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8" r:id="rId2"/>
    <p:sldId id="292" r:id="rId3"/>
    <p:sldId id="282" r:id="rId4"/>
    <p:sldId id="259" r:id="rId5"/>
    <p:sldId id="280" r:id="rId6"/>
    <p:sldId id="263" r:id="rId7"/>
    <p:sldId id="264" r:id="rId8"/>
    <p:sldId id="265" r:id="rId9"/>
    <p:sldId id="273" r:id="rId10"/>
    <p:sldId id="281" r:id="rId11"/>
    <p:sldId id="266" r:id="rId12"/>
    <p:sldId id="261" r:id="rId13"/>
    <p:sldId id="275" r:id="rId14"/>
    <p:sldId id="269" r:id="rId15"/>
    <p:sldId id="276" r:id="rId16"/>
    <p:sldId id="274" r:id="rId17"/>
    <p:sldId id="293" r:id="rId18"/>
    <p:sldId id="278" r:id="rId19"/>
    <p:sldId id="279" r:id="rId20"/>
    <p:sldId id="271" r:id="rId21"/>
    <p:sldId id="270" r:id="rId22"/>
    <p:sldId id="272"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E199E08-7ABD-49B2-B370-B7AFF9E0646B}">
          <p14:sldIdLst>
            <p14:sldId id="258"/>
            <p14:sldId id="292"/>
            <p14:sldId id="282"/>
            <p14:sldId id="259"/>
            <p14:sldId id="280"/>
            <p14:sldId id="263"/>
            <p14:sldId id="264"/>
            <p14:sldId id="265"/>
            <p14:sldId id="273"/>
            <p14:sldId id="281"/>
            <p14:sldId id="266"/>
            <p14:sldId id="261"/>
            <p14:sldId id="275"/>
            <p14:sldId id="269"/>
            <p14:sldId id="276"/>
            <p14:sldId id="274"/>
            <p14:sldId id="293"/>
            <p14:sldId id="278"/>
            <p14:sldId id="279"/>
            <p14:sldId id="271"/>
            <p14:sldId id="270"/>
            <p14:sldId id="27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5E8417-06D1-A6C9-EFF3-F88CFA1027B5}" name="Kelly Farrugia" initials="KF" userId="S::kafarrugia@wechu.org::1b3ffcab-f715-4963-80d8-974af6f72d97" providerId="AD"/>
  <p188:author id="{24D6F6AA-E7EA-5A39-50F6-A6DEACCAEEB8}" name="Dawnice" initials="D" userId="S::dkavanaugh@wechu.org::228536ad-e755-43be-88e7-b5d14e06c0e6" providerId="AD"/>
  <p188:author id="{B8943EAD-EED6-5E37-EAA6-336157CB5044}" name="Rebecca Santilli" initials="RS" userId="S::rsantilli@wechu.org::f816f5f1-a9c9-4782-9640-5214b7a3009a" providerId="AD"/>
  <p188:author id="{5D7ACFFA-CD98-9008-BB05-9D4C31546A43}" name="Stacey" initials="S" userId="S::slanoue@wechu.org::474fa89f-aad7-4b01-bf97-42190e81e24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BF8321-64C6-4F7C-A2DF-F3B073AC754C}" v="1" dt="2025-08-29T15:32:19.3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2422" autoAdjust="0"/>
  </p:normalViewPr>
  <p:slideViewPr>
    <p:cSldViewPr>
      <p:cViewPr varScale="1">
        <p:scale>
          <a:sx n="56" d="100"/>
          <a:sy n="56" d="100"/>
        </p:scale>
        <p:origin x="3186" y="60"/>
      </p:cViewPr>
      <p:guideLst>
        <p:guide orient="horz" pos="2160"/>
        <p:guide pos="2880"/>
      </p:guideLst>
    </p:cSldViewPr>
  </p:slideViewPr>
  <p:notesTextViewPr>
    <p:cViewPr>
      <p:scale>
        <a:sx n="1" d="1"/>
        <a:sy n="1" d="1"/>
      </p:scale>
      <p:origin x="0" y="0"/>
    </p:cViewPr>
  </p:notesTextViewPr>
  <p:notesViewPr>
    <p:cSldViewPr>
      <p:cViewPr varScale="1">
        <p:scale>
          <a:sx n="77" d="100"/>
          <a:sy n="77" d="100"/>
        </p:scale>
        <p:origin x="-380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Barrera" userId="5fcc1b1e-6a0b-4d5a-9dd6-b56fa64d63ca" providerId="ADAL" clId="{E3BF8321-64C6-4F7C-A2DF-F3B073AC754C}"/>
    <pc:docChg chg="mod">
      <pc:chgData name="Jason Barrera" userId="5fcc1b1e-6a0b-4d5a-9dd6-b56fa64d63ca" providerId="ADAL" clId="{E3BF8321-64C6-4F7C-A2DF-F3B073AC754C}" dt="2025-08-29T15:33:40.334" v="0"/>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5FD10E-2313-4A95-A6AF-E96EC082030D}"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9DC9E82F-07E4-44E8-A4A6-140456B8D838}">
      <dgm:prSet/>
      <dgm:spPr/>
      <dgm:t>
        <a:bodyPr/>
        <a:lstStyle/>
        <a:p>
          <a:r>
            <a:rPr lang="en-CA" dirty="0"/>
            <a:t>Acne is  normal during puberty and sometimes throughout adulthood. </a:t>
          </a:r>
          <a:endParaRPr lang="en-US" dirty="0"/>
        </a:p>
      </dgm:t>
    </dgm:pt>
    <dgm:pt modelId="{7E277DF7-A136-47E4-B534-2A4D203EF0CE}" type="parTrans" cxnId="{A9E203D7-4426-4112-9BF8-B9DAC1D3B6A5}">
      <dgm:prSet/>
      <dgm:spPr/>
      <dgm:t>
        <a:bodyPr/>
        <a:lstStyle/>
        <a:p>
          <a:endParaRPr lang="en-US"/>
        </a:p>
      </dgm:t>
    </dgm:pt>
    <dgm:pt modelId="{DF6123A1-41A3-4BBC-A21D-BF1F660E4D87}" type="sibTrans" cxnId="{A9E203D7-4426-4112-9BF8-B9DAC1D3B6A5}">
      <dgm:prSet/>
      <dgm:spPr/>
      <dgm:t>
        <a:bodyPr/>
        <a:lstStyle/>
        <a:p>
          <a:endParaRPr lang="en-US"/>
        </a:p>
      </dgm:t>
    </dgm:pt>
    <dgm:pt modelId="{34A2F989-89E0-4FF9-B8DA-C604738AA06D}">
      <dgm:prSet/>
      <dgm:spPr/>
      <dgm:t>
        <a:bodyPr/>
        <a:lstStyle/>
        <a:p>
          <a:endParaRPr lang="en-US" dirty="0"/>
        </a:p>
      </dgm:t>
    </dgm:pt>
    <dgm:pt modelId="{1FE40E92-3A6C-4487-9268-68984BBD7CF3}" type="parTrans" cxnId="{D003E8CE-DC5E-4C27-80EE-03E241BA48AE}">
      <dgm:prSet/>
      <dgm:spPr/>
      <dgm:t>
        <a:bodyPr/>
        <a:lstStyle/>
        <a:p>
          <a:endParaRPr lang="en-US"/>
        </a:p>
      </dgm:t>
    </dgm:pt>
    <dgm:pt modelId="{6C27B828-DF9A-407B-B189-EA484A1ADB2D}" type="sibTrans" cxnId="{D003E8CE-DC5E-4C27-80EE-03E241BA48AE}">
      <dgm:prSet/>
      <dgm:spPr/>
      <dgm:t>
        <a:bodyPr/>
        <a:lstStyle/>
        <a:p>
          <a:endParaRPr lang="en-US"/>
        </a:p>
      </dgm:t>
    </dgm:pt>
    <dgm:pt modelId="{699A745F-6180-468C-9C8C-8C6079F6E878}">
      <dgm:prSet/>
      <dgm:spPr/>
      <dgm:t>
        <a:bodyPr/>
        <a:lstStyle/>
        <a:p>
          <a:r>
            <a:rPr lang="en-CA" dirty="0"/>
            <a:t>Some parts of your life can contribute to acne. </a:t>
          </a:r>
          <a:endParaRPr lang="en-US" dirty="0"/>
        </a:p>
      </dgm:t>
    </dgm:pt>
    <dgm:pt modelId="{C9BA3DA0-2FAE-44E6-97C0-98C289289503}" type="parTrans" cxnId="{E426B90B-CA5E-48A5-8BC9-C12B0EDCA5BB}">
      <dgm:prSet/>
      <dgm:spPr/>
      <dgm:t>
        <a:bodyPr/>
        <a:lstStyle/>
        <a:p>
          <a:endParaRPr lang="en-US"/>
        </a:p>
      </dgm:t>
    </dgm:pt>
    <dgm:pt modelId="{9D0FACA5-D8A1-40D9-B687-A919C532253B}" type="sibTrans" cxnId="{E426B90B-CA5E-48A5-8BC9-C12B0EDCA5BB}">
      <dgm:prSet/>
      <dgm:spPr/>
      <dgm:t>
        <a:bodyPr/>
        <a:lstStyle/>
        <a:p>
          <a:endParaRPr lang="en-US"/>
        </a:p>
      </dgm:t>
    </dgm:pt>
    <dgm:pt modelId="{4B0D8679-1B07-4C71-85E8-1A17C64EF8B0}">
      <dgm:prSet/>
      <dgm:spPr/>
      <dgm:t>
        <a:bodyPr/>
        <a:lstStyle/>
        <a:p>
          <a:endParaRPr lang="en-US" dirty="0"/>
        </a:p>
      </dgm:t>
    </dgm:pt>
    <dgm:pt modelId="{07C60EA9-6C91-4396-8EE6-F4DE71E243D1}" type="parTrans" cxnId="{9837D7F1-55C5-42D4-B6C4-84D3195C405C}">
      <dgm:prSet/>
      <dgm:spPr/>
      <dgm:t>
        <a:bodyPr/>
        <a:lstStyle/>
        <a:p>
          <a:endParaRPr lang="en-US"/>
        </a:p>
      </dgm:t>
    </dgm:pt>
    <dgm:pt modelId="{C638F4A9-5389-4003-9095-E998EB02178B}" type="sibTrans" cxnId="{9837D7F1-55C5-42D4-B6C4-84D3195C405C}">
      <dgm:prSet/>
      <dgm:spPr/>
      <dgm:t>
        <a:bodyPr/>
        <a:lstStyle/>
        <a:p>
          <a:endParaRPr lang="en-US"/>
        </a:p>
      </dgm:t>
    </dgm:pt>
    <dgm:pt modelId="{D11DB4A5-E23F-48ED-892F-A6C5C7A77972}">
      <dgm:prSet/>
      <dgm:spPr/>
      <dgm:t>
        <a:bodyPr/>
        <a:lstStyle/>
        <a:p>
          <a:r>
            <a:rPr lang="en-CA" dirty="0"/>
            <a:t>Everyone’s bodies are different and may have different skin care needs.   </a:t>
          </a:r>
          <a:endParaRPr lang="en-US" dirty="0"/>
        </a:p>
      </dgm:t>
    </dgm:pt>
    <dgm:pt modelId="{A0D05468-696A-4539-938D-31FDCDC88406}" type="parTrans" cxnId="{ACAD176E-F7D3-473B-9804-8921A22BF670}">
      <dgm:prSet/>
      <dgm:spPr/>
      <dgm:t>
        <a:bodyPr/>
        <a:lstStyle/>
        <a:p>
          <a:endParaRPr lang="en-US"/>
        </a:p>
      </dgm:t>
    </dgm:pt>
    <dgm:pt modelId="{3048D8C3-1795-4160-9EA0-9369390FA031}" type="sibTrans" cxnId="{ACAD176E-F7D3-473B-9804-8921A22BF670}">
      <dgm:prSet/>
      <dgm:spPr/>
      <dgm:t>
        <a:bodyPr/>
        <a:lstStyle/>
        <a:p>
          <a:endParaRPr lang="en-US"/>
        </a:p>
      </dgm:t>
    </dgm:pt>
    <dgm:pt modelId="{A7FA0A7C-32E7-4647-B5A2-A990258A9E51}" type="pres">
      <dgm:prSet presAssocID="{3C5FD10E-2313-4A95-A6AF-E96EC082030D}" presName="linear" presStyleCnt="0">
        <dgm:presLayoutVars>
          <dgm:animLvl val="lvl"/>
          <dgm:resizeHandles val="exact"/>
        </dgm:presLayoutVars>
      </dgm:prSet>
      <dgm:spPr/>
    </dgm:pt>
    <dgm:pt modelId="{74E6C8DE-AFC4-411C-9103-9C058DF0B9C8}" type="pres">
      <dgm:prSet presAssocID="{9DC9E82F-07E4-44E8-A4A6-140456B8D838}" presName="parentText" presStyleLbl="node1" presStyleIdx="0" presStyleCnt="3">
        <dgm:presLayoutVars>
          <dgm:chMax val="0"/>
          <dgm:bulletEnabled val="1"/>
        </dgm:presLayoutVars>
      </dgm:prSet>
      <dgm:spPr/>
    </dgm:pt>
    <dgm:pt modelId="{BCCB8B80-CDB9-431F-9046-1273E60D988F}" type="pres">
      <dgm:prSet presAssocID="{9DC9E82F-07E4-44E8-A4A6-140456B8D838}" presName="childText" presStyleLbl="revTx" presStyleIdx="0" presStyleCnt="2">
        <dgm:presLayoutVars>
          <dgm:bulletEnabled val="1"/>
        </dgm:presLayoutVars>
      </dgm:prSet>
      <dgm:spPr/>
    </dgm:pt>
    <dgm:pt modelId="{1A9AC308-695A-4D1D-89B8-3C2BD4EB11C4}" type="pres">
      <dgm:prSet presAssocID="{699A745F-6180-468C-9C8C-8C6079F6E878}" presName="parentText" presStyleLbl="node1" presStyleIdx="1" presStyleCnt="3">
        <dgm:presLayoutVars>
          <dgm:chMax val="0"/>
          <dgm:bulletEnabled val="1"/>
        </dgm:presLayoutVars>
      </dgm:prSet>
      <dgm:spPr/>
    </dgm:pt>
    <dgm:pt modelId="{873A5AB4-69CA-436A-9E42-0FC193A87A10}" type="pres">
      <dgm:prSet presAssocID="{699A745F-6180-468C-9C8C-8C6079F6E878}" presName="childText" presStyleLbl="revTx" presStyleIdx="1" presStyleCnt="2">
        <dgm:presLayoutVars>
          <dgm:bulletEnabled val="1"/>
        </dgm:presLayoutVars>
      </dgm:prSet>
      <dgm:spPr/>
    </dgm:pt>
    <dgm:pt modelId="{1F186808-3C4D-4F9D-BF12-7668C8D7E877}" type="pres">
      <dgm:prSet presAssocID="{D11DB4A5-E23F-48ED-892F-A6C5C7A77972}" presName="parentText" presStyleLbl="node1" presStyleIdx="2" presStyleCnt="3">
        <dgm:presLayoutVars>
          <dgm:chMax val="0"/>
          <dgm:bulletEnabled val="1"/>
        </dgm:presLayoutVars>
      </dgm:prSet>
      <dgm:spPr/>
    </dgm:pt>
  </dgm:ptLst>
  <dgm:cxnLst>
    <dgm:cxn modelId="{E426B90B-CA5E-48A5-8BC9-C12B0EDCA5BB}" srcId="{3C5FD10E-2313-4A95-A6AF-E96EC082030D}" destId="{699A745F-6180-468C-9C8C-8C6079F6E878}" srcOrd="1" destOrd="0" parTransId="{C9BA3DA0-2FAE-44E6-97C0-98C289289503}" sibTransId="{9D0FACA5-D8A1-40D9-B687-A919C532253B}"/>
    <dgm:cxn modelId="{85A31E13-45BC-4882-ADC6-E88CA6FBF1A3}" type="presOf" srcId="{D11DB4A5-E23F-48ED-892F-A6C5C7A77972}" destId="{1F186808-3C4D-4F9D-BF12-7668C8D7E877}" srcOrd="0" destOrd="0" presId="urn:microsoft.com/office/officeart/2005/8/layout/vList2"/>
    <dgm:cxn modelId="{48B9A72C-5BA9-42BD-A66E-BD6B05902BE5}" type="presOf" srcId="{3C5FD10E-2313-4A95-A6AF-E96EC082030D}" destId="{A7FA0A7C-32E7-4647-B5A2-A990258A9E51}" srcOrd="0" destOrd="0" presId="urn:microsoft.com/office/officeart/2005/8/layout/vList2"/>
    <dgm:cxn modelId="{A649506C-E531-4F60-862D-EBF00EBC2903}" type="presOf" srcId="{4B0D8679-1B07-4C71-85E8-1A17C64EF8B0}" destId="{873A5AB4-69CA-436A-9E42-0FC193A87A10}" srcOrd="0" destOrd="0" presId="urn:microsoft.com/office/officeart/2005/8/layout/vList2"/>
    <dgm:cxn modelId="{ACAD176E-F7D3-473B-9804-8921A22BF670}" srcId="{3C5FD10E-2313-4A95-A6AF-E96EC082030D}" destId="{D11DB4A5-E23F-48ED-892F-A6C5C7A77972}" srcOrd="2" destOrd="0" parTransId="{A0D05468-696A-4539-938D-31FDCDC88406}" sibTransId="{3048D8C3-1795-4160-9EA0-9369390FA031}"/>
    <dgm:cxn modelId="{44BB608B-D7E4-4D82-9E48-DD1A700DF84C}" type="presOf" srcId="{34A2F989-89E0-4FF9-B8DA-C604738AA06D}" destId="{BCCB8B80-CDB9-431F-9046-1273E60D988F}" srcOrd="0" destOrd="0" presId="urn:microsoft.com/office/officeart/2005/8/layout/vList2"/>
    <dgm:cxn modelId="{51E05B90-7B18-4108-BA05-BEB89277B513}" type="presOf" srcId="{699A745F-6180-468C-9C8C-8C6079F6E878}" destId="{1A9AC308-695A-4D1D-89B8-3C2BD4EB11C4}" srcOrd="0" destOrd="0" presId="urn:microsoft.com/office/officeart/2005/8/layout/vList2"/>
    <dgm:cxn modelId="{5B40BEBB-E0E1-4351-9E06-3333C89588FE}" type="presOf" srcId="{9DC9E82F-07E4-44E8-A4A6-140456B8D838}" destId="{74E6C8DE-AFC4-411C-9103-9C058DF0B9C8}" srcOrd="0" destOrd="0" presId="urn:microsoft.com/office/officeart/2005/8/layout/vList2"/>
    <dgm:cxn modelId="{D003E8CE-DC5E-4C27-80EE-03E241BA48AE}" srcId="{9DC9E82F-07E4-44E8-A4A6-140456B8D838}" destId="{34A2F989-89E0-4FF9-B8DA-C604738AA06D}" srcOrd="0" destOrd="0" parTransId="{1FE40E92-3A6C-4487-9268-68984BBD7CF3}" sibTransId="{6C27B828-DF9A-407B-B189-EA484A1ADB2D}"/>
    <dgm:cxn modelId="{A9E203D7-4426-4112-9BF8-B9DAC1D3B6A5}" srcId="{3C5FD10E-2313-4A95-A6AF-E96EC082030D}" destId="{9DC9E82F-07E4-44E8-A4A6-140456B8D838}" srcOrd="0" destOrd="0" parTransId="{7E277DF7-A136-47E4-B534-2A4D203EF0CE}" sibTransId="{DF6123A1-41A3-4BBC-A21D-BF1F660E4D87}"/>
    <dgm:cxn modelId="{9837D7F1-55C5-42D4-B6C4-84D3195C405C}" srcId="{699A745F-6180-468C-9C8C-8C6079F6E878}" destId="{4B0D8679-1B07-4C71-85E8-1A17C64EF8B0}" srcOrd="0" destOrd="0" parTransId="{07C60EA9-6C91-4396-8EE6-F4DE71E243D1}" sibTransId="{C638F4A9-5389-4003-9095-E998EB02178B}"/>
    <dgm:cxn modelId="{E657DCE9-1AC6-48D3-A24D-353E69B3C9D1}" type="presParOf" srcId="{A7FA0A7C-32E7-4647-B5A2-A990258A9E51}" destId="{74E6C8DE-AFC4-411C-9103-9C058DF0B9C8}" srcOrd="0" destOrd="0" presId="urn:microsoft.com/office/officeart/2005/8/layout/vList2"/>
    <dgm:cxn modelId="{4114C000-56F8-45F2-9847-C7238017A198}" type="presParOf" srcId="{A7FA0A7C-32E7-4647-B5A2-A990258A9E51}" destId="{BCCB8B80-CDB9-431F-9046-1273E60D988F}" srcOrd="1" destOrd="0" presId="urn:microsoft.com/office/officeart/2005/8/layout/vList2"/>
    <dgm:cxn modelId="{7D37B810-404B-4C77-9535-DA7E39648D32}" type="presParOf" srcId="{A7FA0A7C-32E7-4647-B5A2-A990258A9E51}" destId="{1A9AC308-695A-4D1D-89B8-3C2BD4EB11C4}" srcOrd="2" destOrd="0" presId="urn:microsoft.com/office/officeart/2005/8/layout/vList2"/>
    <dgm:cxn modelId="{E2C4D4D5-9815-479C-B2E9-F6FA26267D51}" type="presParOf" srcId="{A7FA0A7C-32E7-4647-B5A2-A990258A9E51}" destId="{873A5AB4-69CA-436A-9E42-0FC193A87A10}" srcOrd="3" destOrd="0" presId="urn:microsoft.com/office/officeart/2005/8/layout/vList2"/>
    <dgm:cxn modelId="{52D8729F-700C-43B3-8F6A-4C0F15C0BA04}" type="presParOf" srcId="{A7FA0A7C-32E7-4647-B5A2-A990258A9E51}" destId="{1F186808-3C4D-4F9D-BF12-7668C8D7E87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9B7703-8022-42A5-9D2E-9FA5AD24C1F3}"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8A581EA3-63BD-4D1E-A4C8-066C8B7CF731}">
      <dgm:prSet/>
      <dgm:spPr/>
      <dgm:t>
        <a:bodyPr/>
        <a:lstStyle/>
        <a:p>
          <a:r>
            <a:rPr lang="en-US" b="1" i="0"/>
            <a:t>Body hair will increase on different parts of the body such as the legs, underarms, chest, upper lip, or chin.</a:t>
          </a:r>
          <a:endParaRPr lang="en-US" b="1" dirty="0"/>
        </a:p>
      </dgm:t>
    </dgm:pt>
    <dgm:pt modelId="{32CAA1C1-BD66-4C0D-8BE8-AB434C5137E8}" type="parTrans" cxnId="{A7E05F05-E194-4EBC-A79F-1503892019BE}">
      <dgm:prSet/>
      <dgm:spPr/>
      <dgm:t>
        <a:bodyPr/>
        <a:lstStyle/>
        <a:p>
          <a:endParaRPr lang="en-CA"/>
        </a:p>
      </dgm:t>
    </dgm:pt>
    <dgm:pt modelId="{1054F2AB-D458-4A4B-8388-509B5138D9E8}" type="sibTrans" cxnId="{A7E05F05-E194-4EBC-A79F-1503892019BE}">
      <dgm:prSet/>
      <dgm:spPr/>
      <dgm:t>
        <a:bodyPr/>
        <a:lstStyle/>
        <a:p>
          <a:endParaRPr lang="en-CA"/>
        </a:p>
      </dgm:t>
    </dgm:pt>
    <dgm:pt modelId="{FC9AC946-F3BB-4BB0-8987-1CFB0B573537}">
      <dgm:prSet/>
      <dgm:spPr/>
      <dgm:t>
        <a:bodyPr/>
        <a:lstStyle/>
        <a:p>
          <a:r>
            <a:rPr lang="en-US" b="1" i="0"/>
            <a:t>Removing body hair is a personal choice</a:t>
          </a:r>
          <a:endParaRPr lang="en-CA"/>
        </a:p>
      </dgm:t>
    </dgm:pt>
    <dgm:pt modelId="{E86D587A-5367-491C-A6B9-87A573D25F1F}" type="parTrans" cxnId="{824B55E9-7612-4E0A-86A4-E0BD8E561A8D}">
      <dgm:prSet/>
      <dgm:spPr/>
      <dgm:t>
        <a:bodyPr/>
        <a:lstStyle/>
        <a:p>
          <a:endParaRPr lang="en-CA"/>
        </a:p>
      </dgm:t>
    </dgm:pt>
    <dgm:pt modelId="{A08C1C8F-0C00-4A25-8181-7EC03A17572E}" type="sibTrans" cxnId="{824B55E9-7612-4E0A-86A4-E0BD8E561A8D}">
      <dgm:prSet/>
      <dgm:spPr/>
      <dgm:t>
        <a:bodyPr/>
        <a:lstStyle/>
        <a:p>
          <a:endParaRPr lang="en-CA"/>
        </a:p>
      </dgm:t>
    </dgm:pt>
    <dgm:pt modelId="{3953ADB9-625B-4B5D-8774-5124CC3D6CC1}">
      <dgm:prSet/>
      <dgm:spPr/>
      <dgm:t>
        <a:bodyPr/>
        <a:lstStyle/>
        <a:p>
          <a:r>
            <a:rPr lang="en-US" b="1"/>
            <a:t>There are many ways of removing body hair</a:t>
          </a:r>
          <a:endParaRPr lang="en-CA"/>
        </a:p>
      </dgm:t>
    </dgm:pt>
    <dgm:pt modelId="{82C2A93A-FC72-4146-9BAF-22100A0DC000}" type="parTrans" cxnId="{C292936A-63DC-4673-8C7B-2EC4823272B1}">
      <dgm:prSet/>
      <dgm:spPr/>
      <dgm:t>
        <a:bodyPr/>
        <a:lstStyle/>
        <a:p>
          <a:endParaRPr lang="en-CA"/>
        </a:p>
      </dgm:t>
    </dgm:pt>
    <dgm:pt modelId="{A646C26D-FB4F-414F-84FA-3B9F715D5496}" type="sibTrans" cxnId="{C292936A-63DC-4673-8C7B-2EC4823272B1}">
      <dgm:prSet/>
      <dgm:spPr/>
      <dgm:t>
        <a:bodyPr/>
        <a:lstStyle/>
        <a:p>
          <a:endParaRPr lang="en-CA"/>
        </a:p>
      </dgm:t>
    </dgm:pt>
    <dgm:pt modelId="{3961980C-6E93-4CBE-8F92-90A126CF183E}">
      <dgm:prSet/>
      <dgm:spPr/>
      <dgm:t>
        <a:bodyPr/>
        <a:lstStyle/>
        <a:p>
          <a:r>
            <a:rPr lang="en-US" b="1" i="0"/>
            <a:t>Talk to a parent</a:t>
          </a:r>
          <a:r>
            <a:rPr lang="en-US" b="1"/>
            <a:t>/</a:t>
          </a:r>
          <a:r>
            <a:rPr lang="en-US" b="1" i="0"/>
            <a:t>guardian or trusted adult to learn more about your options and safe hair removal practices</a:t>
          </a:r>
          <a:endParaRPr lang="en-CA"/>
        </a:p>
      </dgm:t>
    </dgm:pt>
    <dgm:pt modelId="{DA54FF66-1BB1-41C8-9114-1118FACF34E5}" type="parTrans" cxnId="{84DA5FAB-5066-4ED2-9E25-DD67A936C1DF}">
      <dgm:prSet/>
      <dgm:spPr/>
      <dgm:t>
        <a:bodyPr/>
        <a:lstStyle/>
        <a:p>
          <a:endParaRPr lang="en-CA"/>
        </a:p>
      </dgm:t>
    </dgm:pt>
    <dgm:pt modelId="{5D6903EA-392C-4444-BF78-488E88E145CE}" type="sibTrans" cxnId="{84DA5FAB-5066-4ED2-9E25-DD67A936C1DF}">
      <dgm:prSet/>
      <dgm:spPr/>
      <dgm:t>
        <a:bodyPr/>
        <a:lstStyle/>
        <a:p>
          <a:endParaRPr lang="en-CA"/>
        </a:p>
      </dgm:t>
    </dgm:pt>
    <dgm:pt modelId="{E3C44F3B-E0F6-4798-A930-C01D108A96B8}" type="pres">
      <dgm:prSet presAssocID="{E59B7703-8022-42A5-9D2E-9FA5AD24C1F3}" presName="linear" presStyleCnt="0">
        <dgm:presLayoutVars>
          <dgm:animLvl val="lvl"/>
          <dgm:resizeHandles val="exact"/>
        </dgm:presLayoutVars>
      </dgm:prSet>
      <dgm:spPr/>
    </dgm:pt>
    <dgm:pt modelId="{578EC98B-3152-4CA9-8F02-0D055E8CE1F3}" type="pres">
      <dgm:prSet presAssocID="{8A581EA3-63BD-4D1E-A4C8-066C8B7CF731}" presName="parentText" presStyleLbl="node1" presStyleIdx="0" presStyleCnt="4">
        <dgm:presLayoutVars>
          <dgm:chMax val="0"/>
          <dgm:bulletEnabled val="1"/>
        </dgm:presLayoutVars>
      </dgm:prSet>
      <dgm:spPr/>
    </dgm:pt>
    <dgm:pt modelId="{71302FDA-6740-455A-8027-9EEFCC248091}" type="pres">
      <dgm:prSet presAssocID="{1054F2AB-D458-4A4B-8388-509B5138D9E8}" presName="spacer" presStyleCnt="0"/>
      <dgm:spPr/>
    </dgm:pt>
    <dgm:pt modelId="{5E53ED35-B980-4233-AA5A-27495D0FE6BA}" type="pres">
      <dgm:prSet presAssocID="{FC9AC946-F3BB-4BB0-8987-1CFB0B573537}" presName="parentText" presStyleLbl="node1" presStyleIdx="1" presStyleCnt="4">
        <dgm:presLayoutVars>
          <dgm:chMax val="0"/>
          <dgm:bulletEnabled val="1"/>
        </dgm:presLayoutVars>
      </dgm:prSet>
      <dgm:spPr/>
    </dgm:pt>
    <dgm:pt modelId="{2500A426-7F5A-40AE-A451-6FB292A3BF87}" type="pres">
      <dgm:prSet presAssocID="{A08C1C8F-0C00-4A25-8181-7EC03A17572E}" presName="spacer" presStyleCnt="0"/>
      <dgm:spPr/>
    </dgm:pt>
    <dgm:pt modelId="{0CC7F89F-6E40-4165-BC05-DAF6D1261973}" type="pres">
      <dgm:prSet presAssocID="{3953ADB9-625B-4B5D-8774-5124CC3D6CC1}" presName="parentText" presStyleLbl="node1" presStyleIdx="2" presStyleCnt="4">
        <dgm:presLayoutVars>
          <dgm:chMax val="0"/>
          <dgm:bulletEnabled val="1"/>
        </dgm:presLayoutVars>
      </dgm:prSet>
      <dgm:spPr/>
    </dgm:pt>
    <dgm:pt modelId="{046E2A9F-AF0B-412B-8FFE-A363A9E2A52A}" type="pres">
      <dgm:prSet presAssocID="{A646C26D-FB4F-414F-84FA-3B9F715D5496}" presName="spacer" presStyleCnt="0"/>
      <dgm:spPr/>
    </dgm:pt>
    <dgm:pt modelId="{3A7EE59A-552D-4CBE-8BCB-2981FADA3B0D}" type="pres">
      <dgm:prSet presAssocID="{3961980C-6E93-4CBE-8F92-90A126CF183E}" presName="parentText" presStyleLbl="node1" presStyleIdx="3" presStyleCnt="4">
        <dgm:presLayoutVars>
          <dgm:chMax val="0"/>
          <dgm:bulletEnabled val="1"/>
        </dgm:presLayoutVars>
      </dgm:prSet>
      <dgm:spPr/>
    </dgm:pt>
  </dgm:ptLst>
  <dgm:cxnLst>
    <dgm:cxn modelId="{A7E05F05-E194-4EBC-A79F-1503892019BE}" srcId="{E59B7703-8022-42A5-9D2E-9FA5AD24C1F3}" destId="{8A581EA3-63BD-4D1E-A4C8-066C8B7CF731}" srcOrd="0" destOrd="0" parTransId="{32CAA1C1-BD66-4C0D-8BE8-AB434C5137E8}" sibTransId="{1054F2AB-D458-4A4B-8388-509B5138D9E8}"/>
    <dgm:cxn modelId="{EB9FA73D-501A-4E34-B463-A5AD732F9E6C}" type="presOf" srcId="{3961980C-6E93-4CBE-8F92-90A126CF183E}" destId="{3A7EE59A-552D-4CBE-8BCB-2981FADA3B0D}" srcOrd="0" destOrd="0" presId="urn:microsoft.com/office/officeart/2005/8/layout/vList2"/>
    <dgm:cxn modelId="{AA571663-A142-4E22-AFD2-DE86E3CCDB1E}" type="presOf" srcId="{E59B7703-8022-42A5-9D2E-9FA5AD24C1F3}" destId="{E3C44F3B-E0F6-4798-A930-C01D108A96B8}" srcOrd="0" destOrd="0" presId="urn:microsoft.com/office/officeart/2005/8/layout/vList2"/>
    <dgm:cxn modelId="{C292936A-63DC-4673-8C7B-2EC4823272B1}" srcId="{E59B7703-8022-42A5-9D2E-9FA5AD24C1F3}" destId="{3953ADB9-625B-4B5D-8774-5124CC3D6CC1}" srcOrd="2" destOrd="0" parTransId="{82C2A93A-FC72-4146-9BAF-22100A0DC000}" sibTransId="{A646C26D-FB4F-414F-84FA-3B9F715D5496}"/>
    <dgm:cxn modelId="{1EC76356-3553-4A34-B0E3-E58B4E3F8B23}" type="presOf" srcId="{8A581EA3-63BD-4D1E-A4C8-066C8B7CF731}" destId="{578EC98B-3152-4CA9-8F02-0D055E8CE1F3}" srcOrd="0" destOrd="0" presId="urn:microsoft.com/office/officeart/2005/8/layout/vList2"/>
    <dgm:cxn modelId="{84DA5FAB-5066-4ED2-9E25-DD67A936C1DF}" srcId="{E59B7703-8022-42A5-9D2E-9FA5AD24C1F3}" destId="{3961980C-6E93-4CBE-8F92-90A126CF183E}" srcOrd="3" destOrd="0" parTransId="{DA54FF66-1BB1-41C8-9114-1118FACF34E5}" sibTransId="{5D6903EA-392C-4444-BF78-488E88E145CE}"/>
    <dgm:cxn modelId="{824B55E9-7612-4E0A-86A4-E0BD8E561A8D}" srcId="{E59B7703-8022-42A5-9D2E-9FA5AD24C1F3}" destId="{FC9AC946-F3BB-4BB0-8987-1CFB0B573537}" srcOrd="1" destOrd="0" parTransId="{E86D587A-5367-491C-A6B9-87A573D25F1F}" sibTransId="{A08C1C8F-0C00-4A25-8181-7EC03A17572E}"/>
    <dgm:cxn modelId="{644E69F1-CCA6-47E7-8812-44151678AE8A}" type="presOf" srcId="{FC9AC946-F3BB-4BB0-8987-1CFB0B573537}" destId="{5E53ED35-B980-4233-AA5A-27495D0FE6BA}" srcOrd="0" destOrd="0" presId="urn:microsoft.com/office/officeart/2005/8/layout/vList2"/>
    <dgm:cxn modelId="{93E82BFD-4359-4BF0-9297-3529D2C41532}" type="presOf" srcId="{3953ADB9-625B-4B5D-8774-5124CC3D6CC1}" destId="{0CC7F89F-6E40-4165-BC05-DAF6D1261973}" srcOrd="0" destOrd="0" presId="urn:microsoft.com/office/officeart/2005/8/layout/vList2"/>
    <dgm:cxn modelId="{834A22B3-4C95-4EED-AB50-13926AFC8544}" type="presParOf" srcId="{E3C44F3B-E0F6-4798-A930-C01D108A96B8}" destId="{578EC98B-3152-4CA9-8F02-0D055E8CE1F3}" srcOrd="0" destOrd="0" presId="urn:microsoft.com/office/officeart/2005/8/layout/vList2"/>
    <dgm:cxn modelId="{512146B8-7FE4-4BBB-B33C-E93E185AD838}" type="presParOf" srcId="{E3C44F3B-E0F6-4798-A930-C01D108A96B8}" destId="{71302FDA-6740-455A-8027-9EEFCC248091}" srcOrd="1" destOrd="0" presId="urn:microsoft.com/office/officeart/2005/8/layout/vList2"/>
    <dgm:cxn modelId="{ADFDBD2D-B282-4B0E-8AC0-3C0DA46A3215}" type="presParOf" srcId="{E3C44F3B-E0F6-4798-A930-C01D108A96B8}" destId="{5E53ED35-B980-4233-AA5A-27495D0FE6BA}" srcOrd="2" destOrd="0" presId="urn:microsoft.com/office/officeart/2005/8/layout/vList2"/>
    <dgm:cxn modelId="{E59623F6-74F2-4D40-B97F-1186A838BB31}" type="presParOf" srcId="{E3C44F3B-E0F6-4798-A930-C01D108A96B8}" destId="{2500A426-7F5A-40AE-A451-6FB292A3BF87}" srcOrd="3" destOrd="0" presId="urn:microsoft.com/office/officeart/2005/8/layout/vList2"/>
    <dgm:cxn modelId="{482606DA-7B1B-4679-8231-EBC5886E7E0D}" type="presParOf" srcId="{E3C44F3B-E0F6-4798-A930-C01D108A96B8}" destId="{0CC7F89F-6E40-4165-BC05-DAF6D1261973}" srcOrd="4" destOrd="0" presId="urn:microsoft.com/office/officeart/2005/8/layout/vList2"/>
    <dgm:cxn modelId="{2FB8837E-7021-4665-8E19-FBE6C542A38E}" type="presParOf" srcId="{E3C44F3B-E0F6-4798-A930-C01D108A96B8}" destId="{046E2A9F-AF0B-412B-8FFE-A363A9E2A52A}" srcOrd="5" destOrd="0" presId="urn:microsoft.com/office/officeart/2005/8/layout/vList2"/>
    <dgm:cxn modelId="{75A1DF8D-B418-4655-BCE2-FB71D5CA25B1}" type="presParOf" srcId="{E3C44F3B-E0F6-4798-A930-C01D108A96B8}" destId="{3A7EE59A-552D-4CBE-8BCB-2981FADA3B0D}"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6C8DE-AFC4-411C-9103-9C058DF0B9C8}">
      <dsp:nvSpPr>
        <dsp:cNvPr id="0" name=""/>
        <dsp:cNvSpPr/>
      </dsp:nvSpPr>
      <dsp:spPr>
        <a:xfrm>
          <a:off x="0" y="302705"/>
          <a:ext cx="5111749" cy="10342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CA" sz="2600" kern="1200" dirty="0"/>
            <a:t>Acne is  normal during puberty and sometimes throughout adulthood. </a:t>
          </a:r>
          <a:endParaRPr lang="en-US" sz="2600" kern="1200" dirty="0"/>
        </a:p>
      </dsp:txBody>
      <dsp:txXfrm>
        <a:off x="50489" y="353194"/>
        <a:ext cx="5010771" cy="933302"/>
      </dsp:txXfrm>
    </dsp:sp>
    <dsp:sp modelId="{BCCB8B80-CDB9-431F-9046-1273E60D988F}">
      <dsp:nvSpPr>
        <dsp:cNvPr id="0" name=""/>
        <dsp:cNvSpPr/>
      </dsp:nvSpPr>
      <dsp:spPr>
        <a:xfrm>
          <a:off x="0" y="1336985"/>
          <a:ext cx="5111749"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298" tIns="33020" rIns="184912" bIns="33020" numCol="1" spcCol="1270" anchor="t" anchorCtr="0">
          <a:noAutofit/>
        </a:bodyPr>
        <a:lstStyle/>
        <a:p>
          <a:pPr marL="228600" lvl="1" indent="-228600" algn="l" defTabSz="889000">
            <a:lnSpc>
              <a:spcPct val="90000"/>
            </a:lnSpc>
            <a:spcBef>
              <a:spcPct val="0"/>
            </a:spcBef>
            <a:spcAft>
              <a:spcPct val="20000"/>
            </a:spcAft>
            <a:buChar char="•"/>
          </a:pPr>
          <a:endParaRPr lang="en-US" sz="2000" kern="1200" dirty="0"/>
        </a:p>
      </dsp:txBody>
      <dsp:txXfrm>
        <a:off x="0" y="1336985"/>
        <a:ext cx="5111749" cy="430560"/>
      </dsp:txXfrm>
    </dsp:sp>
    <dsp:sp modelId="{1A9AC308-695A-4D1D-89B8-3C2BD4EB11C4}">
      <dsp:nvSpPr>
        <dsp:cNvPr id="0" name=""/>
        <dsp:cNvSpPr/>
      </dsp:nvSpPr>
      <dsp:spPr>
        <a:xfrm>
          <a:off x="0" y="1767545"/>
          <a:ext cx="5111749" cy="10342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CA" sz="2600" kern="1200" dirty="0"/>
            <a:t>Some parts of your life can contribute to acne. </a:t>
          </a:r>
          <a:endParaRPr lang="en-US" sz="2600" kern="1200" dirty="0"/>
        </a:p>
      </dsp:txBody>
      <dsp:txXfrm>
        <a:off x="50489" y="1818034"/>
        <a:ext cx="5010771" cy="933302"/>
      </dsp:txXfrm>
    </dsp:sp>
    <dsp:sp modelId="{873A5AB4-69CA-436A-9E42-0FC193A87A10}">
      <dsp:nvSpPr>
        <dsp:cNvPr id="0" name=""/>
        <dsp:cNvSpPr/>
      </dsp:nvSpPr>
      <dsp:spPr>
        <a:xfrm>
          <a:off x="0" y="2801825"/>
          <a:ext cx="5111749"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298" tIns="33020" rIns="184912" bIns="33020" numCol="1" spcCol="1270" anchor="t" anchorCtr="0">
          <a:noAutofit/>
        </a:bodyPr>
        <a:lstStyle/>
        <a:p>
          <a:pPr marL="228600" lvl="1" indent="-228600" algn="l" defTabSz="889000">
            <a:lnSpc>
              <a:spcPct val="90000"/>
            </a:lnSpc>
            <a:spcBef>
              <a:spcPct val="0"/>
            </a:spcBef>
            <a:spcAft>
              <a:spcPct val="20000"/>
            </a:spcAft>
            <a:buChar char="•"/>
          </a:pPr>
          <a:endParaRPr lang="en-US" sz="2000" kern="1200" dirty="0"/>
        </a:p>
      </dsp:txBody>
      <dsp:txXfrm>
        <a:off x="0" y="2801825"/>
        <a:ext cx="5111749" cy="430560"/>
      </dsp:txXfrm>
    </dsp:sp>
    <dsp:sp modelId="{1F186808-3C4D-4F9D-BF12-7668C8D7E877}">
      <dsp:nvSpPr>
        <dsp:cNvPr id="0" name=""/>
        <dsp:cNvSpPr/>
      </dsp:nvSpPr>
      <dsp:spPr>
        <a:xfrm>
          <a:off x="0" y="3232385"/>
          <a:ext cx="5111749" cy="10342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CA" sz="2600" kern="1200" dirty="0"/>
            <a:t>Everyone’s bodies are different and may have different skin care needs.   </a:t>
          </a:r>
          <a:endParaRPr lang="en-US" sz="2600" kern="1200" dirty="0"/>
        </a:p>
      </dsp:txBody>
      <dsp:txXfrm>
        <a:off x="50489" y="3282874"/>
        <a:ext cx="5010771" cy="933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EC98B-3152-4CA9-8F02-0D055E8CE1F3}">
      <dsp:nvSpPr>
        <dsp:cNvPr id="0" name=""/>
        <dsp:cNvSpPr/>
      </dsp:nvSpPr>
      <dsp:spPr>
        <a:xfrm>
          <a:off x="0" y="59804"/>
          <a:ext cx="5181600" cy="115478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i="0" kern="1200"/>
            <a:t>Body hair will increase on different parts of the body such as the legs, underarms, chest, upper lip, or chin.</a:t>
          </a:r>
          <a:endParaRPr lang="en-US" sz="2100" b="1" kern="1200" dirty="0"/>
        </a:p>
      </dsp:txBody>
      <dsp:txXfrm>
        <a:off x="56372" y="116176"/>
        <a:ext cx="5068856" cy="1042045"/>
      </dsp:txXfrm>
    </dsp:sp>
    <dsp:sp modelId="{5E53ED35-B980-4233-AA5A-27495D0FE6BA}">
      <dsp:nvSpPr>
        <dsp:cNvPr id="0" name=""/>
        <dsp:cNvSpPr/>
      </dsp:nvSpPr>
      <dsp:spPr>
        <a:xfrm>
          <a:off x="0" y="1275074"/>
          <a:ext cx="5181600" cy="115478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i="0" kern="1200"/>
            <a:t>Removing body hair is a personal choice</a:t>
          </a:r>
          <a:endParaRPr lang="en-CA" sz="2100" kern="1200"/>
        </a:p>
      </dsp:txBody>
      <dsp:txXfrm>
        <a:off x="56372" y="1331446"/>
        <a:ext cx="5068856" cy="1042045"/>
      </dsp:txXfrm>
    </dsp:sp>
    <dsp:sp modelId="{0CC7F89F-6E40-4165-BC05-DAF6D1261973}">
      <dsp:nvSpPr>
        <dsp:cNvPr id="0" name=""/>
        <dsp:cNvSpPr/>
      </dsp:nvSpPr>
      <dsp:spPr>
        <a:xfrm>
          <a:off x="0" y="2490344"/>
          <a:ext cx="5181600" cy="115478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There are many ways of removing body hair</a:t>
          </a:r>
          <a:endParaRPr lang="en-CA" sz="2100" kern="1200"/>
        </a:p>
      </dsp:txBody>
      <dsp:txXfrm>
        <a:off x="56372" y="2546716"/>
        <a:ext cx="5068856" cy="1042045"/>
      </dsp:txXfrm>
    </dsp:sp>
    <dsp:sp modelId="{3A7EE59A-552D-4CBE-8BCB-2981FADA3B0D}">
      <dsp:nvSpPr>
        <dsp:cNvPr id="0" name=""/>
        <dsp:cNvSpPr/>
      </dsp:nvSpPr>
      <dsp:spPr>
        <a:xfrm>
          <a:off x="0" y="3705614"/>
          <a:ext cx="5181600" cy="115478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i="0" kern="1200"/>
            <a:t>Talk to a parent</a:t>
          </a:r>
          <a:r>
            <a:rPr lang="en-US" sz="2100" b="1" kern="1200"/>
            <a:t>/</a:t>
          </a:r>
          <a:r>
            <a:rPr lang="en-US" sz="2100" b="1" i="0" kern="1200"/>
            <a:t>guardian or trusted adult to learn more about your options and safe hair removal practices</a:t>
          </a:r>
          <a:endParaRPr lang="en-CA" sz="2100" kern="1200"/>
        </a:p>
      </dsp:txBody>
      <dsp:txXfrm>
        <a:off x="56372" y="3761986"/>
        <a:ext cx="5068856" cy="10420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B92A618-2532-4665-99B8-70D6438FF2DF}" type="datetimeFigureOut">
              <a:rPr lang="en-CA" smtClean="0"/>
              <a:t>2025-08-29</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CCB8B93-09C0-4BB3-97FA-587DB9DD0CC5}" type="slidenum">
              <a:rPr lang="en-CA" smtClean="0"/>
              <a:t>‹#›</a:t>
            </a:fld>
            <a:endParaRPr lang="en-CA"/>
          </a:p>
        </p:txBody>
      </p:sp>
    </p:spTree>
    <p:extLst>
      <p:ext uri="{BB962C8B-B14F-4D97-AF65-F5344CB8AC3E}">
        <p14:creationId xmlns:p14="http://schemas.microsoft.com/office/powerpoint/2010/main" val="2217892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BA36DA1-1A55-42F8-8287-89BD8D894635}" type="datetimeFigureOut">
              <a:rPr lang="en-CA" smtClean="0"/>
              <a:t>2025-08-29</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D4E7BC5-CE2F-4706-A188-D05CD2052D3F}" type="slidenum">
              <a:rPr lang="en-CA" smtClean="0"/>
              <a:t>‹#›</a:t>
            </a:fld>
            <a:endParaRPr lang="en-CA"/>
          </a:p>
        </p:txBody>
      </p:sp>
    </p:spTree>
    <p:extLst>
      <p:ext uri="{BB962C8B-B14F-4D97-AF65-F5344CB8AC3E}">
        <p14:creationId xmlns:p14="http://schemas.microsoft.com/office/powerpoint/2010/main" val="1038993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ayoclinic.org/healthy-lifestyle/adult-health/expert-answers/hair-removal/faq-20058427#:~:text=No%20%E2%80%94%20shaving%20hair%20doesn't,perhaps%20appear%20darker%20or%20thicker"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wechu.org/dental/healthy-smiles-ontario"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kidshelpphone.ca/?s=puberty&amp;s_page=suppor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kidshelpphone.ca/?s=puberty&amp;s_page=suppor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E7BC5-CE2F-4706-A188-D05CD2052D3F}" type="slidenum">
              <a:rPr lang="en-CA" smtClean="0"/>
              <a:t>1</a:t>
            </a:fld>
            <a:endParaRPr lang="en-CA"/>
          </a:p>
        </p:txBody>
      </p:sp>
    </p:spTree>
    <p:extLst>
      <p:ext uri="{BB962C8B-B14F-4D97-AF65-F5344CB8AC3E}">
        <p14:creationId xmlns:p14="http://schemas.microsoft.com/office/powerpoint/2010/main" val="1492313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FEMALES</a:t>
            </a:r>
          </a:p>
          <a:p>
            <a:endParaRPr lang="en-CA" b="1" dirty="0"/>
          </a:p>
          <a:p>
            <a:pPr marL="174708" indent="-174708">
              <a:buFont typeface="Arial" panose="020B0604020202020204" pitchFamily="34" charset="0"/>
              <a:buChar char="•"/>
            </a:pPr>
            <a:r>
              <a:rPr lang="en-CA" dirty="0"/>
              <a:t>Start releasing eggs (ovulation)</a:t>
            </a:r>
          </a:p>
          <a:p>
            <a:pPr marL="174708" indent="-174708">
              <a:buFont typeface="Arial" panose="020B0604020202020204" pitchFamily="34" charset="0"/>
              <a:buChar char="•"/>
            </a:pPr>
            <a:r>
              <a:rPr lang="en-CA" dirty="0"/>
              <a:t>Periods (menstruation)</a:t>
            </a:r>
          </a:p>
          <a:p>
            <a:pPr marL="174708" indent="-174708">
              <a:buFont typeface="Arial" panose="020B0604020202020204" pitchFamily="34" charset="0"/>
              <a:buChar char="•"/>
            </a:pPr>
            <a:r>
              <a:rPr lang="en-CA" dirty="0"/>
              <a:t>Start</a:t>
            </a:r>
            <a:r>
              <a:rPr lang="en-CA" baseline="0" dirty="0"/>
              <a:t> producing a vaginal discharge- you may notice a white or clear liquid that comes out of the vagina and appears on your underwear, this normal and helps keep the vagina clean.  You may want to wear a panty liner.   If the discharge changes in smell, colour, or becomes clumpy like cottage cheese, this is not normal, and you should follow up with your doctor.  </a:t>
            </a:r>
          </a:p>
          <a:p>
            <a:endParaRPr lang="en-CA" baseline="0" dirty="0"/>
          </a:p>
          <a:p>
            <a:endParaRPr lang="en-CA" baseline="0" dirty="0"/>
          </a:p>
          <a:p>
            <a:endParaRPr lang="en-CA" baseline="0" dirty="0"/>
          </a:p>
          <a:p>
            <a:endParaRPr lang="en-CA" dirty="0"/>
          </a:p>
          <a:p>
            <a:endParaRPr lang="en-CA" dirty="0"/>
          </a:p>
        </p:txBody>
      </p:sp>
      <p:sp>
        <p:nvSpPr>
          <p:cNvPr id="4" name="Slide Number Placeholder 3"/>
          <p:cNvSpPr>
            <a:spLocks noGrp="1"/>
          </p:cNvSpPr>
          <p:nvPr>
            <p:ph type="sldNum" sz="quarter" idx="10"/>
          </p:nvPr>
        </p:nvSpPr>
        <p:spPr/>
        <p:txBody>
          <a:bodyPr/>
          <a:lstStyle/>
          <a:p>
            <a:fld id="{6D4E7BC5-CE2F-4706-A188-D05CD2052D3F}" type="slidenum">
              <a:rPr lang="en-CA" smtClean="0"/>
              <a:t>11</a:t>
            </a:fld>
            <a:endParaRPr lang="en-CA"/>
          </a:p>
        </p:txBody>
      </p:sp>
    </p:spTree>
    <p:extLst>
      <p:ext uri="{BB962C8B-B14F-4D97-AF65-F5344CB8AC3E}">
        <p14:creationId xmlns:p14="http://schemas.microsoft.com/office/powerpoint/2010/main" val="1948128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Begin by asking what students know about ‘periods’</a:t>
            </a:r>
          </a:p>
          <a:p>
            <a:endParaRPr lang="en-CA" b="1" dirty="0"/>
          </a:p>
          <a:p>
            <a:pPr marL="171450" indent="-171450">
              <a:buFont typeface="Arial" panose="020B0604020202020204" pitchFamily="34" charset="0"/>
              <a:buChar char="•"/>
            </a:pPr>
            <a:r>
              <a:rPr lang="en-CA" dirty="0"/>
              <a:t>Once a month, girls who have reached puberty have a period. Another name for having a period is menstruation/menarche. There are also slang words e.g., having your monthly, rag.</a:t>
            </a:r>
          </a:p>
          <a:p>
            <a:pPr marL="171450" indent="-171450">
              <a:buFont typeface="Arial" panose="020B0604020202020204" pitchFamily="34" charset="0"/>
              <a:buChar char="•"/>
            </a:pPr>
            <a:r>
              <a:rPr lang="en-CA" dirty="0"/>
              <a:t>Menstruation can begin as early as 8 or as late as 16. Every body is different.</a:t>
            </a:r>
          </a:p>
          <a:p>
            <a:pPr marL="171450" indent="-171450">
              <a:buFont typeface="Arial" panose="020B0604020202020204" pitchFamily="34" charset="0"/>
              <a:buChar char="•"/>
            </a:pPr>
            <a:r>
              <a:rPr lang="en-CA" dirty="0"/>
              <a:t>The lining of the uterus builds up every month to prepare the body to nourish a baby during pregnancy. If a baby is not conceived, 4–6 tablespoons of blood is shed through the vagina as it is not needed. This is a normal part of life.  </a:t>
            </a:r>
          </a:p>
          <a:p>
            <a:pPr marL="171450" indent="-171450">
              <a:buFont typeface="Arial" panose="020B0604020202020204" pitchFamily="34" charset="0"/>
              <a:buChar char="•"/>
            </a:pPr>
            <a:r>
              <a:rPr lang="en-CA" dirty="0"/>
              <a:t>Menstruation</a:t>
            </a:r>
            <a:r>
              <a:rPr lang="en-CA" baseline="0" dirty="0"/>
              <a:t> can last</a:t>
            </a:r>
            <a:r>
              <a:rPr lang="en-CA" dirty="0"/>
              <a:t> 3-7 days every month. </a:t>
            </a:r>
          </a:p>
          <a:p>
            <a:pPr marL="171450" indent="-171450" defTabSz="931774">
              <a:buFont typeface="Arial" panose="020B0604020202020204" pitchFamily="34" charset="0"/>
              <a:buChar char="•"/>
              <a:defRPr/>
            </a:pPr>
            <a:r>
              <a:rPr lang="en-CA" baseline="0" dirty="0"/>
              <a:t>Menstrual cycles generally occur every 28 days but may take place as often as 20 days or every 35 days. The length of time between each menstrual period differs for everyone. Especially those who have just started their periods, they may have an irregular number of days between periods.</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Menopause means that the person is no longer producing eggs (ovulating) and therefore can no longer become pregnant. Menopause is a time when a female permanently stops menstruating. This is a gradual process that happens anytime between the ages of 42-56. The average age of menopause is 52. </a:t>
            </a:r>
            <a:endParaRPr lang="en-CA" baseline="0" dirty="0"/>
          </a:p>
          <a:p>
            <a:endParaRPr lang="en-CA" b="1" baseline="0" dirty="0"/>
          </a:p>
          <a:p>
            <a:r>
              <a:rPr lang="en-CA" b="1" u="sng" baseline="0" dirty="0"/>
              <a:t>Additional Information: </a:t>
            </a:r>
          </a:p>
          <a:p>
            <a:r>
              <a:rPr lang="en-CA" b="1" baseline="0" dirty="0"/>
              <a:t>You may choose to review the diagram with the class:</a:t>
            </a:r>
          </a:p>
          <a:p>
            <a:endParaRPr lang="en-CA" b="1" baseline="0" dirty="0"/>
          </a:p>
          <a:p>
            <a:r>
              <a:rPr lang="en-CA" baseline="0" dirty="0"/>
              <a:t>Days 1-5: Fertilization has not occurred, there is a sloughing off of the uterine lining.  This menstrual flow consists of blood, mucous, and other tissues.  This is your period.</a:t>
            </a:r>
          </a:p>
          <a:p>
            <a:endParaRPr lang="en-CA" baseline="0" dirty="0"/>
          </a:p>
          <a:p>
            <a:r>
              <a:rPr lang="en-CA" baseline="0" dirty="0"/>
              <a:t>Days 6-13: One ovum begins to develop inside a sac or follicle in an ovary.  The lining of the uterus grows thicker in preparation for a fertilized ovum.  The follicle with the ripe ovum will move towards the surface of the ovary.</a:t>
            </a:r>
          </a:p>
          <a:p>
            <a:endParaRPr lang="en-CA" baseline="0" dirty="0"/>
          </a:p>
          <a:p>
            <a:pPr defTabSz="931774">
              <a:defRPr/>
            </a:pPr>
            <a:r>
              <a:rPr lang="en-CA" baseline="0" dirty="0"/>
              <a:t>Day 14: The ripe ovum breaks away from the follicle and ovary. </a:t>
            </a:r>
            <a:r>
              <a:rPr lang="en-US" dirty="0"/>
              <a:t>The process is called ovulation.</a:t>
            </a:r>
            <a:r>
              <a:rPr lang="en-CA" dirty="0"/>
              <a:t> </a:t>
            </a:r>
            <a:r>
              <a:rPr lang="en-CA" baseline="0" dirty="0"/>
              <a:t>It will enter the fallopian tube where fertilization can take place.  If fertilization does not occur, the ovum will disintegrate in 24 to 48 hours.  </a:t>
            </a:r>
          </a:p>
          <a:p>
            <a:endParaRPr lang="en-CA" baseline="0" dirty="0"/>
          </a:p>
          <a:p>
            <a:r>
              <a:rPr lang="en-CA" baseline="0" dirty="0"/>
              <a:t>Day 15-28: If there is no fertilization, the lining of the uterus is not needed and starts to break down.  Around the 28</a:t>
            </a:r>
            <a:r>
              <a:rPr lang="en-CA" baseline="30000" dirty="0"/>
              <a:t>th</a:t>
            </a:r>
            <a:r>
              <a:rPr lang="en-CA" baseline="0" dirty="0"/>
              <a:t> day, it will leave the uterus as menstrual flow and a new menstrual cycle will begin.  </a:t>
            </a:r>
          </a:p>
          <a:p>
            <a:endParaRPr lang="en-CA" baseline="0" dirty="0"/>
          </a:p>
          <a:p>
            <a:endParaRPr lang="en-CA" dirty="0"/>
          </a:p>
          <a:p>
            <a:endParaRPr lang="en-CA" b="1" u="sng" dirty="0"/>
          </a:p>
          <a:p>
            <a:pPr eaLnBrk="0" fontAlgn="base" hangingPunct="0"/>
            <a:br>
              <a:rPr lang="en-CA" dirty="0"/>
            </a:br>
            <a:endParaRPr lang="en-US" dirty="0"/>
          </a:p>
        </p:txBody>
      </p:sp>
      <p:sp>
        <p:nvSpPr>
          <p:cNvPr id="4" name="Slide Number Placeholder 3"/>
          <p:cNvSpPr>
            <a:spLocks noGrp="1"/>
          </p:cNvSpPr>
          <p:nvPr>
            <p:ph type="sldNum" sz="quarter" idx="10"/>
          </p:nvPr>
        </p:nvSpPr>
        <p:spPr/>
        <p:txBody>
          <a:bodyPr/>
          <a:lstStyle/>
          <a:p>
            <a:fld id="{6D4E7BC5-CE2F-4706-A188-D05CD2052D3F}" type="slidenum">
              <a:rPr lang="en-CA" smtClean="0"/>
              <a:t>12</a:t>
            </a:fld>
            <a:endParaRPr lang="en-CA"/>
          </a:p>
        </p:txBody>
      </p:sp>
    </p:spTree>
    <p:extLst>
      <p:ext uri="{BB962C8B-B14F-4D97-AF65-F5344CB8AC3E}">
        <p14:creationId xmlns:p14="http://schemas.microsoft.com/office/powerpoint/2010/main" val="1499600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dirty="0">
                <a:latin typeface="+mn-lt"/>
              </a:rPr>
              <a:t>Use Pre-Teen Hygiene Kit (from WECHU) for demonstration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mn-lt"/>
              </a:rPr>
              <a:t>Pads and period underwear are used to soak up the menstrual flow. Tampons and menstrual cups catch the flow from inside your vagina. Pads, period underwear, tampons, and menstrual cups can be used at different times. Some can also be used together.</a:t>
            </a:r>
            <a:r>
              <a:rPr lang="en-CA" sz="1200" dirty="0">
                <a:latin typeface="+mn-lt"/>
              </a:rPr>
              <a:t> Pads and tampons come in different sizes depending on how heavy your flow is.  Products should be changed every 4 hrs; this will keep odour under control.</a:t>
            </a:r>
          </a:p>
          <a:p>
            <a:pPr marL="0" marR="0">
              <a:spcBef>
                <a:spcPts val="0"/>
              </a:spcBef>
              <a:spcAft>
                <a:spcPts val="0"/>
              </a:spcAft>
            </a:pPr>
            <a:endParaRPr lang="en-CA" sz="1200" dirty="0">
              <a:effectLst/>
              <a:latin typeface="+mn-lt"/>
            </a:endParaRPr>
          </a:p>
          <a:p>
            <a:pPr marL="0" marR="0">
              <a:spcBef>
                <a:spcPts val="0"/>
              </a:spcBef>
              <a:spcAft>
                <a:spcPts val="0"/>
              </a:spcAft>
            </a:pPr>
            <a:r>
              <a:rPr lang="en-CA" sz="1200" dirty="0">
                <a:effectLst/>
                <a:latin typeface="+mn-lt"/>
              </a:rPr>
              <a:t> </a:t>
            </a:r>
          </a:p>
          <a:p>
            <a:r>
              <a:rPr lang="en-CA" sz="1200" b="1" dirty="0">
                <a:latin typeface="+mn-lt"/>
              </a:rPr>
              <a:t>What do I do with used menstrual product? </a:t>
            </a:r>
          </a:p>
          <a:p>
            <a:pPr marL="0" marR="0">
              <a:spcBef>
                <a:spcPts val="0"/>
              </a:spcBef>
              <a:spcAft>
                <a:spcPts val="0"/>
              </a:spcAft>
            </a:pPr>
            <a:r>
              <a:rPr lang="en-CA" sz="1200" u="sng" dirty="0">
                <a:solidFill>
                  <a:srgbClr val="2F2F2F"/>
                </a:solidFill>
                <a:effectLst/>
                <a:highlight>
                  <a:srgbClr val="FFFFFF"/>
                </a:highlight>
                <a:latin typeface="+mn-lt"/>
              </a:rPr>
              <a:t>Trash it don’t flush it. </a:t>
            </a:r>
            <a:endParaRPr lang="en-CA" sz="1200" dirty="0">
              <a:solidFill>
                <a:srgbClr val="2F2F2F"/>
              </a:solidFill>
              <a:effectLst/>
              <a:latin typeface="+mn-lt"/>
            </a:endParaRPr>
          </a:p>
          <a:p>
            <a:pPr marL="0" marR="0">
              <a:spcBef>
                <a:spcPts val="0"/>
              </a:spcBef>
              <a:spcAft>
                <a:spcPts val="0"/>
              </a:spcAft>
            </a:pPr>
            <a:r>
              <a:rPr lang="en-CA" sz="1200" dirty="0">
                <a:effectLst/>
                <a:latin typeface="+mn-lt"/>
              </a:rPr>
              <a:t>Fold it up.</a:t>
            </a:r>
          </a:p>
          <a:p>
            <a:pPr marL="0" marR="0">
              <a:spcBef>
                <a:spcPts val="0"/>
              </a:spcBef>
              <a:spcAft>
                <a:spcPts val="0"/>
              </a:spcAft>
            </a:pPr>
            <a:r>
              <a:rPr lang="en-CA" sz="1200" dirty="0">
                <a:effectLst/>
                <a:latin typeface="+mn-lt"/>
              </a:rPr>
              <a:t>Wrap it in toilet paper.</a:t>
            </a:r>
          </a:p>
          <a:p>
            <a:pPr marL="0" marR="0">
              <a:spcBef>
                <a:spcPts val="0"/>
              </a:spcBef>
              <a:spcAft>
                <a:spcPts val="0"/>
              </a:spcAft>
            </a:pPr>
            <a:r>
              <a:rPr lang="en-CA" sz="1200" dirty="0">
                <a:effectLst/>
                <a:latin typeface="+mn-lt"/>
              </a:rPr>
              <a:t>Put it in the garbage. (Small bin in the bathroom stall if there)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mn-lt"/>
            </a:endParaRPr>
          </a:p>
          <a:p>
            <a:pPr marL="0" marR="0">
              <a:spcBef>
                <a:spcPts val="0"/>
              </a:spcBef>
              <a:spcAft>
                <a:spcPts val="0"/>
              </a:spcAft>
            </a:pPr>
            <a:r>
              <a:rPr lang="en-CA" sz="1200" b="1" dirty="0">
                <a:solidFill>
                  <a:srgbClr val="2F2F2F"/>
                </a:solidFill>
                <a:effectLst/>
                <a:highlight>
                  <a:srgbClr val="FFFFFF"/>
                </a:highlight>
                <a:latin typeface="+mn-lt"/>
              </a:rPr>
              <a:t>PMS and Period Cramps. What causes them? What can I do about them?</a:t>
            </a:r>
            <a:endParaRPr lang="en-CA" sz="1200" dirty="0">
              <a:solidFill>
                <a:srgbClr val="2F2F2F"/>
              </a:solidFill>
              <a:effectLst/>
              <a:latin typeface="+mn-lt"/>
            </a:endParaRPr>
          </a:p>
          <a:p>
            <a:pPr marL="0" marR="0">
              <a:spcBef>
                <a:spcPts val="0"/>
              </a:spcBef>
              <a:spcAft>
                <a:spcPts val="0"/>
              </a:spcAft>
            </a:pPr>
            <a:r>
              <a:rPr lang="en-CA" sz="1200" dirty="0">
                <a:solidFill>
                  <a:srgbClr val="242021"/>
                </a:solidFill>
                <a:effectLst/>
                <a:latin typeface="+mn-lt"/>
              </a:rPr>
              <a:t>Cramps can occur just before or during your period when the muscle of your uterus contracts to make the lining of your uterus leave your vagina as menstrual flow.  Moderate exercise, warmth to the belly, pain meds. </a:t>
            </a:r>
          </a:p>
          <a:p>
            <a:endParaRPr lang="en-CA" sz="1200" dirty="0">
              <a:solidFill>
                <a:srgbClr val="242021"/>
              </a:solidFill>
              <a:latin typeface="+mn-lt"/>
            </a:endParaRPr>
          </a:p>
          <a:p>
            <a:r>
              <a:rPr lang="en-CA" sz="1200" b="1" dirty="0">
                <a:latin typeface="+mn-lt"/>
              </a:rPr>
              <a:t>Will anyone notice when I have my period? Will they be able to smell it?</a:t>
            </a:r>
          </a:p>
          <a:p>
            <a:r>
              <a:rPr lang="en-CA" sz="1200" dirty="0">
                <a:latin typeface="+mn-lt"/>
              </a:rPr>
              <a:t>Not unless you tell them! </a:t>
            </a:r>
            <a:r>
              <a:rPr lang="en-CA" sz="1200" dirty="0">
                <a:effectLst/>
                <a:latin typeface="+mn-lt"/>
              </a:rPr>
              <a:t>Menstrual fluid can start to smell when it comes into contact with the air. However, you can help to minimize this by changing your pad or tampon regularly and by washing yourself regularly too.</a:t>
            </a:r>
          </a:p>
          <a:p>
            <a:pPr marL="0" marR="0">
              <a:spcBef>
                <a:spcPts val="0"/>
              </a:spcBef>
              <a:spcAft>
                <a:spcPts val="0"/>
              </a:spcAft>
            </a:pPr>
            <a:endParaRPr lang="en-CA" sz="1200" dirty="0">
              <a:effectLst/>
              <a:latin typeface="+mn-lt"/>
            </a:endParaRPr>
          </a:p>
          <a:p>
            <a:pPr marL="0" marR="0">
              <a:spcBef>
                <a:spcPts val="0"/>
              </a:spcBef>
              <a:spcAft>
                <a:spcPts val="0"/>
              </a:spcAft>
            </a:pPr>
            <a:r>
              <a:rPr lang="en-CA" sz="1200" b="1" dirty="0">
                <a:effectLst/>
                <a:latin typeface="+mn-lt"/>
              </a:rPr>
              <a:t>Can I participate in physical activity and normal everyday activities?</a:t>
            </a:r>
          </a:p>
          <a:p>
            <a:pPr marL="0" marR="0">
              <a:spcBef>
                <a:spcPts val="0"/>
              </a:spcBef>
              <a:spcAft>
                <a:spcPts val="0"/>
              </a:spcAft>
            </a:pPr>
            <a:endParaRPr lang="en-CA" sz="1200" b="1" dirty="0">
              <a:latin typeface="+mn-lt"/>
            </a:endParaRPr>
          </a:p>
          <a:p>
            <a:pPr marL="0" marR="0">
              <a:spcBef>
                <a:spcPts val="0"/>
              </a:spcBef>
              <a:spcAft>
                <a:spcPts val="0"/>
              </a:spcAft>
            </a:pPr>
            <a:r>
              <a:rPr lang="en-CA" sz="1200" b="0" dirty="0">
                <a:effectLst/>
                <a:latin typeface="+mn-lt"/>
              </a:rPr>
              <a:t>Yes! Menstruation is a normal part of life so you can do normal things. </a:t>
            </a:r>
            <a:r>
              <a:rPr lang="en-CA" sz="1200" b="0" dirty="0">
                <a:solidFill>
                  <a:srgbClr val="FF0000"/>
                </a:solidFill>
                <a:effectLst/>
                <a:latin typeface="+mn-lt"/>
              </a:rPr>
              <a:t>800 million people menstruate every single day!</a:t>
            </a:r>
          </a:p>
          <a:p>
            <a:pPr marL="0" marR="0">
              <a:spcBef>
                <a:spcPts val="0"/>
              </a:spcBef>
              <a:spcAft>
                <a:spcPts val="0"/>
              </a:spcAft>
            </a:pPr>
            <a:endParaRPr lang="en-CA" sz="1200" dirty="0">
              <a:effectLst/>
              <a:latin typeface="+mn-lt"/>
            </a:endParaRPr>
          </a:p>
          <a:p>
            <a:pPr marL="0" marR="0">
              <a:spcBef>
                <a:spcPts val="0"/>
              </a:spcBef>
              <a:spcAft>
                <a:spcPts val="0"/>
              </a:spcAft>
            </a:pPr>
            <a:r>
              <a:rPr lang="en-CA" sz="1200" dirty="0">
                <a:effectLst/>
                <a:latin typeface="+mn-lt"/>
              </a:rPr>
              <a:t> </a:t>
            </a:r>
            <a:r>
              <a:rPr lang="en-CA" sz="1200" b="1" dirty="0">
                <a:latin typeface="+mn-lt"/>
              </a:rPr>
              <a:t>Being active </a:t>
            </a:r>
            <a:r>
              <a:rPr lang="en-CA" sz="1200" b="1" dirty="0">
                <a:effectLst/>
                <a:latin typeface="+mn-lt"/>
              </a:rPr>
              <a:t>can:</a:t>
            </a:r>
          </a:p>
          <a:p>
            <a:pPr marL="171450" marR="0" indent="-171450">
              <a:spcBef>
                <a:spcPts val="0"/>
              </a:spcBef>
              <a:spcAft>
                <a:spcPts val="0"/>
              </a:spcAft>
              <a:buFont typeface="Arial" panose="020B0604020202020204" pitchFamily="34" charset="0"/>
              <a:buChar char="•"/>
            </a:pPr>
            <a:r>
              <a:rPr lang="en-CA" sz="1200" dirty="0">
                <a:latin typeface="+mn-lt"/>
              </a:rPr>
              <a:t>R</a:t>
            </a:r>
            <a:r>
              <a:rPr lang="en-CA" sz="1200" dirty="0">
                <a:effectLst/>
                <a:latin typeface="+mn-lt"/>
              </a:rPr>
              <a:t>educe cramping and </a:t>
            </a:r>
            <a:r>
              <a:rPr lang="en-CA" sz="1200" dirty="0">
                <a:latin typeface="+mn-lt"/>
              </a:rPr>
              <a:t>other</a:t>
            </a:r>
            <a:r>
              <a:rPr lang="en-CA" sz="1200" dirty="0">
                <a:effectLst/>
                <a:latin typeface="+mn-lt"/>
              </a:rPr>
              <a:t> symptoms. Some exercises include stretching, Yoga and aerobic activity.</a:t>
            </a:r>
          </a:p>
          <a:p>
            <a:pPr marL="171450" indent="-171450">
              <a:buFont typeface="Arial" panose="020B0604020202020204" pitchFamily="34" charset="0"/>
              <a:buChar char="•"/>
            </a:pPr>
            <a:r>
              <a:rPr lang="en-CA" sz="1200" dirty="0">
                <a:latin typeface="+mn-lt"/>
              </a:rPr>
              <a:t>Release endorphins (happy hormones)</a:t>
            </a:r>
          </a:p>
          <a:p>
            <a:pPr marL="171450" indent="-171450">
              <a:buFont typeface="Arial" panose="020B0604020202020204" pitchFamily="34" charset="0"/>
              <a:buChar char="•"/>
            </a:pPr>
            <a:r>
              <a:rPr lang="en-CA" sz="1200" dirty="0">
                <a:latin typeface="+mn-lt"/>
              </a:rPr>
              <a:t>Improve your mood</a:t>
            </a:r>
          </a:p>
          <a:p>
            <a:pPr marL="171450" indent="-171450">
              <a:buFont typeface="Arial" panose="020B0604020202020204" pitchFamily="34" charset="0"/>
              <a:buChar char="•"/>
            </a:pPr>
            <a:r>
              <a:rPr lang="en-CA" sz="1200" dirty="0">
                <a:latin typeface="+mn-lt"/>
              </a:rPr>
              <a:t>Help you handle stress</a:t>
            </a:r>
          </a:p>
          <a:p>
            <a:pPr marL="171450" indent="-171450">
              <a:buFont typeface="Arial" panose="020B0604020202020204" pitchFamily="34" charset="0"/>
              <a:buChar char="•"/>
            </a:pPr>
            <a:endParaRPr lang="en-CA"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dirty="0">
                <a:effectLst/>
                <a:latin typeface="+mn-lt"/>
              </a:rPr>
              <a:t>Important to be prepared-have a period purse</a:t>
            </a:r>
            <a:r>
              <a:rPr lang="en-CA" sz="1200" dirty="0">
                <a:effectLst/>
                <a:latin typeface="+mn-lt"/>
              </a:rPr>
              <a:t>-small pouch such as a pencil case or makeup bag for the “just in case it happens and I’m not home”.  If not, talk to trusted adult, teacher, guidance office.  Products are available for students.</a:t>
            </a:r>
            <a:endParaRPr lang="en-CA" sz="1200" dirty="0">
              <a:latin typeface="+mn-lt"/>
            </a:endParaRPr>
          </a:p>
          <a:p>
            <a:pPr marL="0" indent="0">
              <a:buFont typeface="Arial" panose="020B0604020202020204" pitchFamily="34" charset="0"/>
              <a:buNone/>
            </a:pPr>
            <a:endParaRPr lang="en-CA" sz="1200" dirty="0">
              <a:latin typeface="+mn-lt"/>
            </a:endParaRPr>
          </a:p>
          <a:p>
            <a:pPr marL="0" indent="0">
              <a:buFont typeface="Arial" panose="020B0604020202020204" pitchFamily="34" charset="0"/>
              <a:buNone/>
            </a:pPr>
            <a:r>
              <a:rPr lang="en-CA" sz="1200" b="1" u="sng" dirty="0">
                <a:latin typeface="+mn-lt"/>
              </a:rPr>
              <a:t>Additional Information </a:t>
            </a:r>
          </a:p>
          <a:p>
            <a:pPr marL="0" marR="0">
              <a:spcBef>
                <a:spcPts val="0"/>
              </a:spcBef>
              <a:spcAft>
                <a:spcPts val="0"/>
              </a:spcAft>
            </a:pPr>
            <a:endParaRPr lang="en-CA" sz="1200" dirty="0">
              <a:solidFill>
                <a:srgbClr val="393939"/>
              </a:solidFill>
              <a:effectLst/>
              <a:latin typeface="+mn-lt"/>
            </a:endParaRPr>
          </a:p>
          <a:p>
            <a:pPr marL="0" marR="0">
              <a:spcBef>
                <a:spcPts val="0"/>
              </a:spcBef>
              <a:spcAft>
                <a:spcPts val="0"/>
              </a:spcAft>
            </a:pPr>
            <a:r>
              <a:rPr lang="en-CA" sz="1200" dirty="0">
                <a:solidFill>
                  <a:srgbClr val="393939"/>
                </a:solidFill>
                <a:effectLst/>
                <a:latin typeface="+mn-lt"/>
              </a:rPr>
              <a:t>Studies have indicated that more than one-third of people believe that one should restrict physical activity while menstruating. This belief can be traced back to historical attitudes towards menstruation. Young people may unconsciously adopt these beliefs and feel uncomfortable participating in physical activity while they have their period. A person with female sex organs often wish to keep secret or hide the fact they are menstruating. They may feel it will be difficult to hide menstruation while changing clothes or showering.</a:t>
            </a:r>
          </a:p>
          <a:p>
            <a:pPr marL="0" marR="0">
              <a:spcBef>
                <a:spcPts val="0"/>
              </a:spcBef>
              <a:spcAft>
                <a:spcPts val="0"/>
              </a:spcAft>
            </a:pPr>
            <a:endParaRPr lang="en-CA" sz="1200" dirty="0">
              <a:effectLst/>
              <a:latin typeface="+mn-lt"/>
            </a:endParaRPr>
          </a:p>
          <a:p>
            <a:pPr marL="0" marR="0">
              <a:spcBef>
                <a:spcPts val="0"/>
              </a:spcBef>
              <a:spcAft>
                <a:spcPts val="0"/>
              </a:spcAft>
            </a:pPr>
            <a:endParaRPr lang="en-CA" sz="1200" dirty="0">
              <a:latin typeface="+mn-lt"/>
            </a:endParaRPr>
          </a:p>
        </p:txBody>
      </p:sp>
      <p:sp>
        <p:nvSpPr>
          <p:cNvPr id="4" name="Slide Number Placeholder 3"/>
          <p:cNvSpPr>
            <a:spLocks noGrp="1"/>
          </p:cNvSpPr>
          <p:nvPr>
            <p:ph type="sldNum" sz="quarter" idx="5"/>
          </p:nvPr>
        </p:nvSpPr>
        <p:spPr/>
        <p:txBody>
          <a:bodyPr/>
          <a:lstStyle/>
          <a:p>
            <a:fld id="{6D4E7BC5-CE2F-4706-A188-D05CD2052D3F}" type="slidenum">
              <a:rPr lang="en-CA" smtClean="0"/>
              <a:t>13</a:t>
            </a:fld>
            <a:endParaRPr lang="en-CA"/>
          </a:p>
        </p:txBody>
      </p:sp>
    </p:spTree>
    <p:extLst>
      <p:ext uri="{BB962C8B-B14F-4D97-AF65-F5344CB8AC3E}">
        <p14:creationId xmlns:p14="http://schemas.microsoft.com/office/powerpoint/2010/main" val="751953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Puberty Changes:</a:t>
            </a:r>
          </a:p>
          <a:p>
            <a:endParaRPr lang="en-CA" b="1" dirty="0"/>
          </a:p>
          <a:p>
            <a:pPr marL="174708" indent="-174708">
              <a:buFont typeface="Arial" panose="020B0604020202020204" pitchFamily="34" charset="0"/>
              <a:buChar char="•"/>
            </a:pPr>
            <a:r>
              <a:rPr lang="en-CA" baseline="0" dirty="0"/>
              <a:t>Penis grows larger, testicles get bigger</a:t>
            </a:r>
          </a:p>
          <a:p>
            <a:pPr marL="174708" indent="-174708">
              <a:buFont typeface="Arial" panose="020B0604020202020204" pitchFamily="34" charset="0"/>
              <a:buChar char="•"/>
            </a:pPr>
            <a:r>
              <a:rPr lang="en-CA" baseline="0" dirty="0"/>
              <a:t>Start producing sperm</a:t>
            </a:r>
          </a:p>
          <a:p>
            <a:pPr marL="174708" indent="-174708">
              <a:buFont typeface="Arial" panose="020B0604020202020204" pitchFamily="34" charset="0"/>
              <a:buChar char="•"/>
            </a:pPr>
            <a:r>
              <a:rPr lang="en-CA" baseline="0" dirty="0"/>
              <a:t>Wet dreams-a male might wake up and notice a thick white liquid in his underwear  </a:t>
            </a:r>
          </a:p>
          <a:p>
            <a:pPr marL="174708" indent="-174708">
              <a:buFont typeface="Arial" panose="020B0604020202020204" pitchFamily="34" charset="0"/>
              <a:buChar char="•"/>
            </a:pPr>
            <a:r>
              <a:rPr lang="en-CA" baseline="0" dirty="0"/>
              <a:t>Sperm released through the penis (ejaculation)</a:t>
            </a:r>
          </a:p>
          <a:p>
            <a:pPr marL="174708" indent="-174708">
              <a:buFont typeface="Arial" panose="020B0604020202020204" pitchFamily="34" charset="0"/>
              <a:buChar char="•"/>
            </a:pPr>
            <a:r>
              <a:rPr lang="en-CA" baseline="0" dirty="0"/>
              <a:t>Erections happen out of the blue</a:t>
            </a:r>
          </a:p>
          <a:p>
            <a:endParaRPr lang="en-CA" b="1" dirty="0"/>
          </a:p>
          <a:p>
            <a:r>
              <a:rPr lang="en-CA" b="1" dirty="0"/>
              <a:t>Penis</a:t>
            </a:r>
            <a:r>
              <a:rPr lang="en-CA" dirty="0"/>
              <a:t>- </a:t>
            </a:r>
            <a:r>
              <a:rPr lang="en-CA" baseline="0" dirty="0"/>
              <a:t>made of spongy material that fills up with extra blood (becomes erect when sexually aroused), </a:t>
            </a:r>
            <a:r>
              <a:rPr lang="en-CA" dirty="0"/>
              <a:t>semen</a:t>
            </a:r>
            <a:r>
              <a:rPr lang="en-CA" baseline="0" dirty="0"/>
              <a:t> and urine come from the penis.</a:t>
            </a:r>
            <a:endParaRPr lang="en-US" baseline="0" dirty="0"/>
          </a:p>
          <a:p>
            <a:r>
              <a:rPr lang="en-CA" b="1" baseline="0" dirty="0"/>
              <a:t>Scrotum- </a:t>
            </a:r>
            <a:r>
              <a:rPr lang="en-CA" baseline="0" dirty="0"/>
              <a:t>a sac that holds the testicles, which have to be kept at a certain temperature just below body temperature to produce healthy sperm.  The scrotum will pull the testicles closer to the body if it is cold and lower away from the body if it is hot.</a:t>
            </a:r>
          </a:p>
          <a:p>
            <a:r>
              <a:rPr lang="en-CA" b="1" baseline="0" dirty="0"/>
              <a:t>Anus-</a:t>
            </a:r>
            <a:r>
              <a:rPr lang="en-CA" baseline="0" dirty="0"/>
              <a:t> the opening at the end of the digestive tract where feces leaves the body, part of the digestive tract.</a:t>
            </a:r>
          </a:p>
          <a:p>
            <a:r>
              <a:rPr lang="en-CA" b="1" baseline="0" dirty="0"/>
              <a:t>Testicles-</a:t>
            </a:r>
            <a:r>
              <a:rPr lang="en-CA" baseline="0" dirty="0"/>
              <a:t> held in the scrotum, male sex glands.  They are outside of the body so that they can stay cooler than body temperature for healthy sperm production.  It is normal for one to hang lower.  Sensitive area, it is important to protect the testicles during contact sports. </a:t>
            </a:r>
          </a:p>
          <a:p>
            <a:r>
              <a:rPr lang="en-CA" b="1" baseline="0" dirty="0"/>
              <a:t>Vas Deferens- </a:t>
            </a:r>
            <a:r>
              <a:rPr lang="en-CA" baseline="0" dirty="0"/>
              <a:t>narrow tube that carries sperm from the testicles to the urethra.</a:t>
            </a:r>
          </a:p>
          <a:p>
            <a:r>
              <a:rPr lang="en-CA" b="1" baseline="0" dirty="0"/>
              <a:t>Seminal Vesicles- </a:t>
            </a:r>
            <a:r>
              <a:rPr lang="en-CA" baseline="0" dirty="0"/>
              <a:t>two small pouches behind the bladder that produce and store seminal fluid, which mixes with sperm and other fluid to produce sperm.  </a:t>
            </a:r>
          </a:p>
          <a:p>
            <a:r>
              <a:rPr lang="en-CA" b="1" baseline="0" dirty="0"/>
              <a:t>Urethra-</a:t>
            </a:r>
            <a:r>
              <a:rPr lang="en-CA" baseline="0" dirty="0"/>
              <a:t> urine and semen pass through this tube to the outside of the body.  Urine and semen cannot come out at the same time.  There are two branches to the urethra, one from the bladder and one from the vas deferens.  When the penis is ready to release semen, a valve blocks off the branch to the bladder so urine cannot escape. </a:t>
            </a:r>
          </a:p>
          <a:p>
            <a:r>
              <a:rPr lang="en-CA" b="1" baseline="0" dirty="0"/>
              <a:t>Bladder-</a:t>
            </a:r>
            <a:r>
              <a:rPr lang="en-CA" baseline="0" dirty="0"/>
              <a:t> sac that holds the urine produced by the kidney, part of the urinary system.</a:t>
            </a:r>
          </a:p>
          <a:p>
            <a:r>
              <a:rPr lang="en-CA" b="1" baseline="0" dirty="0"/>
              <a:t>Sperm-</a:t>
            </a:r>
            <a:r>
              <a:rPr lang="en-CA" baseline="0" dirty="0"/>
              <a:t> male reproductive cell, millions are made every day in the testicles.</a:t>
            </a:r>
          </a:p>
          <a:p>
            <a:endParaRPr lang="en-CA" b="0" baseline="0" dirty="0"/>
          </a:p>
          <a:p>
            <a:r>
              <a:rPr lang="en-CA" b="1" dirty="0"/>
              <a:t>What is Spermatogenesis? </a:t>
            </a:r>
          </a:p>
          <a:p>
            <a:endParaRPr lang="en-CA" b="1" dirty="0"/>
          </a:p>
          <a:p>
            <a:r>
              <a:rPr lang="en-CA" dirty="0"/>
              <a:t>The process in which males produce functional sperm.</a:t>
            </a:r>
            <a:r>
              <a:rPr lang="en-CA" baseline="0" dirty="0"/>
              <a:t> </a:t>
            </a:r>
            <a:r>
              <a:rPr lang="en-CA" dirty="0"/>
              <a:t>During puberty, the testicles start to produce sperm</a:t>
            </a:r>
            <a:r>
              <a:rPr lang="en-CA" baseline="0" dirty="0"/>
              <a:t> with the production of t</a:t>
            </a:r>
            <a:r>
              <a:rPr lang="en-CA" dirty="0"/>
              <a:t>estosterone. </a:t>
            </a:r>
            <a:r>
              <a:rPr lang="en-CA" baseline="0" dirty="0"/>
              <a:t>Testosterone is the hormone that causes males to develop physical, emotional and social changes that occur with puberty.  The testicles produce about 400 million new sperm every day.  When sperm mature, they travel through the vas deferens, combining with other fluid  from the prostate, Cowper’s gland and seminal vesicles to make seminal fluid, which is called semen. When the penis is ready to ejaculate, a valve blocks off the branch to the bladder so no urine can escape.  Semen travels through the urethra and is released from the penis.  An ejaculation contains 150-500 million sperm.  During puberty, males may sometimes ejaculate when they are asleep, which is known as a nocturnal emission or “wet dream”.  Involuntary erections are also common during puberty and may happen for no apparent reason. </a:t>
            </a:r>
            <a:r>
              <a:rPr lang="en-US" dirty="0"/>
              <a:t>The penis becomes hard or erect because of the rush of blood that fills the penis. A penis can become erect in reaction to cold, the urge to urinate, during sleep cycles, or from sexually arousing thoughts or touch.  </a:t>
            </a:r>
            <a:r>
              <a:rPr lang="en-CA" baseline="0" dirty="0"/>
              <a:t>These occurrences are a normal part of puberty and there is nothing to be ashamed of.  </a:t>
            </a:r>
          </a:p>
          <a:p>
            <a:endParaRPr lang="en-CA" baseline="0" dirty="0"/>
          </a:p>
          <a:p>
            <a:r>
              <a:rPr lang="en-CA" b="1" baseline="0" dirty="0"/>
              <a:t>Circumcision:</a:t>
            </a:r>
            <a:r>
              <a:rPr lang="en-CA" baseline="0" dirty="0"/>
              <a:t> is the removal of the foreskin covering the head of the penis, usually done during infancy.  It is done for religious, cultural or hygienic reasons.  </a:t>
            </a:r>
          </a:p>
          <a:p>
            <a:endParaRPr lang="en-CA" b="1" baseline="0" dirty="0"/>
          </a:p>
          <a:p>
            <a:r>
              <a:rPr lang="en-CA" b="1" baseline="0" dirty="0"/>
              <a:t>Self-Care: </a:t>
            </a:r>
            <a:r>
              <a:rPr lang="en-CA" baseline="0" dirty="0"/>
              <a:t>Penis and testicles should be washed and carefully dried daily.  If uncircumcised, pull the foreskin back to wash away smegma.  Drying carefully is important to avoid chapping.  Chapping can be uncomfortable and is sometimes called jock itch.  It can be treated by applying corn starch or over the counter meds.  </a:t>
            </a:r>
          </a:p>
          <a:p>
            <a:endParaRPr lang="en-CA" b="1" dirty="0"/>
          </a:p>
          <a:p>
            <a:r>
              <a:rPr lang="en-CA" b="1" dirty="0"/>
              <a:t>Erections: </a:t>
            </a:r>
            <a:r>
              <a:rPr lang="en-CA" dirty="0"/>
              <a:t>Explain that usually the penis is soft and hangs down, but a penis can also get big and hard. This is called an erection. There are slang words for erections that you may hear e.g., a “boner” (although the penis does not actually contain a bone).  Point out that erections are normal and a part of growing up. They happen for many reasons or for no reason at all. It can happen when you least expect or want it. It can be embarrassing when it happens.</a:t>
            </a:r>
            <a:br>
              <a:rPr lang="en-CA" dirty="0"/>
            </a:br>
            <a:r>
              <a:rPr lang="en-CA" dirty="0"/>
              <a:t>Thoughts and feelings about sex can make an erection happen.  Stress that erections are private. It is important to know what to do when a young man has an erection. Ask your students if they have any ideas of what a young man should do if he has an erection in a public place. If your students are unable to come up with ideas, provide them with some suggestions: If a young man has an erection when he is around other people, he should try to go to a washroom to readjust his penis in private.  Wash hands. If he cannot go to a washroom, he should sit down. Erections are not as noticeable when seated. He can put a book or a coat over his lap. He can sometimes control his erections by what he thinks about. Thinking of something boring can help erections go away faster.  </a:t>
            </a:r>
          </a:p>
          <a:p>
            <a:endParaRPr lang="en-CA" dirty="0"/>
          </a:p>
          <a:p>
            <a:r>
              <a:rPr lang="en-CA" b="1" dirty="0"/>
              <a:t>Wet Dreams: </a:t>
            </a:r>
            <a:r>
              <a:rPr lang="en-CA" dirty="0"/>
              <a:t>Further explain that if a young man has a wet dream, he should wipe himself off with a tissue or damp wash cloth. Then he should change his pyjamas or underwear and put the dirty ones into the wash.  Wet dreams and having an ejaculation are private. </a:t>
            </a:r>
            <a:br>
              <a:rPr lang="en-CA" dirty="0"/>
            </a:br>
            <a:br>
              <a:rPr lang="en-CA" dirty="0"/>
            </a:br>
            <a:endParaRPr lang="en-CA" b="1" baseline="0" dirty="0"/>
          </a:p>
        </p:txBody>
      </p:sp>
      <p:sp>
        <p:nvSpPr>
          <p:cNvPr id="4" name="Slide Number Placeholder 3"/>
          <p:cNvSpPr>
            <a:spLocks noGrp="1"/>
          </p:cNvSpPr>
          <p:nvPr>
            <p:ph type="sldNum" sz="quarter" idx="10"/>
          </p:nvPr>
        </p:nvSpPr>
        <p:spPr/>
        <p:txBody>
          <a:bodyPr/>
          <a:lstStyle/>
          <a:p>
            <a:fld id="{6D4E7BC5-CE2F-4706-A188-D05CD2052D3F}" type="slidenum">
              <a:rPr lang="en-CA" smtClean="0"/>
              <a:t>14</a:t>
            </a:fld>
            <a:endParaRPr lang="en-CA"/>
          </a:p>
        </p:txBody>
      </p:sp>
    </p:spTree>
    <p:extLst>
      <p:ext uri="{BB962C8B-B14F-4D97-AF65-F5344CB8AC3E}">
        <p14:creationId xmlns:p14="http://schemas.microsoft.com/office/powerpoint/2010/main" val="2953205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CA" sz="1200" b="1" u="sng" dirty="0">
                <a:latin typeface="+mn-lt"/>
              </a:rPr>
              <a:t>Use Pre-Teen Hygiene Kit (from WECHU) </a:t>
            </a:r>
          </a:p>
          <a:p>
            <a:pPr eaLnBrk="0" fontAlgn="base" hangingPunct="0"/>
            <a:endParaRPr lang="en-CA" sz="1200" b="1" u="sng" dirty="0">
              <a:latin typeface="+mn-lt"/>
            </a:endParaRPr>
          </a:p>
          <a:p>
            <a:pPr marL="342900" lvl="0" indent="-342900">
              <a:lnSpc>
                <a:spcPct val="107000"/>
              </a:lnSpc>
              <a:spcAft>
                <a:spcPts val="800"/>
              </a:spcAft>
              <a:buFont typeface="Symbol" panose="05050102010706020507" pitchFamily="18" charset="2"/>
              <a:buChar char=""/>
              <a:tabLst>
                <a:tab pos="457200" algn="l"/>
                <a:tab pos="457200" algn="l"/>
              </a:tabLst>
            </a:pPr>
            <a:r>
              <a:rPr lang="en-CA" sz="1200" dirty="0">
                <a:effectLst/>
                <a:latin typeface="+mn-lt"/>
                <a:ea typeface="Times New Roman" panose="02020603050405020304" pitchFamily="18" charset="0"/>
                <a:cs typeface="Times New Roman" panose="02020603050405020304" pitchFamily="18" charset="0"/>
              </a:rPr>
              <a:t>Use antiperspirants - this help to stop B.O. from developing by reducing underarm wetness by temporarily blocking sweat pores, thereby reducing the amount of sweat reaching the skin and mixing with bacteria, a main cause of underarm B.O.</a:t>
            </a:r>
          </a:p>
          <a:p>
            <a:pPr marL="342900" lvl="0" indent="-342900">
              <a:lnSpc>
                <a:spcPct val="107000"/>
              </a:lnSpc>
              <a:spcAft>
                <a:spcPts val="300"/>
              </a:spcAft>
              <a:buFont typeface="Symbol" panose="05050102010706020507" pitchFamily="18" charset="2"/>
              <a:buChar char=""/>
              <a:tabLst>
                <a:tab pos="457200" algn="l"/>
                <a:tab pos="457200" algn="l"/>
              </a:tabLst>
            </a:pPr>
            <a:r>
              <a:rPr lang="en-CA" sz="1200" dirty="0">
                <a:effectLst/>
                <a:latin typeface="+mn-lt"/>
                <a:ea typeface="Times New Roman" panose="02020603050405020304" pitchFamily="18" charset="0"/>
                <a:cs typeface="Times New Roman" panose="02020603050405020304" pitchFamily="18" charset="0"/>
              </a:rPr>
              <a:t>Deodorant and antiperspirant come in different types - solids, roll-on, aerosol and soft solids. </a:t>
            </a:r>
          </a:p>
          <a:p>
            <a:pPr marL="342900" lvl="0" indent="-342900">
              <a:lnSpc>
                <a:spcPct val="107000"/>
              </a:lnSpc>
              <a:spcAft>
                <a:spcPts val="300"/>
              </a:spcAft>
              <a:buFont typeface="Symbol" panose="05050102010706020507" pitchFamily="18" charset="2"/>
              <a:buChar char=""/>
              <a:tabLst>
                <a:tab pos="457200" algn="l"/>
                <a:tab pos="457200" algn="l"/>
              </a:tabLst>
            </a:pPr>
            <a:endParaRPr lang="en-CA" sz="1200" dirty="0">
              <a:effectLst/>
              <a:latin typeface="+mn-lt"/>
              <a:ea typeface="Times New Roman" panose="02020603050405020304" pitchFamily="18" charset="0"/>
              <a:cs typeface="Times New Roman" panose="02020603050405020304" pitchFamily="18" charset="0"/>
            </a:endParaRPr>
          </a:p>
          <a:p>
            <a:pPr eaLnBrk="0" fontAlgn="base" hangingPunct="0"/>
            <a:r>
              <a:rPr lang="en-CA" b="1" u="sng" dirty="0"/>
              <a:t>Daily body care</a:t>
            </a:r>
            <a:endParaRPr lang="en-US" dirty="0"/>
          </a:p>
          <a:p>
            <a:pPr marL="174708" indent="-174708" defTabSz="931774" eaLnBrk="0" fontAlgn="base" hangingPunct="0">
              <a:buFont typeface="Arial" panose="020B0604020202020204" pitchFamily="34" charset="0"/>
              <a:buChar char="•"/>
              <a:defRPr/>
            </a:pPr>
            <a:r>
              <a:rPr lang="en-CA" dirty="0"/>
              <a:t>Shower or bathe with a gentle soap and warm water.  </a:t>
            </a:r>
            <a:r>
              <a:rPr lang="en-US" dirty="0"/>
              <a:t>Wash your hair every day or every other day, </a:t>
            </a:r>
            <a:r>
              <a:rPr lang="en-CA" dirty="0"/>
              <a:t>clean your nails. This will eliminate the germs that can lead to odor.</a:t>
            </a:r>
          </a:p>
          <a:p>
            <a:pPr marL="174708" indent="-174708" eaLnBrk="0" fontAlgn="base" hangingPunct="0">
              <a:buFont typeface="Arial" panose="020B0604020202020204" pitchFamily="34" charset="0"/>
              <a:buChar char="•"/>
            </a:pPr>
            <a:r>
              <a:rPr lang="en-CA" dirty="0"/>
              <a:t>Change clothes after bathing and heavy physical activity.</a:t>
            </a:r>
          </a:p>
          <a:p>
            <a:pPr marL="174708" indent="-174708" eaLnBrk="0" fontAlgn="base" hangingPunct="0">
              <a:buFont typeface="Arial" panose="020B0604020202020204" pitchFamily="34" charset="0"/>
              <a:buChar char="•"/>
            </a:pPr>
            <a:r>
              <a:rPr lang="en-CA" dirty="0"/>
              <a:t>If you get really sweaty, you will need to shower more than once a day.</a:t>
            </a:r>
            <a:endParaRPr lang="en-US" dirty="0"/>
          </a:p>
          <a:p>
            <a:pPr eaLnBrk="0" fontAlgn="base" hangingPunct="0"/>
            <a:endParaRPr lang="en-CA" sz="1200" b="1" u="sng" dirty="0">
              <a:latin typeface="+mn-lt"/>
            </a:endParaRPr>
          </a:p>
          <a:p>
            <a:pPr eaLnBrk="0" fontAlgn="base" hangingPunct="0"/>
            <a:r>
              <a:rPr lang="en-CA" sz="1200" b="1" u="sng" dirty="0">
                <a:latin typeface="+mn-lt"/>
              </a:rPr>
              <a:t>Additional Information</a:t>
            </a:r>
          </a:p>
          <a:p>
            <a:pPr marL="171450" indent="-171450" eaLnBrk="0" fontAlgn="base" hangingPunct="0">
              <a:buFont typeface="Arial" panose="020B0604020202020204" pitchFamily="34" charset="0"/>
              <a:buChar char="•"/>
            </a:pPr>
            <a:r>
              <a:rPr lang="en-CA" sz="1200" b="0" u="none" dirty="0">
                <a:latin typeface="+mn-lt"/>
              </a:rPr>
              <a:t>Depending on the class, you may want to include a cultural competency statement such as: “in Canada we use the term B.O. which stands for body odour. Not all cultures use that term or see natural body odours as offensive.” </a:t>
            </a:r>
          </a:p>
          <a:p>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15</a:t>
            </a:fld>
            <a:endParaRPr lang="en-CA"/>
          </a:p>
        </p:txBody>
      </p:sp>
    </p:spTree>
    <p:extLst>
      <p:ext uri="{BB962C8B-B14F-4D97-AF65-F5344CB8AC3E}">
        <p14:creationId xmlns:p14="http://schemas.microsoft.com/office/powerpoint/2010/main" val="940515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CA" sz="1200" b="1" u="sng" dirty="0">
                <a:latin typeface="+mn-lt"/>
              </a:rPr>
              <a:t>Skin care</a:t>
            </a:r>
          </a:p>
          <a:p>
            <a:pPr eaLnBrk="0" fontAlgn="base" hangingPunct="0"/>
            <a:endParaRPr lang="en-US" sz="1200" dirty="0">
              <a:latin typeface="+mn-lt"/>
            </a:endParaRPr>
          </a:p>
          <a:p>
            <a:pPr marL="171450" indent="-171450" eaLnBrk="0" fontAlgn="base" hangingPunct="0">
              <a:buFont typeface="Arial" panose="020B0604020202020204" pitchFamily="34" charset="0"/>
              <a:buChar char="•"/>
            </a:pPr>
            <a:r>
              <a:rPr lang="en-CA" sz="1200" dirty="0">
                <a:latin typeface="+mn-lt"/>
              </a:rPr>
              <a:t>Acne is normal during puberty and sometimes into adulthood.</a:t>
            </a:r>
          </a:p>
          <a:p>
            <a:pPr marL="171450" indent="-171450" eaLnBrk="0" fontAlgn="base" hangingPunct="0">
              <a:buFont typeface="Arial" panose="020B0604020202020204" pitchFamily="34" charset="0"/>
              <a:buChar char="•"/>
            </a:pPr>
            <a:r>
              <a:rPr lang="en-CA" sz="1200" dirty="0">
                <a:latin typeface="+mn-lt"/>
              </a:rPr>
              <a:t>Everyone’s bodies are different and may have different skin care needs.</a:t>
            </a:r>
          </a:p>
          <a:p>
            <a:pPr marL="171450" indent="-171450" eaLnBrk="0" fontAlgn="base" hangingPunct="0">
              <a:buFont typeface="Arial" panose="020B0604020202020204" pitchFamily="34" charset="0"/>
              <a:buChar char="•"/>
            </a:pPr>
            <a:r>
              <a:rPr lang="en-CA" sz="1200" dirty="0">
                <a:latin typeface="+mn-lt"/>
              </a:rPr>
              <a:t>Pimples are caused by oil glands in your skin that become plugged. </a:t>
            </a:r>
          </a:p>
          <a:p>
            <a:pPr lvl="0"/>
            <a:endParaRPr lang="en-CA"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mn-lt"/>
              </a:rPr>
              <a:t>Causes include genetics, hormones, oil, and bacteria. </a:t>
            </a:r>
            <a:r>
              <a:rPr lang="en-CA" sz="1200" i="0" dirty="0">
                <a:effectLst/>
                <a:latin typeface="+mn-lt"/>
                <a:ea typeface="Times New Roman" panose="02020603050405020304" pitchFamily="18" charset="0"/>
                <a:cs typeface="Times New Roman" panose="02020603050405020304" pitchFamily="18" charset="0"/>
              </a:rPr>
              <a:t>Things that can make acne worse…..</a:t>
            </a:r>
          </a:p>
          <a:p>
            <a:pPr lvl="0"/>
            <a:endParaRPr lang="en-US" sz="1200" dirty="0">
              <a:latin typeface="+mn-lt"/>
            </a:endParaRPr>
          </a:p>
          <a:p>
            <a:pPr marL="171450" indent="-171450">
              <a:spcBef>
                <a:spcPts val="600"/>
              </a:spcBef>
              <a:buFont typeface="Arial" panose="020B0604020202020204" pitchFamily="34" charset="0"/>
              <a:buChar char="•"/>
            </a:pPr>
            <a:r>
              <a:rPr lang="en-CA" sz="1200" i="0" dirty="0">
                <a:effectLst/>
                <a:latin typeface="+mn-lt"/>
                <a:ea typeface="Times New Roman" panose="02020603050405020304" pitchFamily="18" charset="0"/>
                <a:cs typeface="Times New Roman" panose="02020603050405020304" pitchFamily="18" charset="0"/>
              </a:rPr>
              <a:t>clothing such as bra straps, chin straps, hats</a:t>
            </a:r>
          </a:p>
          <a:p>
            <a:pPr marL="171450" indent="-171450">
              <a:spcBef>
                <a:spcPts val="600"/>
              </a:spcBef>
              <a:buFont typeface="Arial" panose="020B0604020202020204" pitchFamily="34" charset="0"/>
              <a:buChar char="•"/>
            </a:pPr>
            <a:r>
              <a:rPr lang="en-CA" sz="1200" i="0" dirty="0">
                <a:latin typeface="+mn-lt"/>
                <a:ea typeface="Times New Roman" panose="02020603050405020304" pitchFamily="18" charset="0"/>
                <a:cs typeface="Times New Roman" panose="02020603050405020304" pitchFamily="18" charset="0"/>
              </a:rPr>
              <a:t>p</a:t>
            </a:r>
            <a:r>
              <a:rPr lang="en-CA" sz="1200" i="0" dirty="0">
                <a:effectLst/>
                <a:latin typeface="+mn-lt"/>
                <a:ea typeface="Times New Roman" panose="02020603050405020304" pitchFamily="18" charset="0"/>
                <a:cs typeface="Times New Roman" panose="02020603050405020304" pitchFamily="18" charset="0"/>
              </a:rPr>
              <a:t>ore-clogging cosmetics/not properly removing make-up daily</a:t>
            </a:r>
          </a:p>
          <a:p>
            <a:pPr marL="171450" indent="-171450">
              <a:spcBef>
                <a:spcPts val="600"/>
              </a:spcBef>
              <a:buFont typeface="Arial" panose="020B0604020202020204" pitchFamily="34" charset="0"/>
              <a:buChar char="•"/>
            </a:pPr>
            <a:r>
              <a:rPr lang="en-CA" sz="1200" i="0" dirty="0">
                <a:effectLst/>
                <a:latin typeface="+mn-lt"/>
                <a:ea typeface="Times New Roman" panose="02020603050405020304" pitchFamily="18" charset="0"/>
                <a:cs typeface="Times New Roman" panose="02020603050405020304" pitchFamily="18" charset="0"/>
              </a:rPr>
              <a:t> sweating</a:t>
            </a:r>
          </a:p>
          <a:p>
            <a:pPr marL="171450" indent="-171450">
              <a:spcBef>
                <a:spcPts val="600"/>
              </a:spcBef>
              <a:buFont typeface="Arial" panose="020B0604020202020204" pitchFamily="34" charset="0"/>
              <a:buChar char="•"/>
            </a:pPr>
            <a:r>
              <a:rPr lang="en-CA" sz="1200" i="0" dirty="0">
                <a:effectLst/>
                <a:latin typeface="+mn-lt"/>
                <a:ea typeface="Times New Roman" panose="02020603050405020304" pitchFamily="18" charset="0"/>
                <a:cs typeface="Times New Roman" panose="02020603050405020304" pitchFamily="18" charset="0"/>
              </a:rPr>
              <a:t> over washing/exfoliating the skin</a:t>
            </a:r>
          </a:p>
          <a:p>
            <a:pPr marL="171450" indent="-171450">
              <a:spcBef>
                <a:spcPts val="600"/>
              </a:spcBef>
              <a:buFont typeface="Arial" panose="020B0604020202020204" pitchFamily="34" charset="0"/>
              <a:buChar char="•"/>
            </a:pPr>
            <a:r>
              <a:rPr lang="en-CA" sz="1200" i="0" dirty="0">
                <a:effectLst/>
                <a:latin typeface="+mn-lt"/>
                <a:ea typeface="Times New Roman" panose="02020603050405020304" pitchFamily="18" charset="0"/>
                <a:cs typeface="Times New Roman" panose="02020603050405020304" pitchFamily="18" charset="0"/>
              </a:rPr>
              <a:t> certain medications</a:t>
            </a:r>
          </a:p>
          <a:p>
            <a:pPr marL="171450" indent="-171450">
              <a:spcBef>
                <a:spcPts val="600"/>
              </a:spcBef>
              <a:buFont typeface="Arial" panose="020B0604020202020204" pitchFamily="34" charset="0"/>
              <a:buChar char="•"/>
            </a:pPr>
            <a:r>
              <a:rPr lang="en-CA" sz="1200" i="0" dirty="0">
                <a:effectLst/>
                <a:latin typeface="+mn-lt"/>
                <a:ea typeface="Times New Roman" panose="02020603050405020304" pitchFamily="18" charset="0"/>
                <a:cs typeface="Times New Roman" panose="02020603050405020304" pitchFamily="18" charset="0"/>
              </a:rPr>
              <a:t>changes in hormones due to menstrual cycle</a:t>
            </a:r>
          </a:p>
          <a:p>
            <a:pPr marL="171450" indent="-171450">
              <a:spcBef>
                <a:spcPts val="600"/>
              </a:spcBef>
              <a:buFont typeface="Arial" panose="020B0604020202020204" pitchFamily="34" charset="0"/>
              <a:buChar char="•"/>
            </a:pPr>
            <a:r>
              <a:rPr lang="en-CA" sz="1200" i="0" dirty="0">
                <a:effectLst/>
                <a:latin typeface="+mn-lt"/>
                <a:ea typeface="Times New Roman" panose="02020603050405020304" pitchFamily="18" charset="0"/>
                <a:cs typeface="Times New Roman" panose="02020603050405020304" pitchFamily="18" charset="0"/>
              </a:rPr>
              <a:t> picking or squeezing acne spots</a:t>
            </a:r>
          </a:p>
          <a:p>
            <a:pPr marL="171450" indent="-171450">
              <a:spcBef>
                <a:spcPts val="600"/>
              </a:spcBef>
              <a:buFont typeface="Arial" panose="020B0604020202020204" pitchFamily="34" charset="0"/>
              <a:buChar char="•"/>
            </a:pPr>
            <a:r>
              <a:rPr lang="en-CA" sz="1200" i="0" dirty="0">
                <a:effectLst/>
                <a:latin typeface="+mn-lt"/>
                <a:ea typeface="Times New Roman" panose="02020603050405020304" pitchFamily="18" charset="0"/>
                <a:cs typeface="Times New Roman" panose="02020603050405020304" pitchFamily="18" charset="0"/>
              </a:rPr>
              <a:t>sun</a:t>
            </a:r>
          </a:p>
          <a:p>
            <a:pPr marL="171450" indent="-171450">
              <a:spcBef>
                <a:spcPts val="600"/>
              </a:spcBef>
              <a:buFont typeface="Arial" panose="020B0604020202020204" pitchFamily="34" charset="0"/>
              <a:buChar char="•"/>
            </a:pPr>
            <a:r>
              <a:rPr lang="en-CA" sz="1200" i="0" dirty="0">
                <a:effectLst/>
                <a:latin typeface="+mn-lt"/>
                <a:ea typeface="Times New Roman" panose="02020603050405020304" pitchFamily="18" charset="0"/>
                <a:cs typeface="Times New Roman" panose="02020603050405020304" pitchFamily="18" charset="0"/>
              </a:rPr>
              <a:t>Stress</a:t>
            </a:r>
          </a:p>
          <a:p>
            <a:pPr marL="171450" indent="-171450">
              <a:spcBef>
                <a:spcPts val="600"/>
              </a:spcBef>
              <a:buFont typeface="Arial" panose="020B0604020202020204" pitchFamily="34" charset="0"/>
              <a:buChar char="•"/>
            </a:pPr>
            <a:endParaRPr lang="en-CA" sz="1200" i="0" dirty="0">
              <a:effectLst/>
              <a:latin typeface="+mn-lt"/>
              <a:ea typeface="Times New Roman" panose="02020603050405020304" pitchFamily="18" charset="0"/>
              <a:cs typeface="Times New Roman" panose="02020603050405020304" pitchFamily="18" charset="0"/>
            </a:endParaRPr>
          </a:p>
          <a:p>
            <a:pPr marL="0" indent="0">
              <a:spcBef>
                <a:spcPts val="600"/>
              </a:spcBef>
              <a:buFont typeface="Arial" panose="020B0604020202020204" pitchFamily="34" charset="0"/>
              <a:buNone/>
            </a:pPr>
            <a:r>
              <a:rPr lang="en-CA" sz="1200" b="1" i="0" dirty="0">
                <a:effectLst/>
                <a:latin typeface="+mn-lt"/>
                <a:ea typeface="Times New Roman" panose="02020603050405020304" pitchFamily="18" charset="0"/>
                <a:cs typeface="Times New Roman" panose="02020603050405020304" pitchFamily="18" charset="0"/>
              </a:rPr>
              <a:t>Tips</a:t>
            </a:r>
          </a:p>
          <a:p>
            <a:pPr marL="171450" indent="-171450" eaLnBrk="0" fontAlgn="base" hangingPunct="0">
              <a:buFont typeface="Arial" panose="020B0604020202020204" pitchFamily="34" charset="0"/>
              <a:buChar char="•"/>
            </a:pPr>
            <a:endParaRPr lang="en-US" sz="1200" dirty="0">
              <a:latin typeface="+mn-lt"/>
            </a:endParaRPr>
          </a:p>
          <a:p>
            <a:pPr marL="174708" indent="-174708" eaLnBrk="0" fontAlgn="base" hangingPunct="0">
              <a:buFont typeface="Arial" panose="020B0604020202020204" pitchFamily="34" charset="0"/>
              <a:buChar char="•"/>
            </a:pPr>
            <a:r>
              <a:rPr lang="en-CA" sz="1200" dirty="0">
                <a:latin typeface="+mn-lt"/>
              </a:rPr>
              <a:t>It is important to wash your face every day in the morning and at night with a gentle soap/cleanser.</a:t>
            </a:r>
            <a:endParaRPr lang="en-US" sz="1200" dirty="0">
              <a:latin typeface="+mn-lt"/>
            </a:endParaRPr>
          </a:p>
          <a:p>
            <a:pPr marL="174708" indent="-174708">
              <a:buFont typeface="Arial" panose="020B0604020202020204" pitchFamily="34" charset="0"/>
              <a:buChar char="•"/>
            </a:pPr>
            <a:r>
              <a:rPr lang="en-CA" sz="1200" dirty="0">
                <a:latin typeface="+mn-lt"/>
              </a:rPr>
              <a:t>Use sunscreen</a:t>
            </a:r>
            <a:r>
              <a:rPr lang="en-CA" sz="1200" baseline="0" dirty="0">
                <a:latin typeface="+mn-lt"/>
              </a:rPr>
              <a:t> to protect your skin. </a:t>
            </a:r>
            <a:r>
              <a:rPr lang="en-CA" sz="1200" dirty="0">
                <a:latin typeface="+mn-lt"/>
              </a:rPr>
              <a:t> </a:t>
            </a:r>
          </a:p>
          <a:p>
            <a:pPr marL="174708" indent="-174708">
              <a:buFont typeface="Arial" panose="020B0604020202020204" pitchFamily="34" charset="0"/>
              <a:buChar char="•"/>
            </a:pPr>
            <a:r>
              <a:rPr lang="en-CA" sz="1200" dirty="0">
                <a:latin typeface="+mn-lt"/>
              </a:rPr>
              <a:t>Use oil free make-up products.</a:t>
            </a:r>
          </a:p>
          <a:p>
            <a:pPr marL="174708" indent="-174708">
              <a:buFont typeface="Arial" panose="020B0604020202020204" pitchFamily="34" charset="0"/>
              <a:buChar char="•"/>
            </a:pPr>
            <a:r>
              <a:rPr lang="en-CA" sz="1200" dirty="0">
                <a:latin typeface="+mn-lt"/>
              </a:rPr>
              <a:t>Don’t squeeze or pop pimples (can spread bacteria, cause scarring).</a:t>
            </a:r>
          </a:p>
          <a:p>
            <a:pPr marL="174708" indent="-174708">
              <a:buFont typeface="Arial" panose="020B0604020202020204" pitchFamily="34" charset="0"/>
              <a:buChar char="•"/>
            </a:pPr>
            <a:r>
              <a:rPr lang="en-CA" sz="1200" dirty="0">
                <a:latin typeface="+mn-lt"/>
              </a:rPr>
              <a:t>Don’t scrub your face too much as it can lead to irritation and aggravate acne.  </a:t>
            </a:r>
          </a:p>
          <a:p>
            <a:pPr marL="174708" indent="-174708">
              <a:buFont typeface="Arial" panose="020B0604020202020204" pitchFamily="34" charset="0"/>
              <a:buChar char="•"/>
            </a:pPr>
            <a:r>
              <a:rPr lang="en-CA" sz="1200" dirty="0">
                <a:latin typeface="+mn-lt"/>
              </a:rPr>
              <a:t>Change and wash your pillowcase and sheets regularly.</a:t>
            </a:r>
          </a:p>
          <a:p>
            <a:pPr marL="0" indent="0">
              <a:buFont typeface="Arial" panose="020B0604020202020204" pitchFamily="34" charset="0"/>
              <a:buNone/>
            </a:pPr>
            <a:endParaRPr lang="en-CA" sz="1200" dirty="0">
              <a:latin typeface="+mn-lt"/>
            </a:endParaRPr>
          </a:p>
          <a:p>
            <a:pPr marL="0" indent="0">
              <a:buFont typeface="Arial" panose="020B0604020202020204" pitchFamily="34" charset="0"/>
              <a:buNone/>
            </a:pPr>
            <a:endParaRPr lang="en-CA" sz="1200" dirty="0">
              <a:latin typeface="+mn-lt"/>
            </a:endParaRPr>
          </a:p>
          <a:p>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16</a:t>
            </a:fld>
            <a:endParaRPr lang="en-CA"/>
          </a:p>
        </p:txBody>
      </p:sp>
    </p:spTree>
    <p:extLst>
      <p:ext uri="{BB962C8B-B14F-4D97-AF65-F5344CB8AC3E}">
        <p14:creationId xmlns:p14="http://schemas.microsoft.com/office/powerpoint/2010/main" val="1033081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2B36A-3195-14BF-6E6B-6D1ADA1886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F93126-329F-30DD-2829-C85DD0EB59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4770C1-C684-EB6F-8BEF-83BF23CCFAF8}"/>
              </a:ext>
            </a:extLst>
          </p:cNvPr>
          <p:cNvSpPr>
            <a:spLocks noGrp="1"/>
          </p:cNvSpPr>
          <p:nvPr>
            <p:ph type="body" idx="1"/>
          </p:nvPr>
        </p:nvSpPr>
        <p:spPr/>
        <p:txBody>
          <a:bodyPr/>
          <a:lstStyle/>
          <a:p>
            <a:pPr marL="0" lvl="0" indent="0">
              <a:spcAft>
                <a:spcPts val="300"/>
              </a:spcAft>
              <a:buFont typeface="Symbol" panose="05050102010706020507" pitchFamily="18" charset="2"/>
              <a:buNone/>
              <a:tabLst>
                <a:tab pos="457200" algn="l"/>
                <a:tab pos="457200" algn="l"/>
              </a:tabLst>
            </a:pPr>
            <a:r>
              <a:rPr lang="en-CA" sz="1200" dirty="0">
                <a:effectLst/>
                <a:latin typeface="+mn-lt"/>
                <a:ea typeface="Times New Roman" panose="02020603050405020304" pitchFamily="18" charset="0"/>
                <a:cs typeface="Calibri" panose="020F0502020204030204" pitchFamily="34" charset="0"/>
              </a:rPr>
              <a:t>During puberty, some may notice an increase in hair on different parts of the body such as the legs, under the arms, upper lip, or chin.</a:t>
            </a:r>
            <a:r>
              <a:rPr lang="en-CA" sz="1200" i="0" dirty="0">
                <a:effectLst/>
                <a:latin typeface="+mn-lt"/>
                <a:ea typeface="Times New Roman" panose="02020603050405020304" pitchFamily="18" charset="0"/>
                <a:cs typeface="Calibri" panose="020F0502020204030204" pitchFamily="34" charset="0"/>
              </a:rPr>
              <a:t> </a:t>
            </a:r>
            <a:r>
              <a:rPr lang="en-CA" sz="1200" i="0" dirty="0">
                <a:effectLst/>
                <a:latin typeface="+mn-lt"/>
                <a:ea typeface="Times New Roman" panose="02020603050405020304" pitchFamily="18" charset="0"/>
                <a:cs typeface="Times New Roman" panose="02020603050405020304" pitchFamily="18" charset="0"/>
              </a:rPr>
              <a:t>Choosing to remove body hair is an individual choice.</a:t>
            </a:r>
            <a:r>
              <a:rPr lang="en-CA" sz="1200" i="0" dirty="0">
                <a:effectLst/>
                <a:latin typeface="+mn-lt"/>
                <a:ea typeface="Times New Roman" panose="02020603050405020304" pitchFamily="18" charset="0"/>
                <a:cs typeface="Calibri" panose="020F0502020204030204" pitchFamily="34" charset="0"/>
              </a:rPr>
              <a:t> </a:t>
            </a:r>
            <a:r>
              <a:rPr lang="en-CA" sz="1200" dirty="0">
                <a:effectLst/>
                <a:latin typeface="+mn-lt"/>
                <a:ea typeface="Times New Roman" panose="02020603050405020304" pitchFamily="18" charset="0"/>
                <a:cs typeface="Calibri" panose="020F0502020204030204" pitchFamily="34" charset="0"/>
              </a:rPr>
              <a:t>Some may choose to shave this hair and may not need to shave very often at first. </a:t>
            </a:r>
          </a:p>
          <a:p>
            <a:pPr marL="0" lvl="0" indent="0">
              <a:spcAft>
                <a:spcPts val="300"/>
              </a:spcAft>
              <a:buFont typeface="Symbol" panose="05050102010706020507" pitchFamily="18" charset="2"/>
              <a:buNone/>
              <a:tabLst>
                <a:tab pos="457200" algn="l"/>
                <a:tab pos="457200" algn="l"/>
              </a:tabLst>
            </a:pPr>
            <a:br>
              <a:rPr lang="en-CA" sz="1200" dirty="0">
                <a:effectLst/>
                <a:latin typeface="+mn-lt"/>
                <a:ea typeface="Times New Roman" panose="02020603050405020304" pitchFamily="18" charset="0"/>
                <a:cs typeface="Calibri" panose="020F0502020204030204" pitchFamily="34" charset="0"/>
              </a:rPr>
            </a:br>
            <a:r>
              <a:rPr lang="en-CA" sz="1200" dirty="0">
                <a:effectLst/>
                <a:latin typeface="+mn-lt"/>
                <a:ea typeface="Times New Roman" panose="02020603050405020304" pitchFamily="18" charset="0"/>
                <a:cs typeface="Calibri" panose="020F0502020204030204" pitchFamily="34" charset="0"/>
              </a:rPr>
              <a:t>*</a:t>
            </a:r>
            <a:r>
              <a:rPr lang="en-CA" sz="1200" i="1" dirty="0">
                <a:effectLst/>
                <a:latin typeface="+mn-lt"/>
                <a:ea typeface="Times New Roman" panose="02020603050405020304" pitchFamily="18" charset="0"/>
                <a:cs typeface="Times New Roman" panose="02020603050405020304" pitchFamily="18" charset="0"/>
              </a:rPr>
              <a:t>Myth: Shaving does not cause hair to grow back thicker or faster</a:t>
            </a:r>
            <a:r>
              <a:rPr lang="en-CA" sz="1200" dirty="0">
                <a:effectLst/>
                <a:latin typeface="+mn-lt"/>
                <a:ea typeface="Times New Roman" panose="02020603050405020304" pitchFamily="18" charset="0"/>
                <a:cs typeface="Calibri" panose="020F0502020204030204" pitchFamily="34" charset="0"/>
              </a:rPr>
              <a:t> (</a:t>
            </a:r>
            <a:r>
              <a:rPr lang="en-CA" sz="1200" u="sng" dirty="0">
                <a:solidFill>
                  <a:srgbClr val="00596F"/>
                </a:solidFill>
                <a:effectLst/>
                <a:latin typeface="+mn-lt"/>
                <a:ea typeface="Times New Roman" panose="02020603050405020304" pitchFamily="18" charset="0"/>
                <a:cs typeface="Calibri" panose="020F0502020204030204" pitchFamily="34" charset="0"/>
                <a:hlinkClick r:id="rId3"/>
              </a:rPr>
              <a:t>Mayo Expert Answers). </a:t>
            </a:r>
            <a:r>
              <a:rPr lang="en-CA" sz="1200" dirty="0">
                <a:effectLst/>
                <a:latin typeface="+mn-lt"/>
                <a:ea typeface="Times New Roman" panose="02020603050405020304" pitchFamily="18" charset="0"/>
                <a:cs typeface="Calibri" panose="020F0502020204030204" pitchFamily="34" charset="0"/>
              </a:rPr>
              <a:t> </a:t>
            </a:r>
            <a:endParaRPr lang="en-CA" sz="1200" b="0" dirty="0">
              <a:effectLst/>
              <a:latin typeface="+mn-lt"/>
              <a:ea typeface="Times New Roman" panose="02020603050405020304" pitchFamily="18" charset="0"/>
              <a:cs typeface="Times New Roman" panose="02020603050405020304" pitchFamily="18" charset="0"/>
            </a:endParaRPr>
          </a:p>
          <a:p>
            <a:pPr marL="0" lvl="0" indent="0">
              <a:spcAft>
                <a:spcPts val="300"/>
              </a:spcAft>
              <a:buFont typeface="Symbol" panose="05050102010706020507" pitchFamily="18" charset="2"/>
              <a:buNone/>
              <a:tabLst>
                <a:tab pos="457200" algn="l"/>
                <a:tab pos="457200" algn="l"/>
              </a:tabLst>
            </a:pPr>
            <a:endParaRPr lang="en-CA" sz="1200" b="0" dirty="0">
              <a:effectLst/>
              <a:latin typeface="+mn-lt"/>
              <a:ea typeface="Times New Roman" panose="02020603050405020304" pitchFamily="18" charset="0"/>
              <a:cs typeface="Times New Roman" panose="02020603050405020304" pitchFamily="18" charset="0"/>
            </a:endParaRPr>
          </a:p>
          <a:p>
            <a:pPr marL="0" lvl="0" indent="0">
              <a:spcAft>
                <a:spcPts val="300"/>
              </a:spcAft>
              <a:buFont typeface="Symbol" panose="05050102010706020507" pitchFamily="18" charset="2"/>
              <a:buNone/>
              <a:tabLst>
                <a:tab pos="457200" algn="l"/>
                <a:tab pos="457200" algn="l"/>
              </a:tabLst>
            </a:pPr>
            <a:r>
              <a:rPr lang="en-CA" sz="1200" b="1" u="sng" dirty="0">
                <a:effectLst/>
                <a:latin typeface="+mn-lt"/>
                <a:ea typeface="Times New Roman" panose="02020603050405020304" pitchFamily="18" charset="0"/>
                <a:cs typeface="Times New Roman" panose="02020603050405020304" pitchFamily="18" charset="0"/>
              </a:rPr>
              <a:t>Additional Information </a:t>
            </a:r>
          </a:p>
          <a:p>
            <a:pPr marL="0" lvl="0" indent="0">
              <a:spcAft>
                <a:spcPts val="300"/>
              </a:spcAft>
              <a:buFont typeface="Symbol" panose="05050102010706020507" pitchFamily="18" charset="2"/>
              <a:buNone/>
              <a:tabLst>
                <a:tab pos="457200" algn="l"/>
                <a:tab pos="457200" algn="l"/>
              </a:tabLst>
            </a:pPr>
            <a:r>
              <a:rPr lang="en-CA" sz="1200" b="1" dirty="0">
                <a:effectLst/>
                <a:latin typeface="+mn-lt"/>
                <a:ea typeface="Times New Roman" panose="02020603050405020304" pitchFamily="18" charset="0"/>
                <a:cs typeface="Calibri" panose="020F0502020204030204" pitchFamily="34" charset="0"/>
              </a:rPr>
              <a:t>How to shave: </a:t>
            </a:r>
            <a:endParaRPr lang="en-CA" sz="1200" b="1" dirty="0">
              <a:effectLst/>
              <a:latin typeface="+mn-lt"/>
              <a:ea typeface="Times New Roman" panose="02020603050405020304" pitchFamily="18" charset="0"/>
              <a:cs typeface="Times New Roman" panose="02020603050405020304" pitchFamily="18" charset="0"/>
            </a:endParaRPr>
          </a:p>
          <a:p>
            <a:pPr marL="628650" lvl="1" indent="-171450">
              <a:spcAft>
                <a:spcPts val="300"/>
              </a:spcAft>
              <a:buFont typeface="Arial" panose="020B0604020202020204" pitchFamily="34" charset="0"/>
              <a:buChar char="•"/>
              <a:tabLst>
                <a:tab pos="457200" algn="l"/>
                <a:tab pos="457200" algn="l"/>
              </a:tabLst>
            </a:pPr>
            <a:r>
              <a:rPr lang="en-CA" sz="1200" dirty="0">
                <a:effectLst/>
                <a:latin typeface="+mn-lt"/>
                <a:ea typeface="Times New Roman" panose="02020603050405020304" pitchFamily="18" charset="0"/>
                <a:cs typeface="Calibri" panose="020F0502020204030204" pitchFamily="34" charset="0"/>
              </a:rPr>
              <a:t>Prepare the skin: rinse the area to be shaved with warm water to open the pores.</a:t>
            </a:r>
            <a:endParaRPr lang="en-CA" sz="1200" dirty="0">
              <a:effectLst/>
              <a:latin typeface="+mn-lt"/>
              <a:ea typeface="Times New Roman" panose="02020603050405020304" pitchFamily="18" charset="0"/>
              <a:cs typeface="Times New Roman" panose="02020603050405020304" pitchFamily="18" charset="0"/>
            </a:endParaRPr>
          </a:p>
          <a:p>
            <a:pPr marL="628650" lvl="1" indent="-171450">
              <a:spcAft>
                <a:spcPts val="300"/>
              </a:spcAft>
              <a:buFont typeface="Arial" panose="020B0604020202020204" pitchFamily="34" charset="0"/>
              <a:buChar char="•"/>
              <a:tabLst>
                <a:tab pos="457200" algn="l"/>
                <a:tab pos="457200" algn="l"/>
              </a:tabLst>
            </a:pPr>
            <a:r>
              <a:rPr lang="en-CA" sz="1200" dirty="0">
                <a:effectLst/>
                <a:latin typeface="+mn-lt"/>
                <a:ea typeface="Times New Roman" panose="02020603050405020304" pitchFamily="18" charset="0"/>
                <a:cs typeface="Calibri" panose="020F0502020204030204" pitchFamily="34" charset="0"/>
              </a:rPr>
              <a:t>Apply a thin layer of shaving cream or gel to help reduce skin irritation.</a:t>
            </a:r>
            <a:endParaRPr lang="en-CA" sz="1200" dirty="0">
              <a:effectLst/>
              <a:latin typeface="+mn-lt"/>
              <a:ea typeface="Times New Roman" panose="02020603050405020304" pitchFamily="18" charset="0"/>
              <a:cs typeface="Times New Roman" panose="02020603050405020304" pitchFamily="18" charset="0"/>
            </a:endParaRPr>
          </a:p>
          <a:p>
            <a:pPr marL="628650" lvl="1" indent="-171450">
              <a:spcAft>
                <a:spcPts val="300"/>
              </a:spcAft>
              <a:buFont typeface="Arial" panose="020B0604020202020204" pitchFamily="34" charset="0"/>
              <a:buChar char="•"/>
              <a:tabLst>
                <a:tab pos="457200" algn="l"/>
                <a:tab pos="457200" algn="l"/>
              </a:tabLst>
            </a:pPr>
            <a:r>
              <a:rPr lang="en-CA" sz="1200" dirty="0">
                <a:effectLst/>
                <a:latin typeface="+mn-lt"/>
                <a:ea typeface="Times New Roman" panose="02020603050405020304" pitchFamily="18" charset="0"/>
                <a:cs typeface="Calibri" panose="020F0502020204030204" pitchFamily="34" charset="0"/>
              </a:rPr>
              <a:t>Shave the easy areas first. Start with light/gentle strokes in the direction the hair grows to avoid irritation, razor burn. </a:t>
            </a:r>
            <a:endParaRPr lang="en-CA" sz="1200" dirty="0">
              <a:effectLst/>
              <a:latin typeface="+mn-lt"/>
              <a:ea typeface="Times New Roman" panose="02020603050405020304" pitchFamily="18" charset="0"/>
              <a:cs typeface="Times New Roman" panose="02020603050405020304" pitchFamily="18" charset="0"/>
            </a:endParaRPr>
          </a:p>
          <a:p>
            <a:pPr marL="628650" lvl="1" indent="-171450">
              <a:spcAft>
                <a:spcPts val="300"/>
              </a:spcAft>
              <a:buFont typeface="Arial" panose="020B0604020202020204" pitchFamily="34" charset="0"/>
              <a:buChar char="•"/>
              <a:tabLst>
                <a:tab pos="457200" algn="l"/>
                <a:tab pos="457200" algn="l"/>
              </a:tabLst>
            </a:pPr>
            <a:r>
              <a:rPr lang="en-CA" sz="1200" dirty="0">
                <a:effectLst/>
                <a:latin typeface="+mn-lt"/>
                <a:ea typeface="Times New Roman" panose="02020603050405020304" pitchFamily="18" charset="0"/>
                <a:cs typeface="Calibri" panose="020F0502020204030204" pitchFamily="34" charset="0"/>
              </a:rPr>
              <a:t>Rinse the skin and pat dry, then apply a moisturizer to seal in the skin’s natural moisture barrier.</a:t>
            </a:r>
          </a:p>
          <a:p>
            <a:pPr marL="628650" marR="0" lvl="1"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tab pos="457200" algn="l"/>
                <a:tab pos="457200" algn="l"/>
              </a:tabLst>
              <a:defRPr/>
            </a:pPr>
            <a:r>
              <a:rPr lang="en-CA" sz="1200" dirty="0">
                <a:effectLst/>
                <a:latin typeface="+mn-lt"/>
                <a:ea typeface="Times New Roman" panose="02020603050405020304" pitchFamily="18" charset="0"/>
                <a:cs typeface="Calibri" panose="020F0502020204030204" pitchFamily="34" charset="0"/>
              </a:rPr>
              <a:t>Do not share razors and change your razor regularly.  </a:t>
            </a:r>
            <a:endParaRPr lang="en-CA" sz="1200" dirty="0">
              <a:effectLst/>
              <a:latin typeface="+mn-lt"/>
              <a:ea typeface="Times New Roman" panose="02020603050405020304" pitchFamily="18" charset="0"/>
              <a:cs typeface="Times New Roman" panose="02020603050405020304" pitchFamily="18" charset="0"/>
            </a:endParaRPr>
          </a:p>
          <a:p>
            <a:endParaRPr lang="en-CA" sz="1200" dirty="0">
              <a:latin typeface="+mn-lt"/>
            </a:endParaRPr>
          </a:p>
          <a:p>
            <a:pPr>
              <a:spcBef>
                <a:spcPts val="1200"/>
              </a:spcBef>
            </a:pPr>
            <a:r>
              <a:rPr lang="en-US" sz="1200" b="1" dirty="0">
                <a:effectLst/>
                <a:latin typeface="+mn-lt"/>
                <a:ea typeface="Times New Roman" panose="02020603050405020304" pitchFamily="18" charset="0"/>
                <a:cs typeface="Calibri" panose="020F0502020204030204" pitchFamily="34" charset="0"/>
              </a:rPr>
              <a:t>Healthy hair</a:t>
            </a:r>
            <a:endParaRPr lang="en-CA" sz="1200" b="1" dirty="0">
              <a:effectLst/>
              <a:latin typeface="+mn-lt"/>
              <a:ea typeface="Times New Roman" panose="02020603050405020304" pitchFamily="18" charset="0"/>
              <a:cs typeface="Times New Roman" panose="02020603050405020304" pitchFamily="18" charset="0"/>
            </a:endParaRPr>
          </a:p>
          <a:p>
            <a:pPr marL="742950" lvl="1" indent="-285750">
              <a:lnSpc>
                <a:spcPct val="107000"/>
              </a:lnSpc>
              <a:spcBef>
                <a:spcPts val="1200"/>
              </a:spcBef>
              <a:spcAft>
                <a:spcPts val="800"/>
              </a:spcAft>
              <a:buFont typeface="Symbol" panose="05050102010706020507" pitchFamily="18" charset="2"/>
              <a:buChar char=""/>
            </a:pPr>
            <a:r>
              <a:rPr lang="en-US" sz="1200" dirty="0">
                <a:effectLst/>
                <a:latin typeface="+mn-lt"/>
                <a:ea typeface="Times New Roman" panose="02020603050405020304" pitchFamily="18" charset="0"/>
                <a:cs typeface="Calibri" panose="020F0502020204030204" pitchFamily="34" charset="0"/>
              </a:rPr>
              <a:t>Dull and limp hair is caused by dirt, dust, pollution, and perspiration. Hair can be damaged by heat (from curling irons and hair dryers), brush rollers, over-teasing, dyes and bleaches, brushes with sharp bristles, and styles that tug at the roots. </a:t>
            </a:r>
          </a:p>
          <a:p>
            <a:pPr marL="742950" lvl="1" indent="-285750">
              <a:lnSpc>
                <a:spcPct val="107000"/>
              </a:lnSpc>
              <a:spcBef>
                <a:spcPts val="1200"/>
              </a:spcBef>
              <a:spcAft>
                <a:spcPts val="800"/>
              </a:spcAft>
              <a:buFont typeface="Symbol" panose="05050102010706020507" pitchFamily="18" charset="2"/>
              <a:buChar char=""/>
            </a:pPr>
            <a:r>
              <a:rPr lang="en-US" sz="1200" dirty="0">
                <a:effectLst/>
                <a:latin typeface="+mn-lt"/>
                <a:ea typeface="Times New Roman" panose="02020603050405020304" pitchFamily="18" charset="0"/>
                <a:cs typeface="Calibri" panose="020F0502020204030204" pitchFamily="34" charset="0"/>
              </a:rPr>
              <a:t>Styling products can be used but have different functions: gels hold shapes and styles,  mousses give a softer hold and sometimes extra volume, hair spray holds style (too much will make hair sticky or hard looking), and waxes may hold styles as well.</a:t>
            </a:r>
            <a:endParaRPr lang="en-CA" sz="1200" dirty="0">
              <a:effectLst/>
              <a:latin typeface="+mn-lt"/>
              <a:ea typeface="Times New Roman" panose="02020603050405020304" pitchFamily="18" charset="0"/>
              <a:cs typeface="Times New Roman" panose="02020603050405020304" pitchFamily="18" charset="0"/>
            </a:endParaRPr>
          </a:p>
          <a:p>
            <a:pPr marL="742950" lvl="1" indent="-285750">
              <a:lnSpc>
                <a:spcPct val="107000"/>
              </a:lnSpc>
              <a:spcBef>
                <a:spcPts val="1200"/>
              </a:spcBef>
              <a:spcAft>
                <a:spcPts val="800"/>
              </a:spcAft>
              <a:buFont typeface="Symbol" panose="05050102010706020507" pitchFamily="18" charset="2"/>
              <a:buChar char=""/>
            </a:pPr>
            <a:r>
              <a:rPr lang="en-US" sz="1200" dirty="0">
                <a:effectLst/>
                <a:latin typeface="+mn-lt"/>
                <a:ea typeface="Times New Roman" panose="02020603050405020304" pitchFamily="18" charset="0"/>
                <a:cs typeface="Calibri" panose="020F0502020204030204" pitchFamily="34" charset="0"/>
              </a:rPr>
              <a:t>Shampoos and conditioners should be used for all hair types: normal, dry, fine, coarse, and oily.  Wash as frequently as required and rinse thoroughly.  Shampoo will help remove dirt, oil, and hair products.  Conditioners will help detangle and add moisture to hair and help protect it from damage.  If hair looks greasy or dirty between washings, it may need to be washed more frequently.  Swimming may cause damage to hair because of chemicals in the water. Use shampoo and conditioner immediately after. If hair is cut very short, sunscreen may be needed to protect the scalp and neck from burning when outside. </a:t>
            </a:r>
            <a:endParaRPr lang="en-CA" sz="1200" dirty="0">
              <a:effectLst/>
              <a:latin typeface="+mn-lt"/>
              <a:ea typeface="Times New Roman" panose="02020603050405020304" pitchFamily="18" charset="0"/>
              <a:cs typeface="Times New Roman" panose="02020603050405020304" pitchFamily="18" charset="0"/>
            </a:endParaRPr>
          </a:p>
          <a:p>
            <a:endParaRPr lang="en-CA" dirty="0"/>
          </a:p>
        </p:txBody>
      </p:sp>
      <p:sp>
        <p:nvSpPr>
          <p:cNvPr id="4" name="Slide Number Placeholder 3">
            <a:extLst>
              <a:ext uri="{FF2B5EF4-FFF2-40B4-BE49-F238E27FC236}">
                <a16:creationId xmlns:a16="http://schemas.microsoft.com/office/drawing/2014/main" id="{79143B99-CA7F-F78C-A143-B063415CA6A5}"/>
              </a:ext>
            </a:extLst>
          </p:cNvPr>
          <p:cNvSpPr>
            <a:spLocks noGrp="1"/>
          </p:cNvSpPr>
          <p:nvPr>
            <p:ph type="sldNum" sz="quarter" idx="5"/>
          </p:nvPr>
        </p:nvSpPr>
        <p:spPr/>
        <p:txBody>
          <a:bodyPr/>
          <a:lstStyle/>
          <a:p>
            <a:fld id="{6D4E7BC5-CE2F-4706-A188-D05CD2052D3F}" type="slidenum">
              <a:rPr lang="en-CA" smtClean="0"/>
              <a:t>17</a:t>
            </a:fld>
            <a:endParaRPr lang="en-CA"/>
          </a:p>
        </p:txBody>
      </p:sp>
    </p:spTree>
    <p:extLst>
      <p:ext uri="{BB962C8B-B14F-4D97-AF65-F5344CB8AC3E}">
        <p14:creationId xmlns:p14="http://schemas.microsoft.com/office/powerpoint/2010/main" val="1239393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CA" sz="1200" b="1" u="sng" dirty="0">
                <a:effectLst/>
                <a:latin typeface="Calibri" panose="020F0502020204030204" pitchFamily="34" charset="0"/>
                <a:ea typeface="Times New Roman" panose="02020603050405020304" pitchFamily="18" charset="0"/>
                <a:cs typeface="Calibri" panose="020F0502020204030204" pitchFamily="34" charset="0"/>
              </a:rPr>
              <a:t>Dental Care</a:t>
            </a:r>
          </a:p>
          <a:p>
            <a:pPr>
              <a:spcBef>
                <a:spcPts val="1200"/>
              </a:spcBef>
            </a:pPr>
            <a:endParaRPr lang="en-CA" sz="1200" b="1" u="sng"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1200"/>
              </a:spcBef>
            </a:pPr>
            <a:r>
              <a:rPr lang="en-CA" sz="1200" dirty="0">
                <a:effectLst/>
                <a:latin typeface="Calibri" panose="020F0502020204030204" pitchFamily="34" charset="0"/>
                <a:ea typeface="Times New Roman" panose="02020603050405020304" pitchFamily="18" charset="0"/>
                <a:cs typeface="Calibri" panose="020F0502020204030204" pitchFamily="34" charset="0"/>
              </a:rPr>
              <a:t>Good care of the mouth is important in the prevention of cavities and halitosis, also known as bad breath. Persistent bad breath can be a sign of gum disease, dry mouth, or poorly maintained oral care.  Things that can be done to keep the mouth healthy and fresh:</a:t>
            </a:r>
          </a:p>
          <a:p>
            <a:pPr>
              <a:spcBef>
                <a:spcPts val="1200"/>
              </a:spcBef>
            </a:pP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300"/>
              </a:spcAft>
              <a:buFont typeface="Symbol" panose="05050102010706020507" pitchFamily="18" charset="2"/>
              <a:buChar char=""/>
              <a:tabLst>
                <a:tab pos="457200" algn="l"/>
                <a:tab pos="457200" algn="l"/>
              </a:tabLst>
            </a:pPr>
            <a:r>
              <a:rPr lang="en-CA" sz="1200" dirty="0">
                <a:effectLst/>
                <a:latin typeface="Calibri" panose="020F0502020204030204" pitchFamily="34" charset="0"/>
                <a:ea typeface="Times New Roman" panose="02020603050405020304" pitchFamily="18" charset="0"/>
                <a:cs typeface="Calibri" panose="020F0502020204030204" pitchFamily="34" charset="0"/>
              </a:rPr>
              <a:t>Brush with toothpaste for 2 minutes at least twice a day, first thing in the morning and before bed.</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300"/>
              </a:spcAft>
              <a:buFont typeface="Symbol" panose="05050102010706020507" pitchFamily="18" charset="2"/>
              <a:buChar char=""/>
              <a:tabLst>
                <a:tab pos="457200" algn="l"/>
                <a:tab pos="457200" algn="l"/>
              </a:tabLst>
            </a:pPr>
            <a:r>
              <a:rPr lang="en-CA" sz="1200" dirty="0">
                <a:effectLst/>
                <a:latin typeface="Calibri" panose="020F0502020204030204" pitchFamily="34" charset="0"/>
                <a:ea typeface="Times New Roman" panose="02020603050405020304" pitchFamily="18" charset="0"/>
                <a:cs typeface="Calibri" panose="020F0502020204030204" pitchFamily="34" charset="0"/>
              </a:rPr>
              <a:t>Always use a soft bristle brush and toothpaste containing fluoride. Brush teeth on all surfaces. Finish with the tongue, the roof of the mouth (palate), and floss between all the teeth. </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300"/>
              </a:spcAft>
              <a:buFont typeface="Symbol" panose="05050102010706020507" pitchFamily="18" charset="2"/>
              <a:buChar char=""/>
              <a:tabLst>
                <a:tab pos="457200" algn="l"/>
                <a:tab pos="457200" algn="l"/>
              </a:tabLst>
            </a:pPr>
            <a:r>
              <a:rPr lang="en-CA" sz="1200" dirty="0">
                <a:effectLst/>
                <a:latin typeface="Calibri" panose="020F0502020204030204" pitchFamily="34" charset="0"/>
                <a:ea typeface="Times New Roman" panose="02020603050405020304" pitchFamily="18" charset="0"/>
                <a:cs typeface="Calibri" panose="020F0502020204030204" pitchFamily="34" charset="0"/>
              </a:rPr>
              <a:t>When snacking and you do not have access to a toothbrush, rinse the mouth with water whenever possible.  </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300"/>
              </a:spcAft>
              <a:buFont typeface="Symbol" panose="05050102010706020507" pitchFamily="18" charset="2"/>
              <a:buChar char=""/>
              <a:tabLst>
                <a:tab pos="457200" algn="l"/>
                <a:tab pos="457200" algn="l"/>
              </a:tabLst>
            </a:pPr>
            <a:r>
              <a:rPr lang="en-CA" sz="1200" dirty="0">
                <a:effectLst/>
                <a:latin typeface="Calibri" panose="020F0502020204030204" pitchFamily="34" charset="0"/>
                <a:ea typeface="Times New Roman" panose="02020603050405020304" pitchFamily="18" charset="0"/>
                <a:cs typeface="Calibri" panose="020F0502020204030204" pitchFamily="34" charset="0"/>
              </a:rPr>
              <a:t>Visit the dentist regularly for a cleaning and check-up (minimum yearly).</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300"/>
              </a:spcAft>
              <a:buFont typeface="Symbol" panose="05050102010706020507" pitchFamily="18" charset="2"/>
              <a:buChar char=""/>
              <a:tabLst>
                <a:tab pos="457200" algn="l"/>
                <a:tab pos="457200" algn="l"/>
              </a:tabLst>
            </a:pPr>
            <a:r>
              <a:rPr lang="en-CA" sz="1200" dirty="0">
                <a:effectLst/>
                <a:latin typeface="Calibri" panose="020F0502020204030204" pitchFamily="34" charset="0"/>
                <a:ea typeface="Times New Roman" panose="02020603050405020304" pitchFamily="18" charset="0"/>
                <a:cs typeface="Calibri" panose="020F0502020204030204" pitchFamily="34" charset="0"/>
              </a:rPr>
              <a:t>Change toothbrush every 3 months or when able to replace it.</a:t>
            </a:r>
          </a:p>
          <a:p>
            <a:pPr marL="342900" lvl="0" indent="-342900">
              <a:lnSpc>
                <a:spcPct val="107000"/>
              </a:lnSpc>
              <a:spcAft>
                <a:spcPts val="300"/>
              </a:spcAft>
              <a:buFont typeface="Symbol" panose="05050102010706020507" pitchFamily="18" charset="2"/>
              <a:buChar char=""/>
              <a:tabLst>
                <a:tab pos="457200" algn="l"/>
                <a:tab pos="457200" algn="l"/>
              </a:tabLst>
            </a:pP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p>
            <a:pPr marL="0" lvl="0" indent="0">
              <a:lnSpc>
                <a:spcPct val="107000"/>
              </a:lnSpc>
              <a:spcAft>
                <a:spcPts val="300"/>
              </a:spcAft>
              <a:buFont typeface="Symbol" panose="05050102010706020507" pitchFamily="18" charset="2"/>
              <a:buNone/>
              <a:tabLst>
                <a:tab pos="457200" algn="l"/>
                <a:tab pos="457200" algn="l"/>
              </a:tabLst>
            </a:pPr>
            <a:r>
              <a:rPr lang="en-CA" sz="1200" b="1" u="sng" dirty="0">
                <a:effectLst/>
                <a:latin typeface="Calibri" panose="020F0502020204030204" pitchFamily="34" charset="0"/>
                <a:ea typeface="Times New Roman" panose="02020603050405020304" pitchFamily="18" charset="0"/>
                <a:cs typeface="Calibri" panose="020F0502020204030204" pitchFamily="34" charset="0"/>
              </a:rPr>
              <a:t>Additional Information </a:t>
            </a:r>
            <a:endParaRPr lang="en-CA" sz="1200" b="1" u="sng"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1200"/>
              </a:spcBef>
            </a:pPr>
            <a:r>
              <a:rPr lang="en-CA" sz="1200" i="1" dirty="0">
                <a:effectLst/>
                <a:latin typeface="Calibri" panose="020F0502020204030204" pitchFamily="34" charset="0"/>
                <a:ea typeface="Times New Roman" panose="02020603050405020304" pitchFamily="18" charset="0"/>
                <a:cs typeface="Times New Roman" panose="02020603050405020304" pitchFamily="18" charset="0"/>
              </a:rPr>
              <a:t>*The WECHU has dental programs that might support a student who does not have dental coverage:</a:t>
            </a:r>
            <a:r>
              <a:rPr lang="en-CA" sz="1200" dirty="0">
                <a:effectLst/>
                <a:latin typeface="Calibri" panose="020F0502020204030204" pitchFamily="34" charset="0"/>
                <a:ea typeface="Times New Roman" panose="02020603050405020304" pitchFamily="18" charset="0"/>
                <a:cs typeface="Calibri" panose="020F0502020204030204" pitchFamily="34" charset="0"/>
              </a:rPr>
              <a:t> </a:t>
            </a:r>
            <a:r>
              <a:rPr lang="en-CA" sz="1200" u="sng" dirty="0">
                <a:solidFill>
                  <a:srgbClr val="00596F"/>
                </a:solidFill>
                <a:effectLst/>
                <a:latin typeface="Calibri" panose="020F0502020204030204" pitchFamily="34" charset="0"/>
                <a:ea typeface="Times New Roman" panose="02020603050405020304" pitchFamily="18" charset="0"/>
                <a:cs typeface="Calibri" panose="020F0502020204030204" pitchFamily="34" charset="0"/>
                <a:hlinkClick r:id="rId3"/>
              </a:rPr>
              <a:t>Healthy Smiles</a:t>
            </a:r>
            <a:r>
              <a:rPr lang="en-CA" sz="1200" dirty="0">
                <a:effectLst/>
                <a:latin typeface="Calibri" panose="020F0502020204030204" pitchFamily="34" charset="0"/>
                <a:ea typeface="Times New Roman" panose="02020603050405020304" pitchFamily="18" charset="0"/>
                <a:cs typeface="Calibri" panose="020F0502020204030204" pitchFamily="34" charset="0"/>
              </a:rPr>
              <a:t>.-https://www.wechu.org/dental/healthy-smiles-ontario</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18</a:t>
            </a:fld>
            <a:endParaRPr lang="en-CA"/>
          </a:p>
        </p:txBody>
      </p:sp>
    </p:spTree>
    <p:extLst>
      <p:ext uri="{BB962C8B-B14F-4D97-AF65-F5344CB8AC3E}">
        <p14:creationId xmlns:p14="http://schemas.microsoft.com/office/powerpoint/2010/main" val="397485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CA" sz="1200" b="1" dirty="0">
                <a:solidFill>
                  <a:srgbClr val="00596F"/>
                </a:solidFill>
                <a:effectLst/>
                <a:latin typeface="Calibri Light" panose="020F0302020204030204" pitchFamily="34" charset="0"/>
                <a:ea typeface="Times New Roman" panose="02020603050405020304" pitchFamily="18" charset="0"/>
                <a:cs typeface="Times New Roman" panose="02020603050405020304" pitchFamily="18" charset="0"/>
              </a:rPr>
              <a:t>What are some ways to help stay healthy?</a:t>
            </a:r>
          </a:p>
          <a:p>
            <a:pPr>
              <a:spcBef>
                <a:spcPts val="1200"/>
              </a:spcBef>
            </a:pPr>
            <a:endParaRPr lang="en-CA" sz="1200" b="1" dirty="0">
              <a:solidFill>
                <a:srgbClr val="00596F"/>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lvl="0" indent="0">
              <a:spcAft>
                <a:spcPts val="300"/>
              </a:spcAft>
              <a:buFont typeface="Symbol" panose="05050102010706020507" pitchFamily="18" charset="2"/>
              <a:buNone/>
              <a:tabLst>
                <a:tab pos="457200" algn="l"/>
                <a:tab pos="457200" algn="l"/>
              </a:tabLst>
            </a:pPr>
            <a:r>
              <a:rPr lang="en-CA" sz="1200" dirty="0">
                <a:effectLst/>
                <a:latin typeface="Calibri" panose="020F0502020204030204" pitchFamily="34" charset="0"/>
                <a:ea typeface="Times New Roman" panose="02020603050405020304" pitchFamily="18" charset="0"/>
                <a:cs typeface="Calibri" panose="020F0502020204030204" pitchFamily="34" charset="0"/>
              </a:rPr>
              <a:t>Eating healthy, regular exercise, proper coughing and sneezing etiquette, not sharing food or drinks with others, regular check-ups with your health care provider, getting the flu shot and immunizations, staying home when you don’t feel well, resting and sleeping, staying away from others who are sick, take all medication as prescribed, and proper hand washing and hygiene.</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1200"/>
              </a:spcBef>
              <a:spcAft>
                <a:spcPts val="0"/>
              </a:spcAft>
              <a:buClrTx/>
              <a:buSzTx/>
              <a:buFontTx/>
              <a:buNone/>
              <a:tabLst/>
              <a:defRPr/>
            </a:pPr>
            <a:endParaRPr lang="en-CA" sz="1200" b="1"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lang="en-CA" sz="1200" b="1" dirty="0">
                <a:effectLst/>
                <a:latin typeface="Calibri" panose="020F0502020204030204" pitchFamily="34" charset="0"/>
                <a:ea typeface="Times New Roman" panose="02020603050405020304" pitchFamily="18" charset="0"/>
                <a:cs typeface="Calibri" panose="020F0502020204030204" pitchFamily="34" charset="0"/>
              </a:rPr>
              <a:t>Use a spray bottle, or the spray bottle from the borrowed Pre-teen hygiene kit and spray water while mimicking coughing or sneezing to demonstrate how far droplets can travel and spread, then proceed to discuss proper coughing, sneezing, and hand hygiene etiquette.  </a:t>
            </a:r>
            <a:endParaRPr lang="en-CA"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1200"/>
              </a:spcBef>
            </a:pPr>
            <a:endParaRPr lang="en-CA" sz="1200" b="1" dirty="0">
              <a:solidFill>
                <a:srgbClr val="00596F"/>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spcBef>
                <a:spcPts val="1200"/>
              </a:spcBef>
            </a:pPr>
            <a:r>
              <a:rPr lang="en-CA" sz="1200" b="1" dirty="0">
                <a:solidFill>
                  <a:srgbClr val="00596F"/>
                </a:solidFill>
                <a:effectLst/>
                <a:latin typeface="Calibri Light" panose="020F0302020204030204" pitchFamily="34" charset="0"/>
                <a:ea typeface="Times New Roman" panose="02020603050405020304" pitchFamily="18" charset="0"/>
                <a:cs typeface="Times New Roman" panose="02020603050405020304" pitchFamily="18" charset="0"/>
              </a:rPr>
              <a:t>These are the best methods to prevent the spread of germs: </a:t>
            </a:r>
          </a:p>
          <a:p>
            <a:pPr>
              <a:spcBef>
                <a:spcPts val="1200"/>
              </a:spcBef>
            </a:pPr>
            <a:endParaRPr lang="en-CA" sz="1200" b="1" dirty="0">
              <a:solidFill>
                <a:srgbClr val="00596F"/>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spcAft>
                <a:spcPts val="300"/>
              </a:spcAft>
              <a:buFont typeface="Symbol" panose="05050102010706020507" pitchFamily="18" charset="2"/>
              <a:buChar char=""/>
              <a:tabLst>
                <a:tab pos="457200" algn="l"/>
                <a:tab pos="457200" algn="l"/>
              </a:tabLst>
            </a:pPr>
            <a:r>
              <a:rPr lang="en-CA" sz="1200" dirty="0">
                <a:effectLst/>
                <a:latin typeface="Calibri" panose="020F0502020204030204" pitchFamily="34" charset="0"/>
                <a:ea typeface="Times New Roman" panose="02020603050405020304" pitchFamily="18" charset="0"/>
                <a:cs typeface="Calibri" panose="020F0502020204030204" pitchFamily="34" charset="0"/>
              </a:rPr>
              <a:t>Cough into your sleeve. </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300"/>
              </a:spcAft>
              <a:buFont typeface="Symbol" panose="05050102010706020507" pitchFamily="18" charset="2"/>
              <a:buChar char=""/>
              <a:tabLst>
                <a:tab pos="457200" algn="l"/>
                <a:tab pos="457200" algn="l"/>
              </a:tabLst>
            </a:pPr>
            <a:r>
              <a:rPr lang="en-CA" sz="1200" dirty="0">
                <a:effectLst/>
                <a:latin typeface="Calibri" panose="020F0502020204030204" pitchFamily="34" charset="0"/>
                <a:ea typeface="Times New Roman" panose="02020603050405020304" pitchFamily="18" charset="0"/>
                <a:cs typeface="Calibri" panose="020F0502020204030204" pitchFamily="34" charset="0"/>
              </a:rPr>
              <a:t>Use a tissue and dispose of it in a garbage container then wash your hands.  </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300"/>
              </a:spcAft>
              <a:buFont typeface="Symbol" panose="05050102010706020507" pitchFamily="18" charset="2"/>
              <a:buChar char=""/>
              <a:tabLst>
                <a:tab pos="457200" algn="l"/>
                <a:tab pos="457200" algn="l"/>
              </a:tabLst>
            </a:pPr>
            <a:r>
              <a:rPr lang="en-CA" sz="1200" dirty="0">
                <a:effectLst/>
                <a:latin typeface="Calibri" panose="020F0502020204030204" pitchFamily="34" charset="0"/>
                <a:ea typeface="Times New Roman" panose="02020603050405020304" pitchFamily="18" charset="0"/>
                <a:cs typeface="Calibri" panose="020F0502020204030204" pitchFamily="34" charset="0"/>
              </a:rPr>
              <a:t>Wash your hands after sneezing or coughing. </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300"/>
              </a:spcAft>
              <a:buFont typeface="Symbol" panose="05050102010706020507" pitchFamily="18" charset="2"/>
              <a:buChar char=""/>
              <a:tabLst>
                <a:tab pos="457200" algn="l"/>
                <a:tab pos="457200" algn="l"/>
              </a:tabLst>
            </a:pPr>
            <a:r>
              <a:rPr lang="en-CA" sz="1200" dirty="0">
                <a:effectLst/>
                <a:latin typeface="Calibri" panose="020F0502020204030204" pitchFamily="34" charset="0"/>
                <a:ea typeface="Times New Roman" panose="02020603050405020304" pitchFamily="18" charset="0"/>
                <a:cs typeface="Calibri" panose="020F0502020204030204" pitchFamily="34" charset="0"/>
              </a:rPr>
              <a:t>Wash your hands after using the bathroom and before eating. </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300"/>
              </a:spcAft>
              <a:buFont typeface="Symbol" panose="05050102010706020507" pitchFamily="18" charset="2"/>
              <a:buChar char=""/>
              <a:tabLst>
                <a:tab pos="457200" algn="l"/>
                <a:tab pos="457200" algn="l"/>
              </a:tabLst>
            </a:pPr>
            <a:r>
              <a:rPr lang="en-CA" sz="1200" dirty="0">
                <a:effectLst/>
                <a:latin typeface="Calibri" panose="020F0502020204030204" pitchFamily="34" charset="0"/>
                <a:ea typeface="Times New Roman" panose="02020603050405020304" pitchFamily="18" charset="0"/>
                <a:cs typeface="Calibri" panose="020F0502020204030204" pitchFamily="34" charset="0"/>
              </a:rPr>
              <a:t>Use hand sanitizer if no soap or water is available.</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300"/>
              </a:spcAft>
              <a:buFont typeface="Symbol" panose="05050102010706020507" pitchFamily="18" charset="2"/>
              <a:buChar char=""/>
              <a:tabLst>
                <a:tab pos="457200" algn="l"/>
                <a:tab pos="457200" algn="l"/>
              </a:tabLst>
            </a:pPr>
            <a:r>
              <a:rPr lang="en-CA" sz="1200" dirty="0">
                <a:effectLst/>
                <a:latin typeface="Calibri" panose="020F0502020204030204" pitchFamily="34" charset="0"/>
                <a:ea typeface="Times New Roman" panose="02020603050405020304" pitchFamily="18" charset="0"/>
                <a:cs typeface="Calibri" panose="020F0502020204030204" pitchFamily="34" charset="0"/>
              </a:rPr>
              <a:t>To help prevent a urinary infection for persons with a vagina, remember to wipe from front to back with toilet paper after using the bathroom.</a:t>
            </a:r>
          </a:p>
          <a:p>
            <a:pPr marL="342900" lvl="0" indent="-342900">
              <a:spcAft>
                <a:spcPts val="300"/>
              </a:spcAft>
              <a:buFont typeface="Symbol" panose="05050102010706020507" pitchFamily="18" charset="2"/>
              <a:buChar char=""/>
              <a:tabLst>
                <a:tab pos="457200" algn="l"/>
                <a:tab pos="457200" algn="l"/>
              </a:tabLst>
            </a:pPr>
            <a:r>
              <a:rPr lang="en-CA" sz="1200" dirty="0">
                <a:effectLst/>
                <a:latin typeface="Calibri" panose="020F0502020204030204" pitchFamily="34" charset="0"/>
                <a:ea typeface="Times New Roman" panose="02020603050405020304" pitchFamily="18" charset="0"/>
                <a:cs typeface="Calibri" panose="020F0502020204030204" pitchFamily="34" charset="0"/>
              </a:rPr>
              <a:t>Stay home if you’re sick!</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1200"/>
              </a:spcBef>
            </a:pP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p>
            <a:pPr>
              <a:spcBef>
                <a:spcPts val="1200"/>
              </a:spcBef>
            </a:pP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19</a:t>
            </a:fld>
            <a:endParaRPr lang="en-CA"/>
          </a:p>
        </p:txBody>
      </p:sp>
    </p:spTree>
    <p:extLst>
      <p:ext uri="{BB962C8B-B14F-4D97-AF65-F5344CB8AC3E}">
        <p14:creationId xmlns:p14="http://schemas.microsoft.com/office/powerpoint/2010/main" val="678485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Login: csh@wechu.org</a:t>
            </a:r>
          </a:p>
          <a:p>
            <a:r>
              <a:rPr lang="en-CA" dirty="0"/>
              <a:t>Password: !October37</a:t>
            </a:r>
          </a:p>
          <a:p>
            <a:endParaRPr lang="en-CA" dirty="0"/>
          </a:p>
          <a:p>
            <a:r>
              <a:rPr lang="en-CA" dirty="0"/>
              <a:t>Click on Quiz- Puberty and Hygiene Review </a:t>
            </a:r>
          </a:p>
          <a:p>
            <a:r>
              <a:rPr lang="en-CA" dirty="0"/>
              <a:t>Click on three dots,</a:t>
            </a:r>
            <a:r>
              <a:rPr lang="en-CA" baseline="0" dirty="0"/>
              <a:t> then preview </a:t>
            </a:r>
          </a:p>
          <a:p>
            <a:r>
              <a:rPr lang="en-CA" baseline="0" dirty="0"/>
              <a:t>Classic, enter game pin</a:t>
            </a:r>
          </a:p>
          <a:p>
            <a:r>
              <a:rPr lang="en-CA" baseline="0" dirty="0"/>
              <a:t>Enter nickname</a:t>
            </a:r>
          </a:p>
          <a:p>
            <a:r>
              <a:rPr lang="en-CA" baseline="0" dirty="0"/>
              <a:t>Play </a:t>
            </a:r>
            <a:endParaRPr lang="en-US" dirty="0"/>
          </a:p>
        </p:txBody>
      </p:sp>
      <p:sp>
        <p:nvSpPr>
          <p:cNvPr id="4" name="Slide Number Placeholder 3"/>
          <p:cNvSpPr>
            <a:spLocks noGrp="1"/>
          </p:cNvSpPr>
          <p:nvPr>
            <p:ph type="sldNum" sz="quarter" idx="10"/>
          </p:nvPr>
        </p:nvSpPr>
        <p:spPr/>
        <p:txBody>
          <a:bodyPr/>
          <a:lstStyle/>
          <a:p>
            <a:fld id="{6D4E7BC5-CE2F-4706-A188-D05CD2052D3F}" type="slidenum">
              <a:rPr lang="en-CA" smtClean="0"/>
              <a:t>20</a:t>
            </a:fld>
            <a:endParaRPr lang="en-CA"/>
          </a:p>
        </p:txBody>
      </p:sp>
    </p:spTree>
    <p:extLst>
      <p:ext uri="{BB962C8B-B14F-4D97-AF65-F5344CB8AC3E}">
        <p14:creationId xmlns:p14="http://schemas.microsoft.com/office/powerpoint/2010/main" val="337177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Review ground rules.  </a:t>
            </a:r>
            <a:endParaRPr lang="en-US" dirty="0"/>
          </a:p>
          <a:p>
            <a:pPr defTabSz="931774">
              <a:defRPr/>
            </a:pPr>
            <a:endParaRPr lang="en-CA" dirty="0"/>
          </a:p>
          <a:p>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3</a:t>
            </a:fld>
            <a:endParaRPr lang="en-CA"/>
          </a:p>
        </p:txBody>
      </p:sp>
    </p:spTree>
    <p:extLst>
      <p:ext uri="{BB962C8B-B14F-4D97-AF65-F5344CB8AC3E}">
        <p14:creationId xmlns:p14="http://schemas.microsoft.com/office/powerpoint/2010/main" val="4084307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E7BC5-CE2F-4706-A188-D05CD2052D3F}" type="slidenum">
              <a:rPr lang="en-CA" smtClean="0"/>
              <a:t>21</a:t>
            </a:fld>
            <a:endParaRPr lang="en-CA"/>
          </a:p>
        </p:txBody>
      </p:sp>
    </p:spTree>
    <p:extLst>
      <p:ext uri="{BB962C8B-B14F-4D97-AF65-F5344CB8AC3E}">
        <p14:creationId xmlns:p14="http://schemas.microsoft.com/office/powerpoint/2010/main" val="3003122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Additional resources:</a:t>
            </a:r>
          </a:p>
          <a:p>
            <a:endParaRPr lang="en-CA" sz="1200" kern="1200" dirty="0">
              <a:solidFill>
                <a:schemeClr val="tx1"/>
              </a:solidFill>
              <a:effectLst/>
              <a:latin typeface="+mn-lt"/>
              <a:ea typeface="+mn-ea"/>
              <a:cs typeface="+mn-cs"/>
            </a:endParaRPr>
          </a:p>
          <a:p>
            <a:pPr marL="228600" indent="-228600">
              <a:buAutoNum type="arabicPeriod"/>
            </a:pPr>
            <a:r>
              <a:rPr lang="en-CA" sz="1200" u="sng" kern="1200" dirty="0">
                <a:solidFill>
                  <a:schemeClr val="tx1"/>
                </a:solidFill>
                <a:effectLst/>
                <a:latin typeface="+mn-lt"/>
                <a:ea typeface="+mn-ea"/>
                <a:cs typeface="+mn-cs"/>
                <a:hlinkClick r:id="rId3"/>
              </a:rPr>
              <a:t>Kids Help Phone, 2023</a:t>
            </a:r>
            <a:r>
              <a:rPr lang="en-CA" sz="1200" kern="1200" dirty="0">
                <a:solidFill>
                  <a:schemeClr val="tx1"/>
                </a:solidFill>
                <a:effectLst/>
                <a:latin typeface="+mn-lt"/>
                <a:ea typeface="+mn-ea"/>
                <a:cs typeface="+mn-cs"/>
              </a:rPr>
              <a:t>: https://kidshelpphone.ca/?s=puberty&amp;s_page=support </a:t>
            </a:r>
          </a:p>
          <a:p>
            <a:pPr marL="0" indent="0">
              <a:buNone/>
            </a:pPr>
            <a:r>
              <a:rPr lang="en-CA" sz="1200" kern="1200" dirty="0">
                <a:solidFill>
                  <a:schemeClr val="tx1"/>
                </a:solidFill>
                <a:effectLst/>
                <a:latin typeface="+mn-lt"/>
                <a:ea typeface="+mn-ea"/>
                <a:cs typeface="+mn-cs"/>
              </a:rPr>
              <a:t>-Provides </a:t>
            </a:r>
            <a:r>
              <a:rPr lang="en-CA" sz="1200" kern="1200">
                <a:solidFill>
                  <a:schemeClr val="tx1"/>
                </a:solidFill>
                <a:effectLst/>
                <a:latin typeface="+mn-lt"/>
                <a:ea typeface="+mn-ea"/>
                <a:cs typeface="+mn-cs"/>
              </a:rPr>
              <a:t>information on many </a:t>
            </a:r>
            <a:r>
              <a:rPr lang="en-CA" sz="1200" kern="1200" dirty="0">
                <a:solidFill>
                  <a:schemeClr val="tx1"/>
                </a:solidFill>
                <a:effectLst/>
                <a:latin typeface="+mn-lt"/>
                <a:ea typeface="+mn-ea"/>
                <a:cs typeface="+mn-cs"/>
              </a:rPr>
              <a:t>topics related to puberty.   </a:t>
            </a:r>
          </a:p>
          <a:p>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2. </a:t>
            </a:r>
            <a:r>
              <a:rPr lang="en-CA" sz="1200" b="0" i="0" kern="1200" dirty="0">
                <a:solidFill>
                  <a:schemeClr val="tx1"/>
                </a:solidFill>
                <a:effectLst/>
                <a:latin typeface="+mn-lt"/>
                <a:ea typeface="+mn-ea"/>
                <a:cs typeface="+mn-cs"/>
              </a:rPr>
              <a:t>Always Changing Grades 5-6 (PHE Canada): </a:t>
            </a:r>
            <a:r>
              <a:rPr lang="en-CA" dirty="0"/>
              <a:t>https://phecanada.ca/teaching-tools/always-changing-grades-5-6  </a:t>
            </a:r>
          </a:p>
          <a:p>
            <a:r>
              <a:rPr lang="en-CA" sz="1200" b="0" i="0" kern="1200" dirty="0">
                <a:solidFill>
                  <a:schemeClr val="tx1"/>
                </a:solidFill>
                <a:effectLst/>
                <a:latin typeface="+mn-lt"/>
                <a:ea typeface="+mn-ea"/>
                <a:cs typeface="+mn-cs"/>
              </a:rPr>
              <a:t>-This </a:t>
            </a:r>
            <a:r>
              <a:rPr lang="en-CA" sz="1200" b="1" i="0" kern="1200" dirty="0">
                <a:solidFill>
                  <a:schemeClr val="tx1"/>
                </a:solidFill>
                <a:effectLst/>
                <a:latin typeface="+mn-lt"/>
                <a:ea typeface="+mn-ea"/>
                <a:cs typeface="+mn-cs"/>
              </a:rPr>
              <a:t>free</a:t>
            </a:r>
            <a:r>
              <a:rPr lang="en-CA" sz="1200" b="0" i="0" kern="1200" dirty="0">
                <a:solidFill>
                  <a:schemeClr val="tx1"/>
                </a:solidFill>
                <a:effectLst/>
                <a:latin typeface="+mn-lt"/>
                <a:ea typeface="+mn-ea"/>
                <a:cs typeface="+mn-cs"/>
              </a:rPr>
              <a:t> set of instructional materials will help students understand these changes, and that they are a natural part of their development. The program includes a Leader Guide, Student Guide, Parent/Guardian Guide, and Worksheets to help students identify the connection between personal choice and healthy body systems, including body care and body knowledge.</a:t>
            </a:r>
          </a:p>
          <a:p>
            <a:endParaRPr lang="en-CA" sz="1200" b="0" i="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22</a:t>
            </a:fld>
            <a:endParaRPr lang="en-CA"/>
          </a:p>
        </p:txBody>
      </p:sp>
    </p:spTree>
    <p:extLst>
      <p:ext uri="{BB962C8B-B14F-4D97-AF65-F5344CB8AC3E}">
        <p14:creationId xmlns:p14="http://schemas.microsoft.com/office/powerpoint/2010/main" val="2483194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t>Ask the students to introduce themselves and list</a:t>
            </a:r>
            <a:r>
              <a:rPr lang="en-CA" altLang="en-US" baseline="0" dirty="0"/>
              <a:t> their favourite… (choose from the list below):</a:t>
            </a:r>
          </a:p>
          <a:p>
            <a:endParaRPr lang="en-CA" altLang="en-US" baseline="0" dirty="0"/>
          </a:p>
          <a:p>
            <a:pPr marL="171450" indent="-171450">
              <a:buFont typeface="Arial" panose="020B0604020202020204" pitchFamily="34" charset="0"/>
              <a:buChar char="•"/>
            </a:pPr>
            <a:r>
              <a:rPr lang="en-CA" altLang="en-US" baseline="0" dirty="0"/>
              <a:t>Movie</a:t>
            </a:r>
          </a:p>
          <a:p>
            <a:pPr marL="171450" indent="-171450">
              <a:buFont typeface="Arial" panose="020B0604020202020204" pitchFamily="34" charset="0"/>
              <a:buChar char="•"/>
            </a:pPr>
            <a:r>
              <a:rPr lang="en-CA" altLang="en-US" baseline="0" dirty="0"/>
              <a:t>TV series</a:t>
            </a:r>
          </a:p>
          <a:p>
            <a:pPr marL="171450" indent="-171450">
              <a:buFont typeface="Arial" panose="020B0604020202020204" pitchFamily="34" charset="0"/>
              <a:buChar char="•"/>
            </a:pPr>
            <a:r>
              <a:rPr lang="en-CA" altLang="en-US" baseline="0" dirty="0"/>
              <a:t>Snack</a:t>
            </a:r>
          </a:p>
          <a:p>
            <a:pPr marL="171450" indent="-171450">
              <a:buFont typeface="Arial" panose="020B0604020202020204" pitchFamily="34" charset="0"/>
              <a:buChar char="•"/>
            </a:pPr>
            <a:r>
              <a:rPr lang="en-CA" altLang="en-US" baseline="0" dirty="0"/>
              <a:t>Meal</a:t>
            </a:r>
          </a:p>
          <a:p>
            <a:pPr marL="171450" indent="-171450">
              <a:buFont typeface="Arial" panose="020B0604020202020204" pitchFamily="34" charset="0"/>
              <a:buChar char="•"/>
            </a:pPr>
            <a:r>
              <a:rPr lang="en-CA" altLang="en-US" baseline="0" dirty="0"/>
              <a:t>Restaurant</a:t>
            </a:r>
          </a:p>
          <a:p>
            <a:pPr marL="171450" indent="-171450">
              <a:buFont typeface="Arial" panose="020B0604020202020204" pitchFamily="34" charset="0"/>
              <a:buChar char="•"/>
            </a:pPr>
            <a:r>
              <a:rPr lang="en-CA" altLang="en-US" baseline="0" dirty="0"/>
              <a:t>Song</a:t>
            </a:r>
          </a:p>
          <a:p>
            <a:pPr marL="171450" indent="-171450">
              <a:buFont typeface="Arial" panose="020B0604020202020204" pitchFamily="34" charset="0"/>
              <a:buChar char="•"/>
            </a:pPr>
            <a:r>
              <a:rPr lang="en-CA" altLang="en-US" baseline="0" dirty="0"/>
              <a:t>Colour</a:t>
            </a:r>
          </a:p>
          <a:p>
            <a:endParaRPr lang="en-US" dirty="0"/>
          </a:p>
          <a:p>
            <a:r>
              <a:rPr lang="en-US" dirty="0"/>
              <a:t>Or choose your own ice breaker. </a:t>
            </a:r>
          </a:p>
        </p:txBody>
      </p:sp>
      <p:sp>
        <p:nvSpPr>
          <p:cNvPr id="4" name="Slide Number Placeholder 3"/>
          <p:cNvSpPr>
            <a:spLocks noGrp="1"/>
          </p:cNvSpPr>
          <p:nvPr>
            <p:ph type="sldNum" sz="quarter" idx="10"/>
          </p:nvPr>
        </p:nvSpPr>
        <p:spPr/>
        <p:txBody>
          <a:bodyPr/>
          <a:lstStyle/>
          <a:p>
            <a:fld id="{6D4E7BC5-CE2F-4706-A188-D05CD2052D3F}" type="slidenum">
              <a:rPr lang="en-CA" smtClean="0"/>
              <a:t>4</a:t>
            </a:fld>
            <a:endParaRPr lang="en-CA"/>
          </a:p>
        </p:txBody>
      </p:sp>
    </p:spTree>
    <p:extLst>
      <p:ext uri="{BB962C8B-B14F-4D97-AF65-F5344CB8AC3E}">
        <p14:creationId xmlns:p14="http://schemas.microsoft.com/office/powerpoint/2010/main" val="1550974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Puberty</a:t>
            </a:r>
            <a:r>
              <a:rPr lang="en-CA" baseline="0" dirty="0"/>
              <a:t> is the time when the body develops and changes from a child to an adult.  It is a </a:t>
            </a:r>
            <a:r>
              <a:rPr lang="en-CA" b="0" baseline="0" dirty="0"/>
              <a:t>series of physical, mental, emotional, and sexual changes </a:t>
            </a:r>
            <a:r>
              <a:rPr lang="en-CA" baseline="0" dirty="0"/>
              <a:t>that take you from childhood into adulthood.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Puberty usually starts between age 10 and 13 and lasts two to four years. For females and males usually starts between age 9 and 14 and lasts up to 4 years may begin puberty between the ages of 10 and 17.  It is important to remember everyone develops at their own pace. (</a:t>
            </a:r>
            <a:r>
              <a:rPr lang="en-CA" sz="1200" u="sng" kern="1200" dirty="0">
                <a:solidFill>
                  <a:schemeClr val="tx1"/>
                </a:solidFill>
                <a:effectLst/>
                <a:latin typeface="+mn-lt"/>
                <a:ea typeface="+mn-ea"/>
                <a:cs typeface="+mn-cs"/>
                <a:hlinkClick r:id="rId3"/>
              </a:rPr>
              <a:t>Kids Help Phone, 2023</a:t>
            </a:r>
            <a:r>
              <a:rPr lang="en-CA" sz="1200" kern="1200" dirty="0">
                <a:solidFill>
                  <a:schemeClr val="tx1"/>
                </a:solidFill>
                <a:effectLst/>
                <a:latin typeface="+mn-lt"/>
                <a:ea typeface="+mn-ea"/>
                <a:cs typeface="+mn-cs"/>
              </a:rPr>
              <a:t>).</a:t>
            </a:r>
            <a:r>
              <a:rPr lang="en-CA" sz="1200" kern="1200" baseline="0" dirty="0">
                <a:solidFill>
                  <a:schemeClr val="tx1"/>
                </a:solidFill>
                <a:effectLst/>
                <a:latin typeface="+mn-lt"/>
                <a:ea typeface="+mn-ea"/>
                <a:cs typeface="+mn-cs"/>
              </a:rPr>
              <a:t>  </a:t>
            </a:r>
            <a:r>
              <a:rPr lang="en-CA" baseline="0" dirty="0"/>
              <a:t>The changes that you experience in puberty happen to different people at different times.  Girls usually experience puberty earlier than boys. Puberty takes several years to complete; there may be times when you grow fast and times when your growth slows down.   </a:t>
            </a:r>
            <a:r>
              <a:rPr lang="en-CA" dirty="0">
                <a:effectLst/>
              </a:rPr>
              <a:t>Puberty begins when the pituitary gland releases hormones that stimulate the testicles and the ovaries to produce their own hormones. The ovaries produce estrogen and progesterone, and the testicles produce testosterone.  </a:t>
            </a:r>
          </a:p>
          <a:p>
            <a:endParaRPr lang="en-CA" dirty="0"/>
          </a:p>
          <a:p>
            <a:r>
              <a:rPr lang="en-CA" b="1" u="sng" dirty="0"/>
              <a:t>Additional Information</a:t>
            </a:r>
          </a:p>
          <a:p>
            <a:r>
              <a:rPr lang="en-CA" b="1" dirty="0"/>
              <a:t>Optional video:</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www.youtube.com/watch?v=Bw1N06PKhu4 </a:t>
            </a:r>
            <a:r>
              <a:rPr lang="en-CA" dirty="0"/>
              <a:t>- Always changing and growing up-co-ed puberty education beginning to about 7 minutes 25 seconds</a:t>
            </a:r>
          </a:p>
          <a:p>
            <a:endParaRPr lang="en-CA" dirty="0"/>
          </a:p>
          <a:p>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5</a:t>
            </a:fld>
            <a:endParaRPr lang="en-CA"/>
          </a:p>
        </p:txBody>
      </p:sp>
    </p:spTree>
    <p:extLst>
      <p:ext uri="{BB962C8B-B14F-4D97-AF65-F5344CB8AC3E}">
        <p14:creationId xmlns:p14="http://schemas.microsoft.com/office/powerpoint/2010/main" val="2219194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baseline="0" dirty="0"/>
              <a:t>Puberty Changes:</a:t>
            </a:r>
          </a:p>
          <a:p>
            <a:endParaRPr lang="en-CA" b="1" baseline="0" dirty="0"/>
          </a:p>
          <a:p>
            <a:r>
              <a:rPr lang="en-CA" b="1" baseline="0" dirty="0"/>
              <a:t>There are lots of changes that occur in the body. Physical changes can include:</a:t>
            </a:r>
          </a:p>
          <a:p>
            <a:pPr marL="174708" indent="-174708">
              <a:buFont typeface="Arial" panose="020B0604020202020204" pitchFamily="34" charset="0"/>
              <a:buChar char="•"/>
            </a:pPr>
            <a:r>
              <a:rPr lang="en-CA" b="0" baseline="0" dirty="0"/>
              <a:t>Grow taller</a:t>
            </a:r>
          </a:p>
          <a:p>
            <a:pPr marL="174708" indent="-174708">
              <a:buFont typeface="Arial" panose="020B0604020202020204" pitchFamily="34" charset="0"/>
              <a:buChar char="•"/>
            </a:pPr>
            <a:r>
              <a:rPr lang="en-CA" b="0" baseline="0" dirty="0"/>
              <a:t>Oily skin, oily hair</a:t>
            </a:r>
          </a:p>
          <a:p>
            <a:pPr marL="174708" indent="-174708">
              <a:buFont typeface="Arial" panose="020B0604020202020204" pitchFamily="34" charset="0"/>
              <a:buChar char="•"/>
            </a:pPr>
            <a:r>
              <a:rPr lang="en-CA" b="0" baseline="0" dirty="0"/>
              <a:t>Voice changes. Vocal cords increase in size, causing the voice to deepen in males.  </a:t>
            </a:r>
          </a:p>
          <a:p>
            <a:endParaRPr lang="en-US" b="1" dirty="0"/>
          </a:p>
        </p:txBody>
      </p:sp>
      <p:sp>
        <p:nvSpPr>
          <p:cNvPr id="4" name="Slide Number Placeholder 3"/>
          <p:cNvSpPr>
            <a:spLocks noGrp="1"/>
          </p:cNvSpPr>
          <p:nvPr>
            <p:ph type="sldNum" sz="quarter" idx="10"/>
          </p:nvPr>
        </p:nvSpPr>
        <p:spPr/>
        <p:txBody>
          <a:bodyPr/>
          <a:lstStyle/>
          <a:p>
            <a:fld id="{6D4E7BC5-CE2F-4706-A188-D05CD2052D3F}" type="slidenum">
              <a:rPr lang="en-CA" smtClean="0"/>
              <a:t>6</a:t>
            </a:fld>
            <a:endParaRPr lang="en-CA"/>
          </a:p>
        </p:txBody>
      </p:sp>
    </p:spTree>
    <p:extLst>
      <p:ext uri="{BB962C8B-B14F-4D97-AF65-F5344CB8AC3E}">
        <p14:creationId xmlns:p14="http://schemas.microsoft.com/office/powerpoint/2010/main" val="744914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b="1" dirty="0"/>
              <a:t>Physical Puberty Changes:</a:t>
            </a:r>
          </a:p>
          <a:p>
            <a:pPr marL="174708" indent="-174708">
              <a:buFont typeface="Arial" panose="020B0604020202020204" pitchFamily="34" charset="0"/>
              <a:buChar char="•"/>
            </a:pPr>
            <a:endParaRPr lang="en-CA" dirty="0"/>
          </a:p>
          <a:p>
            <a:pPr marL="174708" indent="-174708">
              <a:buFont typeface="Arial" panose="020B0604020202020204" pitchFamily="34" charset="0"/>
              <a:buChar char="•"/>
            </a:pPr>
            <a:r>
              <a:rPr lang="en-CA" dirty="0"/>
              <a:t>Acne (pimples)</a:t>
            </a:r>
          </a:p>
          <a:p>
            <a:pPr marL="174708" indent="-174708">
              <a:buFont typeface="Arial" panose="020B0604020202020204" pitchFamily="34" charset="0"/>
              <a:buChar char="•"/>
            </a:pPr>
            <a:r>
              <a:rPr lang="en-CA" dirty="0"/>
              <a:t>Shoulders</a:t>
            </a:r>
            <a:r>
              <a:rPr lang="en-CA" baseline="0" dirty="0"/>
              <a:t> get wider- males. </a:t>
            </a:r>
          </a:p>
          <a:p>
            <a:pPr marL="174708" indent="-174708">
              <a:buFont typeface="Arial" panose="020B0604020202020204" pitchFamily="34" charset="0"/>
              <a:buChar char="•"/>
            </a:pPr>
            <a:r>
              <a:rPr lang="en-CA" baseline="0" dirty="0"/>
              <a:t>Body becomes more muscular.</a:t>
            </a:r>
          </a:p>
          <a:p>
            <a:pPr marL="174708" indent="-174708">
              <a:buFont typeface="Arial" panose="020B0604020202020204" pitchFamily="34" charset="0"/>
              <a:buChar char="•"/>
            </a:pPr>
            <a:r>
              <a:rPr lang="en-CA" baseline="0" dirty="0"/>
              <a:t>Hips get bigger- girls.  </a:t>
            </a:r>
            <a:endParaRPr lang="en-US" dirty="0"/>
          </a:p>
        </p:txBody>
      </p:sp>
      <p:sp>
        <p:nvSpPr>
          <p:cNvPr id="4" name="Slide Number Placeholder 3"/>
          <p:cNvSpPr>
            <a:spLocks noGrp="1"/>
          </p:cNvSpPr>
          <p:nvPr>
            <p:ph type="sldNum" sz="quarter" idx="10"/>
          </p:nvPr>
        </p:nvSpPr>
        <p:spPr/>
        <p:txBody>
          <a:bodyPr/>
          <a:lstStyle/>
          <a:p>
            <a:fld id="{6D4E7BC5-CE2F-4706-A188-D05CD2052D3F}" type="slidenum">
              <a:rPr lang="en-CA" smtClean="0"/>
              <a:t>7</a:t>
            </a:fld>
            <a:endParaRPr lang="en-CA"/>
          </a:p>
        </p:txBody>
      </p:sp>
    </p:spTree>
    <p:extLst>
      <p:ext uri="{BB962C8B-B14F-4D97-AF65-F5344CB8AC3E}">
        <p14:creationId xmlns:p14="http://schemas.microsoft.com/office/powerpoint/2010/main" val="4242475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CA" b="1" u="none" dirty="0"/>
              <a:t>Physical Puberty Changes:</a:t>
            </a:r>
          </a:p>
          <a:p>
            <a:pPr eaLnBrk="0" fontAlgn="base" hangingPunct="0"/>
            <a:endParaRPr lang="en-CA" b="1" u="sng" dirty="0"/>
          </a:p>
          <a:p>
            <a:pPr eaLnBrk="0" fontAlgn="base" hangingPunct="0"/>
            <a:r>
              <a:rPr lang="en-CA" b="1" u="sng" dirty="0"/>
              <a:t>Sweating</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CA" dirty="0"/>
              <a:t>Sweat glands develop</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CA" sz="1200" dirty="0">
                <a:latin typeface="+mn-lt"/>
              </a:rPr>
              <a:t>2 types of sweat glands-apocrine and exocrine-over 2.5 million sweat glands in total.</a:t>
            </a:r>
            <a:endParaRPr lang="en-US" dirty="0"/>
          </a:p>
          <a:p>
            <a:pPr marL="174708" indent="-174708" eaLnBrk="0" fontAlgn="base" hangingPunct="0">
              <a:buFont typeface="Arial" panose="020B0604020202020204" pitchFamily="34" charset="0"/>
              <a:buChar char="•"/>
            </a:pPr>
            <a:r>
              <a:rPr lang="en-CA" dirty="0"/>
              <a:t>Sweating is very important as it helps your body regulate its temperature.</a:t>
            </a:r>
            <a:endParaRPr lang="en-US" dirty="0"/>
          </a:p>
          <a:p>
            <a:pPr marL="174708" indent="-174708">
              <a:buFont typeface="Arial" panose="020B0604020202020204" pitchFamily="34" charset="0"/>
              <a:buChar char="•"/>
            </a:pPr>
            <a:r>
              <a:rPr lang="en-CA" dirty="0"/>
              <a:t>As you get older, your sweat can start to smell unpleasant when it comes in contact with germs on the skin.  This smell is known as B.O. (body odour).</a:t>
            </a:r>
            <a:endParaRPr lang="en-US" dirty="0"/>
          </a:p>
          <a:p>
            <a:pPr eaLnBrk="0" fontAlgn="base" hangingPunct="0"/>
            <a:endParaRPr lang="en-CA" b="1" u="sng" dirty="0"/>
          </a:p>
          <a:p>
            <a:endParaRPr lang="en-CA" dirty="0"/>
          </a:p>
          <a:p>
            <a:r>
              <a:rPr lang="en-CA" b="1" u="sng" dirty="0"/>
              <a:t>Hair Growth</a:t>
            </a:r>
          </a:p>
          <a:p>
            <a:pPr marL="174708" indent="-174708">
              <a:buFont typeface="Arial" panose="020B0604020202020204" pitchFamily="34" charset="0"/>
              <a:buChar char="•"/>
            </a:pPr>
            <a:r>
              <a:rPr lang="en-CA" dirty="0"/>
              <a:t>Hair grows in the genitals (pubic hair)</a:t>
            </a:r>
          </a:p>
          <a:p>
            <a:pPr marL="174708" indent="-174708">
              <a:buFont typeface="Arial" panose="020B0604020202020204" pitchFamily="34" charset="0"/>
              <a:buChar char="•"/>
            </a:pPr>
            <a:r>
              <a:rPr lang="en-CA" dirty="0"/>
              <a:t>Hair grows in the underarm</a:t>
            </a:r>
          </a:p>
          <a:p>
            <a:pPr marL="174708" indent="-174708">
              <a:buFont typeface="Arial" panose="020B0604020202020204" pitchFamily="34" charset="0"/>
              <a:buChar char="•"/>
            </a:pPr>
            <a:r>
              <a:rPr lang="en-CA" dirty="0"/>
              <a:t>Facial hair</a:t>
            </a:r>
          </a:p>
          <a:p>
            <a:endParaRPr lang="en-CA" dirty="0"/>
          </a:p>
          <a:p>
            <a:endParaRPr lang="en-US" dirty="0"/>
          </a:p>
        </p:txBody>
      </p:sp>
      <p:sp>
        <p:nvSpPr>
          <p:cNvPr id="4" name="Slide Number Placeholder 3"/>
          <p:cNvSpPr>
            <a:spLocks noGrp="1"/>
          </p:cNvSpPr>
          <p:nvPr>
            <p:ph type="sldNum" sz="quarter" idx="10"/>
          </p:nvPr>
        </p:nvSpPr>
        <p:spPr/>
        <p:txBody>
          <a:bodyPr/>
          <a:lstStyle/>
          <a:p>
            <a:fld id="{6D4E7BC5-CE2F-4706-A188-D05CD2052D3F}" type="slidenum">
              <a:rPr lang="en-CA" smtClean="0"/>
              <a:t>8</a:t>
            </a:fld>
            <a:endParaRPr lang="en-CA"/>
          </a:p>
        </p:txBody>
      </p:sp>
    </p:spTree>
    <p:extLst>
      <p:ext uri="{BB962C8B-B14F-4D97-AF65-F5344CB8AC3E}">
        <p14:creationId xmlns:p14="http://schemas.microsoft.com/office/powerpoint/2010/main" val="4509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a:t>Emotional/Social changes that occur during puberty include</a:t>
            </a:r>
            <a:r>
              <a:rPr lang="en-CA" b="1" dirty="0"/>
              <a:t>:</a:t>
            </a:r>
          </a:p>
          <a:p>
            <a:endParaRPr lang="en-CA" b="1" dirty="0"/>
          </a:p>
          <a:p>
            <a:pPr marL="174708" indent="-174708">
              <a:buFont typeface="Arial" panose="020B0604020202020204" pitchFamily="34" charset="0"/>
              <a:buChar char="•"/>
            </a:pPr>
            <a:r>
              <a:rPr lang="en-CA" dirty="0"/>
              <a:t>Start having sexual thoughts/feelings</a:t>
            </a:r>
          </a:p>
          <a:p>
            <a:pPr marL="174708" indent="-174708">
              <a:buFont typeface="Arial" panose="020B0604020202020204" pitchFamily="34" charset="0"/>
              <a:buChar char="•"/>
            </a:pPr>
            <a:r>
              <a:rPr lang="en-CA" dirty="0"/>
              <a:t>Can become interested in having a partner</a:t>
            </a:r>
          </a:p>
          <a:p>
            <a:pPr marL="174708" indent="-174708">
              <a:buFont typeface="Arial" panose="020B0604020202020204" pitchFamily="34" charset="0"/>
              <a:buChar char="•"/>
            </a:pPr>
            <a:r>
              <a:rPr lang="en-CA" dirty="0"/>
              <a:t>Friendship becomes more important</a:t>
            </a:r>
          </a:p>
          <a:p>
            <a:pPr marL="174708" indent="-174708">
              <a:buFont typeface="Arial" panose="020B0604020202020204" pitchFamily="34" charset="0"/>
              <a:buChar char="•"/>
            </a:pPr>
            <a:r>
              <a:rPr lang="en-CA" dirty="0"/>
              <a:t>Mood swings</a:t>
            </a:r>
          </a:p>
          <a:p>
            <a:pPr marL="174708" indent="-174708">
              <a:buFont typeface="Arial" panose="020B0604020202020204" pitchFamily="34" charset="0"/>
              <a:buChar char="•"/>
            </a:pPr>
            <a:r>
              <a:rPr lang="en-CA" dirty="0"/>
              <a:t>Sometimes feel lonely and confused</a:t>
            </a:r>
          </a:p>
          <a:p>
            <a:pPr marL="174708" indent="-174708">
              <a:buFont typeface="Arial" panose="020B0604020202020204" pitchFamily="34" charset="0"/>
              <a:buChar char="•"/>
            </a:pPr>
            <a:r>
              <a:rPr lang="en-CA" dirty="0"/>
              <a:t>Stronger feelings of wanting to be liked or “fit” in</a:t>
            </a:r>
          </a:p>
          <a:p>
            <a:pPr marL="174708" indent="-174708">
              <a:buFont typeface="Arial" panose="020B0604020202020204" pitchFamily="34" charset="0"/>
              <a:buChar char="•"/>
            </a:pPr>
            <a:r>
              <a:rPr lang="en-CA" dirty="0"/>
              <a:t>Want more independence- going out with your friends more</a:t>
            </a:r>
          </a:p>
          <a:p>
            <a:pPr marL="174708" indent="-174708">
              <a:buFont typeface="Arial" panose="020B0604020202020204" pitchFamily="34" charset="0"/>
              <a:buChar char="•"/>
            </a:pPr>
            <a:r>
              <a:rPr lang="en-CA" dirty="0"/>
              <a:t>More responsibility</a:t>
            </a:r>
          </a:p>
          <a:p>
            <a:pPr marL="174708" indent="-174708">
              <a:buFont typeface="Arial" panose="020B0604020202020204" pitchFamily="34" charset="0"/>
              <a:buChar char="•"/>
            </a:pPr>
            <a:r>
              <a:rPr lang="en-CA" dirty="0"/>
              <a:t>Thinking about your future- jobs</a:t>
            </a:r>
          </a:p>
          <a:p>
            <a:pPr marL="174708" indent="-174708">
              <a:buFont typeface="Arial" panose="020B0604020202020204" pitchFamily="34" charset="0"/>
              <a:buChar char="•"/>
            </a:pPr>
            <a:r>
              <a:rPr lang="en-CA" dirty="0"/>
              <a:t>Concerned about your looks- start working out, dye your</a:t>
            </a:r>
            <a:r>
              <a:rPr lang="en-CA" baseline="0" dirty="0"/>
              <a:t> hair</a:t>
            </a:r>
            <a:endParaRPr lang="en-CA" dirty="0"/>
          </a:p>
        </p:txBody>
      </p:sp>
      <p:sp>
        <p:nvSpPr>
          <p:cNvPr id="4" name="Slide Number Placeholder 3"/>
          <p:cNvSpPr>
            <a:spLocks noGrp="1"/>
          </p:cNvSpPr>
          <p:nvPr>
            <p:ph type="sldNum" sz="quarter" idx="10"/>
          </p:nvPr>
        </p:nvSpPr>
        <p:spPr/>
        <p:txBody>
          <a:bodyPr/>
          <a:lstStyle/>
          <a:p>
            <a:fld id="{6D4E7BC5-CE2F-4706-A188-D05CD2052D3F}" type="slidenum">
              <a:rPr lang="en-CA" smtClean="0"/>
              <a:t>9</a:t>
            </a:fld>
            <a:endParaRPr lang="en-CA"/>
          </a:p>
        </p:txBody>
      </p:sp>
    </p:spTree>
    <p:extLst>
      <p:ext uri="{BB962C8B-B14F-4D97-AF65-F5344CB8AC3E}">
        <p14:creationId xmlns:p14="http://schemas.microsoft.com/office/powerpoint/2010/main" val="2741073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sz="1200" b="1" u="sng" dirty="0"/>
              <a:t>L</a:t>
            </a:r>
            <a:r>
              <a:rPr lang="en-CA" sz="1200" b="1" dirty="0"/>
              <a:t>et’s talk about the physical changes that occur in females.  </a:t>
            </a:r>
            <a:r>
              <a:rPr lang="en-CA" sz="1200" b="0" dirty="0"/>
              <a:t>(Explain that we cannot see our internal organs so we have to imagine that we can see them in our bodies).</a:t>
            </a:r>
            <a:r>
              <a:rPr lang="en-CA" sz="1200" b="1" dirty="0"/>
              <a:t>  </a:t>
            </a:r>
          </a:p>
          <a:p>
            <a:pPr defTabSz="931774">
              <a:defRPr/>
            </a:pPr>
            <a:r>
              <a:rPr lang="en-CA" sz="1200" dirty="0"/>
              <a:t>  </a:t>
            </a:r>
          </a:p>
          <a:p>
            <a:pPr defTabSz="931774">
              <a:defRPr/>
            </a:pPr>
            <a:r>
              <a:rPr lang="en-CA" sz="1200" dirty="0"/>
              <a:t>Breasts-are on a person’s chest.  Breasts grow through puberty and may get bigger as you age.  A bra is worn to support the breasts.   You should ask someone you trust to help go shopping for a bra.  </a:t>
            </a:r>
          </a:p>
          <a:p>
            <a:pPr defTabSz="931774">
              <a:defRPr/>
            </a:pPr>
            <a:endParaRPr lang="en-CA" sz="1200" dirty="0"/>
          </a:p>
          <a:p>
            <a:pPr defTabSz="931774">
              <a:defRPr/>
            </a:pPr>
            <a:r>
              <a:rPr lang="en-CA" sz="1200" dirty="0"/>
              <a:t>The whole area of soft skin between the female legs is called the </a:t>
            </a:r>
            <a:r>
              <a:rPr lang="en-CA" sz="1200" b="1" dirty="0"/>
              <a:t>vulva.</a:t>
            </a:r>
          </a:p>
          <a:p>
            <a:pPr defTabSz="931774">
              <a:defRPr/>
            </a:pPr>
            <a:endParaRPr lang="en-CA" sz="1200" dirty="0"/>
          </a:p>
          <a:p>
            <a:pPr defTabSz="931774">
              <a:defRPr/>
            </a:pPr>
            <a:r>
              <a:rPr lang="en-CA" sz="1200" dirty="0"/>
              <a:t>The</a:t>
            </a:r>
            <a:r>
              <a:rPr lang="en-CA" sz="1200" b="1" dirty="0"/>
              <a:t> labia </a:t>
            </a:r>
            <a:r>
              <a:rPr lang="en-CA" sz="1200" dirty="0"/>
              <a:t>are two sets of soft folds of skin inside the vulva.  Labia majora and labia minora.</a:t>
            </a:r>
          </a:p>
          <a:p>
            <a:pPr eaLnBrk="1" hangingPunct="1"/>
            <a:r>
              <a:rPr lang="en-US" altLang="en-US" sz="1200" b="1" dirty="0"/>
              <a:t>Vagina </a:t>
            </a:r>
            <a:r>
              <a:rPr lang="en-US" altLang="en-US" sz="1200" dirty="0"/>
              <a:t>– connects to the uterus where menstrual blood, vaginal intercourse, and childbirth occurs. Not used for urination.</a:t>
            </a:r>
          </a:p>
          <a:p>
            <a:pPr defTabSz="931774">
              <a:defRPr/>
            </a:pPr>
            <a:r>
              <a:rPr lang="en-CA" sz="1200" b="1" dirty="0"/>
              <a:t>Cervix</a:t>
            </a:r>
            <a:r>
              <a:rPr lang="en-CA" sz="1200" dirty="0"/>
              <a:t>-</a:t>
            </a:r>
            <a:r>
              <a:rPr lang="en-CA" sz="1200" baseline="0" dirty="0"/>
              <a:t> is at the bottom of the uterus that opens into the vagina.</a:t>
            </a:r>
          </a:p>
          <a:p>
            <a:pPr eaLnBrk="1" hangingPunct="1"/>
            <a:r>
              <a:rPr lang="en-US" altLang="en-US" sz="1200" b="1" dirty="0"/>
              <a:t>Uterus</a:t>
            </a:r>
            <a:r>
              <a:rPr lang="en-US" altLang="en-US" sz="1200" dirty="0"/>
              <a:t> – the place where a baby grows during pregnancy, feeds and protects baby.</a:t>
            </a:r>
            <a:r>
              <a:rPr lang="en-US" altLang="en-US" sz="1200" baseline="0" dirty="0"/>
              <a:t> Also called the womb.  </a:t>
            </a:r>
          </a:p>
          <a:p>
            <a:pPr eaLnBrk="1" hangingPunct="1"/>
            <a:r>
              <a:rPr lang="en-CA" altLang="en-US" sz="1200" b="1" baseline="0" dirty="0"/>
              <a:t>Clitoris</a:t>
            </a:r>
            <a:r>
              <a:rPr lang="en-CA" altLang="en-US" sz="1200" baseline="0" dirty="0"/>
              <a:t>- part of female’s genitals which is full of nerves.</a:t>
            </a:r>
            <a:endParaRPr lang="en-US" altLang="en-US" sz="1200" dirty="0"/>
          </a:p>
          <a:p>
            <a:r>
              <a:rPr lang="en-CA" sz="1200" b="1" baseline="0" dirty="0"/>
              <a:t>Fallopian Tubes- </a:t>
            </a:r>
            <a:r>
              <a:rPr lang="en-CA" sz="1200" baseline="0" dirty="0"/>
              <a:t>narrow tubes that connect the ovaries to the uterus, fertilization occurs here.  </a:t>
            </a:r>
          </a:p>
          <a:p>
            <a:pPr eaLnBrk="1" hangingPunct="1"/>
            <a:r>
              <a:rPr lang="en-US" altLang="en-US" sz="1200" b="1" dirty="0"/>
              <a:t>Ovaries</a:t>
            </a:r>
            <a:r>
              <a:rPr lang="en-US" altLang="en-US" sz="1200" dirty="0"/>
              <a:t>– are two small organs (the size of your thumb nail) where the egg is made. </a:t>
            </a:r>
          </a:p>
          <a:p>
            <a:pPr eaLnBrk="1" hangingPunct="1"/>
            <a:r>
              <a:rPr lang="en-US" altLang="en-US" sz="1200" b="1" dirty="0"/>
              <a:t>Ova </a:t>
            </a:r>
            <a:r>
              <a:rPr lang="en-US" altLang="en-US" sz="1200" dirty="0"/>
              <a:t>– the egg that can make a baby when fertilized with the sperm.</a:t>
            </a:r>
            <a:r>
              <a:rPr lang="en-US" altLang="en-US" sz="1200" baseline="0" dirty="0"/>
              <a:t>  Ovum are released once a month after puberty begins.  Occasionally 2 or more ovum are released.  </a:t>
            </a:r>
          </a:p>
          <a:p>
            <a:pPr eaLnBrk="1" hangingPunct="1"/>
            <a:r>
              <a:rPr lang="en-CA" altLang="en-US" sz="1200" b="1" baseline="0" dirty="0"/>
              <a:t>Urethra</a:t>
            </a:r>
            <a:r>
              <a:rPr lang="en-CA" altLang="en-US" sz="1200" baseline="0" dirty="0"/>
              <a:t>- the tube through which urine passes the body, part of the urinary system.</a:t>
            </a:r>
          </a:p>
          <a:p>
            <a:r>
              <a:rPr lang="en-CA" sz="1200" b="1" baseline="0" dirty="0"/>
              <a:t>Bladder</a:t>
            </a:r>
            <a:r>
              <a:rPr lang="en-CA" sz="1200" baseline="0" dirty="0"/>
              <a:t>- sac that holds the urine produced by the kidney, part of the urinary system.  </a:t>
            </a:r>
          </a:p>
          <a:p>
            <a:r>
              <a:rPr lang="en-CA" sz="1200" b="1" dirty="0"/>
              <a:t>Anus</a:t>
            </a:r>
            <a:r>
              <a:rPr lang="en-CA" sz="1200" dirty="0"/>
              <a:t>-the opening at the end of the digestive</a:t>
            </a:r>
            <a:r>
              <a:rPr lang="en-CA" sz="1200" baseline="0" dirty="0"/>
              <a:t> tract where feces or stool leaves the body.  Part of the digestive tract.  </a:t>
            </a:r>
          </a:p>
          <a:p>
            <a:endParaRPr lang="en-CA" sz="1200" baseline="0" dirty="0"/>
          </a:p>
          <a:p>
            <a:endParaRPr lang="en-US" dirty="0"/>
          </a:p>
        </p:txBody>
      </p:sp>
      <p:sp>
        <p:nvSpPr>
          <p:cNvPr id="4" name="Slide Number Placeholder 3"/>
          <p:cNvSpPr>
            <a:spLocks noGrp="1"/>
          </p:cNvSpPr>
          <p:nvPr>
            <p:ph type="sldNum" sz="quarter" idx="10"/>
          </p:nvPr>
        </p:nvSpPr>
        <p:spPr/>
        <p:txBody>
          <a:bodyPr/>
          <a:lstStyle/>
          <a:p>
            <a:fld id="{6D4E7BC5-CE2F-4706-A188-D05CD2052D3F}" type="slidenum">
              <a:rPr lang="en-CA" smtClean="0"/>
              <a:t>10</a:t>
            </a:fld>
            <a:endParaRPr lang="en-CA"/>
          </a:p>
        </p:txBody>
      </p:sp>
    </p:spTree>
    <p:extLst>
      <p:ext uri="{BB962C8B-B14F-4D97-AF65-F5344CB8AC3E}">
        <p14:creationId xmlns:p14="http://schemas.microsoft.com/office/powerpoint/2010/main" val="78232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3" name="Text Placeholder 2"/>
          <p:cNvSpPr>
            <a:spLocks noGrp="1"/>
          </p:cNvSpPr>
          <p:nvPr>
            <p:ph type="body" idx="1" hasCustomPrompt="1"/>
          </p:nvPr>
        </p:nvSpPr>
        <p:spPr>
          <a:xfrm>
            <a:off x="1149105" y="4589954"/>
            <a:ext cx="7994895" cy="900101"/>
          </a:xfrm>
          <a:solidFill>
            <a:schemeClr val="tx2"/>
          </a:solidFill>
        </p:spPr>
        <p:txBody>
          <a:bodyPr anchor="ctr">
            <a:noAutofit/>
          </a:bodyPr>
          <a:lstStyle>
            <a:lvl1pPr marL="0" indent="0" algn="l">
              <a:lnSpc>
                <a:spcPts val="3200"/>
              </a:lnSpc>
              <a:spcBef>
                <a:spcPts val="0"/>
              </a:spcBef>
              <a:buNone/>
              <a:defRPr sz="32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311" y="980728"/>
            <a:ext cx="2024276" cy="867547"/>
          </a:xfrm>
          <a:prstGeom prst="rect">
            <a:avLst/>
          </a:prstGeom>
        </p:spPr>
      </p:pic>
      <p:sp>
        <p:nvSpPr>
          <p:cNvPr id="15" name="Text Placeholder 2"/>
          <p:cNvSpPr>
            <a:spLocks noGrp="1"/>
          </p:cNvSpPr>
          <p:nvPr userDrawn="1">
            <p:ph type="body" idx="10" hasCustomPrompt="1"/>
          </p:nvPr>
        </p:nvSpPr>
        <p:spPr>
          <a:xfrm>
            <a:off x="1653162" y="5548318"/>
            <a:ext cx="7490838" cy="878441"/>
          </a:xfrm>
          <a:solidFill>
            <a:schemeClr val="bg2"/>
          </a:solidFill>
        </p:spPr>
        <p:txBody>
          <a:bodyPr anchor="ctr">
            <a:normAutofit/>
          </a:bodyPr>
          <a:lstStyle>
            <a:lvl1pPr marL="0" indent="0" algn="l">
              <a:spcBef>
                <a:spcPts val="0"/>
              </a:spcBef>
              <a:buNone/>
              <a:defRPr sz="20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name and date text styles</a:t>
            </a:r>
          </a:p>
        </p:txBody>
      </p:sp>
      <p:grpSp>
        <p:nvGrpSpPr>
          <p:cNvPr id="4" name="Group 3"/>
          <p:cNvGrpSpPr/>
          <p:nvPr userDrawn="1"/>
        </p:nvGrpSpPr>
        <p:grpSpPr>
          <a:xfrm>
            <a:off x="678539" y="4589956"/>
            <a:ext cx="902615" cy="1836803"/>
            <a:chOff x="1115616" y="4545124"/>
            <a:chExt cx="902615" cy="1836803"/>
          </a:xfrm>
        </p:grpSpPr>
        <p:sp>
          <p:nvSpPr>
            <p:cNvPr id="9" name="Rectangle 8"/>
            <p:cNvSpPr/>
            <p:nvPr userDrawn="1"/>
          </p:nvSpPr>
          <p:spPr>
            <a:xfrm rot="16200000">
              <a:off x="1115616" y="5489457"/>
              <a:ext cx="419704" cy="4197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userDrawn="1"/>
          </p:nvSpPr>
          <p:spPr>
            <a:xfrm rot="16200000">
              <a:off x="1115616" y="5017291"/>
              <a:ext cx="419704" cy="4197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rot="16200000">
              <a:off x="1115616" y="4545124"/>
              <a:ext cx="419704" cy="419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userDrawn="1"/>
          </p:nvSpPr>
          <p:spPr>
            <a:xfrm rot="16200000">
              <a:off x="1115616" y="5961624"/>
              <a:ext cx="419704" cy="4197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userDrawn="1"/>
          </p:nvSpPr>
          <p:spPr>
            <a:xfrm rot="16200000">
              <a:off x="1598528" y="5490056"/>
              <a:ext cx="419704" cy="4197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userDrawn="1"/>
          </p:nvSpPr>
          <p:spPr>
            <a:xfrm rot="16200000">
              <a:off x="1598528" y="5962223"/>
              <a:ext cx="419704" cy="4197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423452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dirty="0"/>
          </a:p>
        </p:txBody>
      </p:sp>
      <p:sp>
        <p:nvSpPr>
          <p:cNvPr id="3" name="Content Placeholder 2"/>
          <p:cNvSpPr>
            <a:spLocks noGrp="1"/>
          </p:cNvSpPr>
          <p:nvPr>
            <p:ph idx="1"/>
          </p:nvPr>
        </p:nvSpPr>
        <p:spPr>
          <a:xfrm>
            <a:off x="3575050" y="1556792"/>
            <a:ext cx="5111750" cy="4569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p:cNvSpPr>
            <a:spLocks noGrp="1"/>
          </p:cNvSpPr>
          <p:nvPr>
            <p:ph type="body" sz="half" idx="2"/>
          </p:nvPr>
        </p:nvSpPr>
        <p:spPr>
          <a:xfrm>
            <a:off x="457200" y="1556792"/>
            <a:ext cx="3008313" cy="456937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EAA8DEE-C3F7-4B4A-8A9D-E1B9546ABA1B}" type="datetime1">
              <a:rPr lang="en-CA" smtClean="0"/>
              <a:t>2025-08-29</a:t>
            </a:fld>
            <a:endParaRPr lang="en-CA"/>
          </a:p>
        </p:txBody>
      </p:sp>
      <p:sp>
        <p:nvSpPr>
          <p:cNvPr id="6" name="Footer Placeholder 5"/>
          <p:cNvSpPr>
            <a:spLocks noGrp="1"/>
          </p:cNvSpPr>
          <p:nvPr>
            <p:ph type="ftr" sz="quarter" idx="11"/>
          </p:nvPr>
        </p:nvSpPr>
        <p:spPr/>
        <p:txBody>
          <a:bodyPr/>
          <a:lstStyle/>
          <a:p>
            <a:r>
              <a:rPr lang="en-CA"/>
              <a:t>WINDSOR-ESSEX COUNTY HEALTH UNIT</a:t>
            </a:r>
          </a:p>
        </p:txBody>
      </p:sp>
      <p:sp>
        <p:nvSpPr>
          <p:cNvPr id="7" name="Slide Number Placeholder 6"/>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10067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24744"/>
            <a:ext cx="5486400" cy="4114800"/>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71A1A10-29CE-460B-8B40-B2E5A13BAF4E}" type="datetime1">
              <a:rPr lang="en-CA" smtClean="0"/>
              <a:t>2025-08-29</a:t>
            </a:fld>
            <a:endParaRPr lang="en-CA"/>
          </a:p>
        </p:txBody>
      </p:sp>
      <p:sp>
        <p:nvSpPr>
          <p:cNvPr id="6" name="Footer Placeholder 5"/>
          <p:cNvSpPr>
            <a:spLocks noGrp="1"/>
          </p:cNvSpPr>
          <p:nvPr>
            <p:ph type="ftr" sz="quarter" idx="11"/>
          </p:nvPr>
        </p:nvSpPr>
        <p:spPr/>
        <p:txBody>
          <a:bodyPr/>
          <a:lstStyle/>
          <a:p>
            <a:r>
              <a:rPr lang="en-CA"/>
              <a:t>WINDSOR-ESSEX COUNTY HEALTH UNIT</a:t>
            </a:r>
          </a:p>
        </p:txBody>
      </p:sp>
      <p:sp>
        <p:nvSpPr>
          <p:cNvPr id="7" name="Slide Number Placeholder 6"/>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225883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87"/>
            <a:ext cx="9144000" cy="6855626"/>
          </a:xfrm>
          <a:prstGeom prst="rect">
            <a:avLst/>
          </a:prstGeom>
        </p:spPr>
      </p:pic>
      <p:sp>
        <p:nvSpPr>
          <p:cNvPr id="3" name="Text Placeholder 2"/>
          <p:cNvSpPr>
            <a:spLocks noGrp="1"/>
          </p:cNvSpPr>
          <p:nvPr>
            <p:ph type="body" idx="1" hasCustomPrompt="1"/>
          </p:nvPr>
        </p:nvSpPr>
        <p:spPr>
          <a:xfrm>
            <a:off x="1149105" y="4589954"/>
            <a:ext cx="7994895" cy="900101"/>
          </a:xfrm>
          <a:solidFill>
            <a:schemeClr val="tx2"/>
          </a:solidFill>
        </p:spPr>
        <p:txBody>
          <a:bodyPr anchor="ctr">
            <a:noAutofit/>
          </a:bodyPr>
          <a:lstStyle>
            <a:lvl1pPr marL="0" indent="0" algn="l">
              <a:lnSpc>
                <a:spcPts val="3200"/>
              </a:lnSpc>
              <a:spcBef>
                <a:spcPts val="0"/>
              </a:spcBef>
              <a:buNone/>
              <a:defRPr sz="32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311" y="980728"/>
            <a:ext cx="2024276" cy="867547"/>
          </a:xfrm>
          <a:prstGeom prst="rect">
            <a:avLst/>
          </a:prstGeom>
        </p:spPr>
      </p:pic>
      <p:sp>
        <p:nvSpPr>
          <p:cNvPr id="15" name="Text Placeholder 2"/>
          <p:cNvSpPr>
            <a:spLocks noGrp="1"/>
          </p:cNvSpPr>
          <p:nvPr userDrawn="1">
            <p:ph type="body" idx="10" hasCustomPrompt="1"/>
          </p:nvPr>
        </p:nvSpPr>
        <p:spPr>
          <a:xfrm>
            <a:off x="1653162" y="5548318"/>
            <a:ext cx="7490838" cy="878441"/>
          </a:xfrm>
          <a:solidFill>
            <a:schemeClr val="bg2"/>
          </a:solidFill>
        </p:spPr>
        <p:txBody>
          <a:bodyPr anchor="ctr">
            <a:normAutofit/>
          </a:bodyPr>
          <a:lstStyle>
            <a:lvl1pPr marL="0" indent="0" algn="l">
              <a:spcBef>
                <a:spcPts val="0"/>
              </a:spcBef>
              <a:buNone/>
              <a:defRPr sz="20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name and date text styles</a:t>
            </a:r>
          </a:p>
        </p:txBody>
      </p:sp>
      <p:grpSp>
        <p:nvGrpSpPr>
          <p:cNvPr id="4" name="Group 3"/>
          <p:cNvGrpSpPr/>
          <p:nvPr userDrawn="1"/>
        </p:nvGrpSpPr>
        <p:grpSpPr>
          <a:xfrm>
            <a:off x="678539" y="4589956"/>
            <a:ext cx="902615" cy="1836803"/>
            <a:chOff x="1115616" y="4545124"/>
            <a:chExt cx="902615" cy="1836803"/>
          </a:xfrm>
        </p:grpSpPr>
        <p:sp>
          <p:nvSpPr>
            <p:cNvPr id="9" name="Rectangle 8"/>
            <p:cNvSpPr/>
            <p:nvPr userDrawn="1"/>
          </p:nvSpPr>
          <p:spPr>
            <a:xfrm rot="16200000">
              <a:off x="1115616" y="5489457"/>
              <a:ext cx="419704" cy="4197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userDrawn="1"/>
          </p:nvSpPr>
          <p:spPr>
            <a:xfrm rot="16200000">
              <a:off x="1115616" y="5017291"/>
              <a:ext cx="419704" cy="4197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rot="16200000">
              <a:off x="1115616" y="4545124"/>
              <a:ext cx="419704" cy="419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userDrawn="1"/>
          </p:nvSpPr>
          <p:spPr>
            <a:xfrm rot="16200000">
              <a:off x="1115616" y="5961624"/>
              <a:ext cx="419704" cy="4197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userDrawn="1"/>
          </p:nvSpPr>
          <p:spPr>
            <a:xfrm rot="16200000">
              <a:off x="1598528" y="5490056"/>
              <a:ext cx="419704" cy="4197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userDrawn="1"/>
          </p:nvSpPr>
          <p:spPr>
            <a:xfrm rot="16200000">
              <a:off x="1598528" y="5962223"/>
              <a:ext cx="419704" cy="4197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419158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299286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8308" y="266915"/>
            <a:ext cx="8290156" cy="1289877"/>
          </a:xfrm>
        </p:spPr>
        <p:txBody>
          <a:bodyPr/>
          <a:lstStyle/>
          <a:p>
            <a:r>
              <a:rPr lang="en-US" dirty="0"/>
              <a:t>CLICK TO EDIT MASTER TITLE STYLE</a:t>
            </a:r>
            <a:endParaRPr lang="en-CA" dirty="0"/>
          </a:p>
        </p:txBody>
      </p:sp>
      <p:sp>
        <p:nvSpPr>
          <p:cNvPr id="3" name="Subtitle 2"/>
          <p:cNvSpPr>
            <a:spLocks noGrp="1"/>
          </p:cNvSpPr>
          <p:nvPr>
            <p:ph type="subTitle" idx="1"/>
          </p:nvPr>
        </p:nvSpPr>
        <p:spPr>
          <a:xfrm>
            <a:off x="1371600" y="2276872"/>
            <a:ext cx="6400800" cy="336192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11" name="Date Placeholder 3"/>
          <p:cNvSpPr>
            <a:spLocks noGrp="1"/>
          </p:cNvSpPr>
          <p:nvPr>
            <p:ph type="dt" sz="half" idx="10"/>
          </p:nvPr>
        </p:nvSpPr>
        <p:spPr>
          <a:xfrm>
            <a:off x="2552646" y="6411307"/>
            <a:ext cx="1227266" cy="365125"/>
          </a:xfrm>
        </p:spPr>
        <p:txBody>
          <a:bodyPr/>
          <a:lstStyle/>
          <a:p>
            <a:fld id="{9898484E-40ED-4C3E-A596-49EF19B2DE71}" type="datetime1">
              <a:rPr lang="en-CA" smtClean="0"/>
              <a:t>2025-08-29</a:t>
            </a:fld>
            <a:endParaRPr lang="en-CA"/>
          </a:p>
        </p:txBody>
      </p:sp>
      <p:sp>
        <p:nvSpPr>
          <p:cNvPr id="12" name="Footer Placeholder 4"/>
          <p:cNvSpPr>
            <a:spLocks noGrp="1"/>
          </p:cNvSpPr>
          <p:nvPr>
            <p:ph type="ftr" sz="quarter" idx="11"/>
          </p:nvPr>
        </p:nvSpPr>
        <p:spPr>
          <a:xfrm>
            <a:off x="3779912" y="6411307"/>
            <a:ext cx="4104456" cy="365125"/>
          </a:xfrm>
        </p:spPr>
        <p:txBody>
          <a:bodyPr/>
          <a:lstStyle/>
          <a:p>
            <a:r>
              <a:rPr lang="en-CA"/>
              <a:t>WINDSOR-ESSEX COUNTY HEALTH UNIT</a:t>
            </a:r>
          </a:p>
        </p:txBody>
      </p:sp>
      <p:sp>
        <p:nvSpPr>
          <p:cNvPr id="13" name="Slide Number Placeholder 5"/>
          <p:cNvSpPr>
            <a:spLocks noGrp="1"/>
          </p:cNvSpPr>
          <p:nvPr>
            <p:ph type="sldNum" sz="quarter" idx="12"/>
          </p:nvPr>
        </p:nvSpPr>
        <p:spPr>
          <a:xfrm>
            <a:off x="7884368" y="6411307"/>
            <a:ext cx="802432" cy="365125"/>
          </a:xfrm>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179058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8B22F414-386B-474C-AC2C-F2E8676AC59D}" type="datetime1">
              <a:rPr lang="en-CA" smtClean="0"/>
              <a:t>2025-08-29</a:t>
            </a:fld>
            <a:endParaRPr lang="en-CA"/>
          </a:p>
        </p:txBody>
      </p:sp>
      <p:sp>
        <p:nvSpPr>
          <p:cNvPr id="6" name="Footer Placeholder 5"/>
          <p:cNvSpPr>
            <a:spLocks noGrp="1"/>
          </p:cNvSpPr>
          <p:nvPr>
            <p:ph type="ftr" sz="quarter" idx="11"/>
          </p:nvPr>
        </p:nvSpPr>
        <p:spPr/>
        <p:txBody>
          <a:bodyPr/>
          <a:lstStyle/>
          <a:p>
            <a:r>
              <a:rPr lang="en-CA"/>
              <a:t>WINDSOR-ESSEX COUNTY HEALTH UNIT</a:t>
            </a:r>
          </a:p>
        </p:txBody>
      </p:sp>
      <p:sp>
        <p:nvSpPr>
          <p:cNvPr id="7" name="Slide Number Placeholder 6"/>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130619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872AB330-7F8A-480A-A9C9-76E0EBFA0562}" type="datetime1">
              <a:rPr lang="en-CA" smtClean="0"/>
              <a:t>2025-08-29</a:t>
            </a:fld>
            <a:endParaRPr lang="en-CA"/>
          </a:p>
        </p:txBody>
      </p:sp>
      <p:sp>
        <p:nvSpPr>
          <p:cNvPr id="8" name="Footer Placeholder 7"/>
          <p:cNvSpPr>
            <a:spLocks noGrp="1"/>
          </p:cNvSpPr>
          <p:nvPr>
            <p:ph type="ftr" sz="quarter" idx="11"/>
          </p:nvPr>
        </p:nvSpPr>
        <p:spPr/>
        <p:txBody>
          <a:bodyPr/>
          <a:lstStyle/>
          <a:p>
            <a:r>
              <a:rPr lang="en-CA"/>
              <a:t>WINDSOR-ESSEX COUNTY HEALTH UNIT</a:t>
            </a:r>
          </a:p>
        </p:txBody>
      </p:sp>
      <p:sp>
        <p:nvSpPr>
          <p:cNvPr id="9" name="Slide Number Placeholder 8"/>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280755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fld id="{6404A036-2C48-4A06-99CD-FC0097569F4C}" type="datetime1">
              <a:rPr lang="en-CA" smtClean="0"/>
              <a:t>2025-08-29</a:t>
            </a:fld>
            <a:endParaRPr lang="en-CA"/>
          </a:p>
        </p:txBody>
      </p:sp>
      <p:sp>
        <p:nvSpPr>
          <p:cNvPr id="4" name="Footer Placeholder 3"/>
          <p:cNvSpPr>
            <a:spLocks noGrp="1"/>
          </p:cNvSpPr>
          <p:nvPr>
            <p:ph type="ftr" sz="quarter" idx="11"/>
          </p:nvPr>
        </p:nvSpPr>
        <p:spPr/>
        <p:txBody>
          <a:bodyPr/>
          <a:lstStyle/>
          <a:p>
            <a:r>
              <a:rPr lang="en-CA"/>
              <a:t>WINDSOR-ESSEX COUNTY HEALTH UNIT</a:t>
            </a:r>
          </a:p>
        </p:txBody>
      </p:sp>
      <p:sp>
        <p:nvSpPr>
          <p:cNvPr id="5" name="Slide Number Placeholder 4"/>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17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p:cNvSpPr/>
          <p:nvPr userDrawn="1"/>
        </p:nvSpPr>
        <p:spPr>
          <a:xfrm>
            <a:off x="0" y="8382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0"/>
            <a:ext cx="8229600" cy="901154"/>
          </a:xfrm>
        </p:spPr>
        <p:txBody>
          <a:bodyPr>
            <a:normAutofit/>
          </a:bodyPr>
          <a:lstStyle>
            <a:lvl1pPr>
              <a:lnSpc>
                <a:spcPts val="3600"/>
              </a:lnSpc>
              <a:defRPr sz="3600"/>
            </a:lvl1pPr>
          </a:lstStyle>
          <a:p>
            <a:r>
              <a:rPr lang="en-US" dirty="0"/>
              <a:t>CLICK TO EDIT MASTER TITLE STYLE</a:t>
            </a:r>
            <a:endParaRPr lang="en-CA" dirty="0"/>
          </a:p>
        </p:txBody>
      </p:sp>
      <p:sp>
        <p:nvSpPr>
          <p:cNvPr id="3" name="Content Placeholder 2"/>
          <p:cNvSpPr>
            <a:spLocks noGrp="1"/>
          </p:cNvSpPr>
          <p:nvPr>
            <p:ph idx="1"/>
          </p:nvPr>
        </p:nvSpPr>
        <p:spPr>
          <a:xfrm>
            <a:off x="457200" y="944562"/>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399039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381000"/>
            <a:ext cx="8229600" cy="5745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38434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4847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A"/>
          </a:p>
        </p:txBody>
      </p:sp>
      <p:sp>
        <p:nvSpPr>
          <p:cNvPr id="2" name="Title Placeholder 1"/>
          <p:cNvSpPr>
            <a:spLocks noGrp="1"/>
          </p:cNvSpPr>
          <p:nvPr>
            <p:ph type="title"/>
          </p:nvPr>
        </p:nvSpPr>
        <p:spPr>
          <a:xfrm>
            <a:off x="457200" y="274638"/>
            <a:ext cx="8229600" cy="1282154"/>
          </a:xfrm>
          <a:prstGeom prst="rect">
            <a:avLst/>
          </a:prstGeom>
        </p:spPr>
        <p:txBody>
          <a:bodyPr vert="horz" lIns="0" tIns="0" rIns="0" bIns="0" rtlCol="0" anchor="b">
            <a:normAutofit/>
          </a:bodyPr>
          <a:lstStyle/>
          <a:p>
            <a:r>
              <a:rPr lang="en-US"/>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2"/>
          </p:nvPr>
        </p:nvSpPr>
        <p:spPr>
          <a:xfrm>
            <a:off x="6629400" y="6491772"/>
            <a:ext cx="122726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67E38F0A-326B-497E-B0AE-CDB015C62C73}" type="datetime1">
              <a:rPr lang="en-CA" smtClean="0"/>
              <a:pPr/>
              <a:t>2025-08-29</a:t>
            </a:fld>
            <a:endParaRPr lang="en-CA" dirty="0"/>
          </a:p>
        </p:txBody>
      </p:sp>
      <p:sp>
        <p:nvSpPr>
          <p:cNvPr id="5" name="Footer Placeholder 4"/>
          <p:cNvSpPr>
            <a:spLocks noGrp="1"/>
          </p:cNvSpPr>
          <p:nvPr>
            <p:ph type="ftr" sz="quarter" idx="3"/>
          </p:nvPr>
        </p:nvSpPr>
        <p:spPr>
          <a:xfrm>
            <a:off x="2987824" y="6491772"/>
            <a:ext cx="48965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CA" dirty="0"/>
              <a:t>WINDSOR-ESSEX COUNTY HEALTH UNIT</a:t>
            </a:r>
          </a:p>
        </p:txBody>
      </p:sp>
      <p:sp>
        <p:nvSpPr>
          <p:cNvPr id="6" name="Slide Number Placeholder 5"/>
          <p:cNvSpPr>
            <a:spLocks noGrp="1"/>
          </p:cNvSpPr>
          <p:nvPr>
            <p:ph type="sldNum" sz="quarter" idx="4"/>
          </p:nvPr>
        </p:nvSpPr>
        <p:spPr>
          <a:xfrm>
            <a:off x="7884368" y="6491772"/>
            <a:ext cx="8024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7CEAB-E64B-42C9-9CB6-F0577637CFD9}" type="slidenum">
              <a:rPr lang="en-CA" smtClean="0"/>
              <a:t>‹#›</a:t>
            </a:fld>
            <a:endParaRPr lang="en-CA"/>
          </a:p>
        </p:txBody>
      </p:sp>
      <p:grpSp>
        <p:nvGrpSpPr>
          <p:cNvPr id="9" name="Group 8"/>
          <p:cNvGrpSpPr/>
          <p:nvPr userDrawn="1"/>
        </p:nvGrpSpPr>
        <p:grpSpPr>
          <a:xfrm>
            <a:off x="600" y="6433853"/>
            <a:ext cx="2782504" cy="424147"/>
            <a:chOff x="600" y="5955556"/>
            <a:chExt cx="2782504" cy="424147"/>
          </a:xfrm>
        </p:grpSpPr>
        <p:grpSp>
          <p:nvGrpSpPr>
            <p:cNvPr id="8" name="Group 7"/>
            <p:cNvGrpSpPr/>
            <p:nvPr userDrawn="1"/>
          </p:nvGrpSpPr>
          <p:grpSpPr>
            <a:xfrm>
              <a:off x="600" y="5955556"/>
              <a:ext cx="2782504" cy="424147"/>
              <a:chOff x="600" y="5955556"/>
              <a:chExt cx="2782504" cy="424147"/>
            </a:xfrm>
          </p:grpSpPr>
          <p:sp>
            <p:nvSpPr>
              <p:cNvPr id="14" name="Rectangle 13"/>
              <p:cNvSpPr/>
              <p:nvPr userDrawn="1"/>
            </p:nvSpPr>
            <p:spPr>
              <a:xfrm>
                <a:off x="472767" y="5960000"/>
                <a:ext cx="419704" cy="4197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userDrawn="1"/>
            </p:nvSpPr>
            <p:spPr>
              <a:xfrm>
                <a:off x="944933" y="5960000"/>
                <a:ext cx="419704" cy="4197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userDrawn="1"/>
            </p:nvSpPr>
            <p:spPr>
              <a:xfrm>
                <a:off x="1417100" y="5960000"/>
                <a:ext cx="419704" cy="419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userDrawn="1"/>
            </p:nvSpPr>
            <p:spPr>
              <a:xfrm>
                <a:off x="600" y="5960000"/>
                <a:ext cx="419704" cy="4197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userDrawn="1"/>
            </p:nvSpPr>
            <p:spPr>
              <a:xfrm>
                <a:off x="2363400" y="5955556"/>
                <a:ext cx="419704" cy="4197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userDrawn="1"/>
            </p:nvSpPr>
            <p:spPr>
              <a:xfrm>
                <a:off x="1889267" y="5955556"/>
                <a:ext cx="419704" cy="4197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20" name="Picture 19"/>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903160" y="5980205"/>
              <a:ext cx="393884" cy="393884"/>
            </a:xfrm>
            <a:prstGeom prst="rect">
              <a:avLst/>
            </a:prstGeom>
          </p:spPr>
        </p:pic>
      </p:grpSp>
      <p:sp>
        <p:nvSpPr>
          <p:cNvPr id="25" name="Rectangle 24"/>
          <p:cNvSpPr/>
          <p:nvPr userDrawn="1"/>
        </p:nvSpPr>
        <p:spPr>
          <a:xfrm>
            <a:off x="2987824" y="6452527"/>
            <a:ext cx="6156176" cy="45719"/>
          </a:xfrm>
          <a:prstGeom prst="rect">
            <a:avLst/>
          </a:prstGeom>
          <a:gradFill>
            <a:gsLst>
              <a:gs pos="0">
                <a:schemeClr val="accent2"/>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64771653"/>
      </p:ext>
    </p:extLst>
  </p:cSld>
  <p:clrMap bg1="lt1" tx1="dk1" bg2="lt2" tx2="dk2" accent1="accent1" accent2="accent2" accent3="accent3" accent4="accent4" accent5="accent5" accent6="accent6" hlink="hlink" folHlink="folHlink"/>
  <p:sldLayoutIdLst>
    <p:sldLayoutId id="2147483651" r:id="rId1"/>
    <p:sldLayoutId id="2147483658" r:id="rId2"/>
    <p:sldLayoutId id="2147483650" r:id="rId3"/>
    <p:sldLayoutId id="2147483649" r:id="rId4"/>
    <p:sldLayoutId id="2147483652" r:id="rId5"/>
    <p:sldLayoutId id="2147483653" r:id="rId6"/>
    <p:sldLayoutId id="2147483654" r:id="rId7"/>
    <p:sldLayoutId id="2147483660" r:id="rId8"/>
    <p:sldLayoutId id="2147483659" r:id="rId9"/>
    <p:sldLayoutId id="2147483656" r:id="rId10"/>
    <p:sldLayoutId id="214748365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4000"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kern="1200">
          <a:solidFill>
            <a:schemeClr val="accent6">
              <a:lumMod val="75000"/>
            </a:schemeClr>
          </a:solidFill>
          <a:latin typeface="+mn-lt"/>
          <a:ea typeface="+mn-ea"/>
          <a:cs typeface="+mn-cs"/>
        </a:defRPr>
      </a:lvl1pPr>
      <a:lvl2pPr marL="285750" indent="-285750" algn="l" defTabSz="914400" rtl="0" eaLnBrk="1" latinLnBrk="0" hangingPunct="1">
        <a:spcBef>
          <a:spcPct val="20000"/>
        </a:spcBef>
        <a:buFont typeface="Arial" panose="020B0604020202020204" pitchFamily="34" charset="0"/>
        <a:buChar char="•"/>
        <a:defRPr sz="2800" kern="1200">
          <a:solidFill>
            <a:schemeClr val="accent6">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6">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6">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6">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s://pixabay.com/nl/hygi%C3%ABne-badkamer-wc-toilet-736051/"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6.jpe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7.png"/><Relationship Id="rId7" Type="http://schemas.openxmlformats.org/officeDocument/2006/relationships/diagramQuickStyle" Target="../diagrams/quickStyle2.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8.png"/><Relationship Id="rId9" Type="http://schemas.microsoft.com/office/2007/relationships/diagramDrawing" Target="../diagrams/drawing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hyperlink" Target="https://www.publicdomainpictures.net/view-image.php?image=311172&amp;picture=zena-cisteni-zubu" TargetMode="External"/><Relationship Id="rId5" Type="http://schemas.openxmlformats.org/officeDocument/2006/relationships/image" Target="../media/image31.jp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e.kahoot.it/login"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hyperlink" Target="https://proyectoguappis.blogspot.com/2016/12/kahoot-app-aprendizaje-basado-en-el.html" TargetMode="External"/><Relationship Id="rId4" Type="http://schemas.openxmlformats.org/officeDocument/2006/relationships/image" Target="../media/image34.gif"/></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www.youtube.com/watch?v=Bw1N06PKhu4" TargetMode="External"/><Relationship Id="rId3" Type="http://schemas.openxmlformats.org/officeDocument/2006/relationships/hyperlink" Target="https://www.sieccan.org/" TargetMode="External"/><Relationship Id="rId7" Type="http://schemas.openxmlformats.org/officeDocument/2006/relationships/hyperlink" Target="https://www.wechu.org/dental/healthy-smiles-ontario"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phecanada.ca/teaching-tools/always-changing" TargetMode="External"/><Relationship Id="rId5" Type="http://schemas.openxmlformats.org/officeDocument/2006/relationships/hyperlink" Target="https://www.mayoclinic.org/healthy-lifestyle/adult-health/expert-answers/hair-removal/faq-20058427#:~:text=No%20%E2%80%94%20shaving%20hair%20doesn't,perhaps%20appear%20darker%20or%20thicker" TargetMode="External"/><Relationship Id="rId4" Type="http://schemas.openxmlformats.org/officeDocument/2006/relationships/hyperlink" Target="https://teachingsexualhealth.ca/teachers/grade/differing-abiliti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CA" dirty="0"/>
              <a:t>PUBERTY &amp; HYGIENE REVIEW </a:t>
            </a:r>
          </a:p>
        </p:txBody>
      </p:sp>
      <p:sp>
        <p:nvSpPr>
          <p:cNvPr id="3" name="Text Placeholder 2"/>
          <p:cNvSpPr>
            <a:spLocks noGrp="1"/>
          </p:cNvSpPr>
          <p:nvPr>
            <p:ph type="body" idx="10"/>
          </p:nvPr>
        </p:nvSpPr>
        <p:spPr>
          <a:xfrm>
            <a:off x="1631391" y="5500941"/>
            <a:ext cx="7490838" cy="878441"/>
          </a:xfrm>
        </p:spPr>
        <p:txBody>
          <a:bodyPr/>
          <a:lstStyle/>
          <a:p>
            <a:r>
              <a:rPr lang="en-CA" dirty="0"/>
              <a:t>Name of Presenter</a:t>
            </a:r>
          </a:p>
          <a:p>
            <a:r>
              <a:rPr lang="en-CA" dirty="0"/>
              <a:t>Date</a:t>
            </a:r>
          </a:p>
        </p:txBody>
      </p:sp>
    </p:spTree>
    <p:extLst>
      <p:ext uri="{BB962C8B-B14F-4D97-AF65-F5344CB8AC3E}">
        <p14:creationId xmlns:p14="http://schemas.microsoft.com/office/powerpoint/2010/main" val="224808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FEMALE REPRODUCTIVE PARTS </a:t>
            </a:r>
            <a:endParaRPr lang="en-US"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10</a:t>
            </a:fld>
            <a:endParaRPr lang="en-CA"/>
          </a:p>
        </p:txBody>
      </p:sp>
      <p:pic>
        <p:nvPicPr>
          <p:cNvPr id="9" name="Picture 4">
            <a:extLst>
              <a:ext uri="{FF2B5EF4-FFF2-40B4-BE49-F238E27FC236}">
                <a16:creationId xmlns:a16="http://schemas.microsoft.com/office/drawing/2014/main" id="{40415FA4-F5D3-CA4A-0B7E-94CC9AE16CE7}"/>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2443839" y="1774508"/>
            <a:ext cx="4256322" cy="4177347"/>
          </a:xfrm>
          <a:noFill/>
        </p:spPr>
      </p:pic>
    </p:spTree>
    <p:extLst>
      <p:ext uri="{BB962C8B-B14F-4D97-AF65-F5344CB8AC3E}">
        <p14:creationId xmlns:p14="http://schemas.microsoft.com/office/powerpoint/2010/main" val="30913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PUBERTY CHANGES </a:t>
            </a:r>
            <a:endParaRPr lang="en-US" dirty="0"/>
          </a:p>
        </p:txBody>
      </p:sp>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90600" y="2286000"/>
            <a:ext cx="3443126" cy="2590800"/>
          </a:xfrm>
        </p:spPr>
      </p:pic>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11</a:t>
            </a:fld>
            <a:endParaRPr lang="en-CA"/>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48200" y="2286000"/>
            <a:ext cx="4189042" cy="2813814"/>
          </a:xfrm>
          <a:prstGeom prst="rect">
            <a:avLst/>
          </a:prstGeom>
        </p:spPr>
      </p:pic>
    </p:spTree>
    <p:extLst>
      <p:ext uri="{BB962C8B-B14F-4D97-AF65-F5344CB8AC3E}">
        <p14:creationId xmlns:p14="http://schemas.microsoft.com/office/powerpoint/2010/main" val="391902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MENSTRUATION </a:t>
            </a:r>
            <a:endParaRPr lang="en-US"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12</a:t>
            </a:fld>
            <a:endParaRPr lang="en-CA"/>
          </a:p>
        </p:txBody>
      </p:sp>
      <p:pic>
        <p:nvPicPr>
          <p:cNvPr id="8" name="Content Placeholder 7"/>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459295" y="1600200"/>
            <a:ext cx="4225410" cy="4525963"/>
          </a:xfrm>
        </p:spPr>
      </p:pic>
    </p:spTree>
    <p:extLst>
      <p:ext uri="{BB962C8B-B14F-4D97-AF65-F5344CB8AC3E}">
        <p14:creationId xmlns:p14="http://schemas.microsoft.com/office/powerpoint/2010/main" val="374454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762B5-C734-C009-26C7-0525B33C10E5}"/>
              </a:ext>
            </a:extLst>
          </p:cNvPr>
          <p:cNvSpPr>
            <a:spLocks noGrp="1"/>
          </p:cNvSpPr>
          <p:nvPr>
            <p:ph type="title"/>
          </p:nvPr>
        </p:nvSpPr>
        <p:spPr/>
        <p:txBody>
          <a:bodyPr/>
          <a:lstStyle/>
          <a:p>
            <a:r>
              <a:rPr lang="en-US" dirty="0"/>
              <a:t>PERIOD PRODUCTS &amp; HYGIENE</a:t>
            </a:r>
            <a:endParaRPr lang="en-CA" dirty="0"/>
          </a:p>
        </p:txBody>
      </p:sp>
      <p:sp>
        <p:nvSpPr>
          <p:cNvPr id="4" name="Date Placeholder 3">
            <a:extLst>
              <a:ext uri="{FF2B5EF4-FFF2-40B4-BE49-F238E27FC236}">
                <a16:creationId xmlns:a16="http://schemas.microsoft.com/office/drawing/2014/main" id="{4CF77A1C-C977-F0CA-093F-3C06A3E4A20E}"/>
              </a:ext>
            </a:extLst>
          </p:cNvPr>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a:extLst>
              <a:ext uri="{FF2B5EF4-FFF2-40B4-BE49-F238E27FC236}">
                <a16:creationId xmlns:a16="http://schemas.microsoft.com/office/drawing/2014/main" id="{3F8F312D-CB95-0E9D-C8AC-1EB27C39B102}"/>
              </a:ext>
            </a:extLst>
          </p:cNvPr>
          <p:cNvSpPr>
            <a:spLocks noGrp="1"/>
          </p:cNvSpPr>
          <p:nvPr>
            <p:ph type="ftr" sz="quarter" idx="11"/>
          </p:nvPr>
        </p:nvSpPr>
        <p:spPr/>
        <p:txBody>
          <a:bodyPr/>
          <a:lstStyle/>
          <a:p>
            <a:r>
              <a:rPr lang="en-CA"/>
              <a:t>WINDSOR-ESSEX COUNTY HEALTH UNIT</a:t>
            </a:r>
          </a:p>
        </p:txBody>
      </p:sp>
      <p:sp>
        <p:nvSpPr>
          <p:cNvPr id="6" name="Slide Number Placeholder 5">
            <a:extLst>
              <a:ext uri="{FF2B5EF4-FFF2-40B4-BE49-F238E27FC236}">
                <a16:creationId xmlns:a16="http://schemas.microsoft.com/office/drawing/2014/main" id="{AB1696ED-74E8-4836-EE70-9F39A58FC5E0}"/>
              </a:ext>
            </a:extLst>
          </p:cNvPr>
          <p:cNvSpPr>
            <a:spLocks noGrp="1"/>
          </p:cNvSpPr>
          <p:nvPr>
            <p:ph type="sldNum" sz="quarter" idx="12"/>
          </p:nvPr>
        </p:nvSpPr>
        <p:spPr/>
        <p:txBody>
          <a:bodyPr/>
          <a:lstStyle/>
          <a:p>
            <a:fld id="{C027CEAB-E64B-42C9-9CB6-F0577637CFD9}" type="slidenum">
              <a:rPr lang="en-CA" smtClean="0"/>
              <a:t>13</a:t>
            </a:fld>
            <a:endParaRPr lang="en-CA"/>
          </a:p>
        </p:txBody>
      </p:sp>
      <p:pic>
        <p:nvPicPr>
          <p:cNvPr id="7" name="Content Placeholder 6">
            <a:extLst>
              <a:ext uri="{FF2B5EF4-FFF2-40B4-BE49-F238E27FC236}">
                <a16:creationId xmlns:a16="http://schemas.microsoft.com/office/drawing/2014/main" id="{0B65A580-E5F1-FCB8-0050-24CA5B448E7E}"/>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77528" y="1600200"/>
            <a:ext cx="6788944" cy="4525963"/>
          </a:xfrm>
          <a:prstGeom prst="rect">
            <a:avLst/>
          </a:prstGeom>
        </p:spPr>
      </p:pic>
    </p:spTree>
    <p:extLst>
      <p:ext uri="{BB962C8B-B14F-4D97-AF65-F5344CB8AC3E}">
        <p14:creationId xmlns:p14="http://schemas.microsoft.com/office/powerpoint/2010/main" val="122981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MALE REPRODUCTIVE PARTS &amp; PUBERTY CHANGES</a:t>
            </a:r>
            <a:endParaRPr lang="en-US"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14</a:t>
            </a:fld>
            <a:endParaRPr lang="en-CA"/>
          </a:p>
        </p:txBody>
      </p:sp>
      <p:pic>
        <p:nvPicPr>
          <p:cNvPr id="8" name="Content Placeholder 7"/>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417545" y="1600200"/>
            <a:ext cx="4308910" cy="4525963"/>
          </a:xfrm>
        </p:spPr>
      </p:pic>
    </p:spTree>
    <p:extLst>
      <p:ext uri="{BB962C8B-B14F-4D97-AF65-F5344CB8AC3E}">
        <p14:creationId xmlns:p14="http://schemas.microsoft.com/office/powerpoint/2010/main" val="335615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BA8F9-E3F3-139F-C503-2FC7AF8D55C7}"/>
              </a:ext>
            </a:extLst>
          </p:cNvPr>
          <p:cNvSpPr>
            <a:spLocks noGrp="1"/>
          </p:cNvSpPr>
          <p:nvPr>
            <p:ph type="title"/>
          </p:nvPr>
        </p:nvSpPr>
        <p:spPr>
          <a:xfrm>
            <a:off x="457200" y="274638"/>
            <a:ext cx="8229600" cy="1282154"/>
          </a:xfrm>
        </p:spPr>
        <p:txBody>
          <a:bodyPr anchor="b">
            <a:normAutofit/>
          </a:bodyPr>
          <a:lstStyle/>
          <a:p>
            <a:r>
              <a:rPr lang="en-US" dirty="0"/>
              <a:t>PUBERTY CHANGES &amp; HYGIENE</a:t>
            </a:r>
            <a:endParaRPr lang="en-CA" dirty="0"/>
          </a:p>
        </p:txBody>
      </p:sp>
      <p:pic>
        <p:nvPicPr>
          <p:cNvPr id="3" name="Content Placeholder 7" descr="A group of objects on a black background&#10;&#10;Description automatically generated">
            <a:extLst>
              <a:ext uri="{FF2B5EF4-FFF2-40B4-BE49-F238E27FC236}">
                <a16:creationId xmlns:a16="http://schemas.microsoft.com/office/drawing/2014/main" id="{56F95EA0-C48F-A7B3-D2D1-A0121438FD9A}"/>
              </a:ext>
            </a:extLst>
          </p:cNvPr>
          <p:cNvPicPr>
            <a:picLocks noGrp="1" noChangeAspect="1"/>
          </p:cNvPicPr>
          <p:nvPr>
            <p:ph sz="half" idx="1"/>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457200" y="2727325"/>
            <a:ext cx="4038600" cy="2271712"/>
          </a:xfrm>
          <a:noFill/>
        </p:spPr>
      </p:pic>
      <p:sp>
        <p:nvSpPr>
          <p:cNvPr id="11" name="Content Placeholder 3">
            <a:extLst>
              <a:ext uri="{FF2B5EF4-FFF2-40B4-BE49-F238E27FC236}">
                <a16:creationId xmlns:a16="http://schemas.microsoft.com/office/drawing/2014/main" id="{BEB3076D-D7B1-C406-89CA-3203B9C1F602}"/>
              </a:ext>
            </a:extLst>
          </p:cNvPr>
          <p:cNvSpPr>
            <a:spLocks noGrp="1"/>
          </p:cNvSpPr>
          <p:nvPr>
            <p:ph sz="half" idx="2"/>
          </p:nvPr>
        </p:nvSpPr>
        <p:spPr>
          <a:xfrm>
            <a:off x="4648200" y="1981200"/>
            <a:ext cx="4038600" cy="4144963"/>
          </a:xfrm>
        </p:spPr>
        <p:txBody>
          <a:bodyPr>
            <a:normAutofit/>
          </a:bodyPr>
          <a:lstStyle/>
          <a:p>
            <a:r>
              <a:rPr lang="en-US" sz="6000" dirty="0"/>
              <a:t>Time to talk about why hygiene is important!</a:t>
            </a:r>
          </a:p>
        </p:txBody>
      </p:sp>
      <p:sp>
        <p:nvSpPr>
          <p:cNvPr id="4" name="Date Placeholder 3">
            <a:extLst>
              <a:ext uri="{FF2B5EF4-FFF2-40B4-BE49-F238E27FC236}">
                <a16:creationId xmlns:a16="http://schemas.microsoft.com/office/drawing/2014/main" id="{374A3E3B-1A85-62A9-108C-2423C10B67BD}"/>
              </a:ext>
            </a:extLst>
          </p:cNvPr>
          <p:cNvSpPr>
            <a:spLocks noGrp="1"/>
          </p:cNvSpPr>
          <p:nvPr>
            <p:ph type="dt" sz="half" idx="10"/>
          </p:nvPr>
        </p:nvSpPr>
        <p:spPr>
          <a:xfrm>
            <a:off x="6629400" y="6491772"/>
            <a:ext cx="1227266" cy="365125"/>
          </a:xfrm>
        </p:spPr>
        <p:txBody>
          <a:bodyPr anchor="ctr">
            <a:normAutofit/>
          </a:bodyPr>
          <a:lstStyle/>
          <a:p>
            <a:pPr>
              <a:spcAft>
                <a:spcPts val="600"/>
              </a:spcAft>
            </a:pPr>
            <a:fld id="{68DF24FC-FD17-422E-9504-E2F69FF5C7D2}" type="datetime1">
              <a:rPr lang="en-CA" smtClean="0"/>
              <a:pPr>
                <a:spcAft>
                  <a:spcPts val="600"/>
                </a:spcAft>
              </a:pPr>
              <a:t>2025-08-29</a:t>
            </a:fld>
            <a:endParaRPr lang="en-CA"/>
          </a:p>
        </p:txBody>
      </p:sp>
      <p:sp>
        <p:nvSpPr>
          <p:cNvPr id="5" name="Footer Placeholder 4">
            <a:extLst>
              <a:ext uri="{FF2B5EF4-FFF2-40B4-BE49-F238E27FC236}">
                <a16:creationId xmlns:a16="http://schemas.microsoft.com/office/drawing/2014/main" id="{CA89029E-B9E3-71F2-B08B-F79719024229}"/>
              </a:ext>
            </a:extLst>
          </p:cNvPr>
          <p:cNvSpPr>
            <a:spLocks noGrp="1"/>
          </p:cNvSpPr>
          <p:nvPr>
            <p:ph type="ftr" sz="quarter" idx="11"/>
          </p:nvPr>
        </p:nvSpPr>
        <p:spPr>
          <a:xfrm>
            <a:off x="2987824" y="6491772"/>
            <a:ext cx="4896544" cy="365125"/>
          </a:xfrm>
        </p:spPr>
        <p:txBody>
          <a:bodyPr anchor="ctr">
            <a:normAutofit/>
          </a:bodyPr>
          <a:lstStyle/>
          <a:p>
            <a:pPr>
              <a:spcAft>
                <a:spcPts val="600"/>
              </a:spcAft>
            </a:pPr>
            <a:r>
              <a:rPr lang="en-CA"/>
              <a:t>WINDSOR-ESSEX COUNTY HEALTH UNIT</a:t>
            </a:r>
          </a:p>
        </p:txBody>
      </p:sp>
      <p:sp>
        <p:nvSpPr>
          <p:cNvPr id="6" name="Slide Number Placeholder 5">
            <a:extLst>
              <a:ext uri="{FF2B5EF4-FFF2-40B4-BE49-F238E27FC236}">
                <a16:creationId xmlns:a16="http://schemas.microsoft.com/office/drawing/2014/main" id="{9A312DA4-F5A0-5D07-9F22-61E936041FA6}"/>
              </a:ext>
            </a:extLst>
          </p:cNvPr>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15</a:t>
            </a:fld>
            <a:endParaRPr lang="en-CA"/>
          </a:p>
        </p:txBody>
      </p:sp>
    </p:spTree>
    <p:extLst>
      <p:ext uri="{BB962C8B-B14F-4D97-AF65-F5344CB8AC3E}">
        <p14:creationId xmlns:p14="http://schemas.microsoft.com/office/powerpoint/2010/main" val="51157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58466-D7E6-DB35-40E8-F95ED1101555}"/>
              </a:ext>
            </a:extLst>
          </p:cNvPr>
          <p:cNvSpPr>
            <a:spLocks noGrp="1"/>
          </p:cNvSpPr>
          <p:nvPr>
            <p:ph type="title"/>
          </p:nvPr>
        </p:nvSpPr>
        <p:spPr/>
        <p:txBody>
          <a:bodyPr/>
          <a:lstStyle/>
          <a:p>
            <a:r>
              <a:rPr lang="en-US" dirty="0"/>
              <a:t>ACNE-WHAT IS IT?</a:t>
            </a:r>
            <a:endParaRPr lang="en-CA" dirty="0"/>
          </a:p>
        </p:txBody>
      </p:sp>
      <p:sp>
        <p:nvSpPr>
          <p:cNvPr id="5" name="Date Placeholder 4">
            <a:extLst>
              <a:ext uri="{FF2B5EF4-FFF2-40B4-BE49-F238E27FC236}">
                <a16:creationId xmlns:a16="http://schemas.microsoft.com/office/drawing/2014/main" id="{0122345A-7DB1-C003-DF3D-618F46A939A3}"/>
              </a:ext>
            </a:extLst>
          </p:cNvPr>
          <p:cNvSpPr>
            <a:spLocks noGrp="1"/>
          </p:cNvSpPr>
          <p:nvPr>
            <p:ph type="dt" sz="half" idx="10"/>
          </p:nvPr>
        </p:nvSpPr>
        <p:spPr/>
        <p:txBody>
          <a:bodyPr/>
          <a:lstStyle/>
          <a:p>
            <a:fld id="{8B22F414-386B-474C-AC2C-F2E8676AC59D}" type="datetime1">
              <a:rPr lang="en-CA" smtClean="0"/>
              <a:t>2025-08-29</a:t>
            </a:fld>
            <a:endParaRPr lang="en-CA"/>
          </a:p>
        </p:txBody>
      </p:sp>
      <p:sp>
        <p:nvSpPr>
          <p:cNvPr id="6" name="Footer Placeholder 5">
            <a:extLst>
              <a:ext uri="{FF2B5EF4-FFF2-40B4-BE49-F238E27FC236}">
                <a16:creationId xmlns:a16="http://schemas.microsoft.com/office/drawing/2014/main" id="{DB718717-A5DE-7CF4-784E-1DFF44485D7A}"/>
              </a:ext>
            </a:extLst>
          </p:cNvPr>
          <p:cNvSpPr>
            <a:spLocks noGrp="1"/>
          </p:cNvSpPr>
          <p:nvPr>
            <p:ph type="ftr" sz="quarter" idx="11"/>
          </p:nvPr>
        </p:nvSpPr>
        <p:spPr/>
        <p:txBody>
          <a:bodyPr/>
          <a:lstStyle/>
          <a:p>
            <a:r>
              <a:rPr lang="en-CA"/>
              <a:t>WINDSOR-ESSEX COUNTY HEALTH UNIT</a:t>
            </a:r>
          </a:p>
        </p:txBody>
      </p:sp>
      <p:sp>
        <p:nvSpPr>
          <p:cNvPr id="7" name="Slide Number Placeholder 6">
            <a:extLst>
              <a:ext uri="{FF2B5EF4-FFF2-40B4-BE49-F238E27FC236}">
                <a16:creationId xmlns:a16="http://schemas.microsoft.com/office/drawing/2014/main" id="{3CEA4774-539D-6F04-5F52-3D25545444B9}"/>
              </a:ext>
            </a:extLst>
          </p:cNvPr>
          <p:cNvSpPr>
            <a:spLocks noGrp="1"/>
          </p:cNvSpPr>
          <p:nvPr>
            <p:ph type="sldNum" sz="quarter" idx="12"/>
          </p:nvPr>
        </p:nvSpPr>
        <p:spPr/>
        <p:txBody>
          <a:bodyPr/>
          <a:lstStyle/>
          <a:p>
            <a:fld id="{C027CEAB-E64B-42C9-9CB6-F0577637CFD9}" type="slidenum">
              <a:rPr lang="en-CA" smtClean="0"/>
              <a:t>16</a:t>
            </a:fld>
            <a:endParaRPr lang="en-CA"/>
          </a:p>
        </p:txBody>
      </p:sp>
      <p:graphicFrame>
        <p:nvGraphicFramePr>
          <p:cNvPr id="9" name="Content Placeholder 2">
            <a:extLst>
              <a:ext uri="{FF2B5EF4-FFF2-40B4-BE49-F238E27FC236}">
                <a16:creationId xmlns:a16="http://schemas.microsoft.com/office/drawing/2014/main" id="{7A4459E0-9D92-4BA6-FC32-D49C5957033F}"/>
              </a:ext>
            </a:extLst>
          </p:cNvPr>
          <p:cNvGraphicFramePr>
            <a:graphicFrameLocks/>
          </p:cNvGraphicFramePr>
          <p:nvPr/>
        </p:nvGraphicFramePr>
        <p:xfrm>
          <a:off x="3810000" y="1545183"/>
          <a:ext cx="5111750" cy="4569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Content Placeholder 9" descr="Close-up of a person's face with acne&#10;&#10;AI-generated content may be incorrect.">
            <a:extLst>
              <a:ext uri="{FF2B5EF4-FFF2-40B4-BE49-F238E27FC236}">
                <a16:creationId xmlns:a16="http://schemas.microsoft.com/office/drawing/2014/main" id="{3F94F76A-3C2F-B45D-D228-1230B5B5625C}"/>
              </a:ext>
            </a:extLst>
          </p:cNvPr>
          <p:cNvPicPr>
            <a:picLocks noGrp="1" noChangeAspect="1"/>
          </p:cNvPicPr>
          <p:nvPr>
            <p:ph sz="half" idx="1"/>
          </p:nvPr>
        </p:nvPicPr>
        <p:blipFill>
          <a:blip r:embed="rId8" cstate="email">
            <a:extLst>
              <a:ext uri="{28A0092B-C50C-407E-A947-70E740481C1C}">
                <a14:useLocalDpi xmlns:a14="http://schemas.microsoft.com/office/drawing/2010/main"/>
              </a:ext>
            </a:extLst>
          </a:blip>
          <a:stretch>
            <a:fillRect/>
          </a:stretch>
        </p:blipFill>
        <p:spPr>
          <a:xfrm>
            <a:off x="298353" y="1726470"/>
            <a:ext cx="3276697" cy="2103399"/>
          </a:xfrm>
          <a:prstGeom prst="rect">
            <a:avLst/>
          </a:prstGeom>
        </p:spPr>
      </p:pic>
      <p:pic>
        <p:nvPicPr>
          <p:cNvPr id="11" name="Picture 10" descr="A close-up of a person's back&#10;&#10;AI-generated content may be incorrect.">
            <a:extLst>
              <a:ext uri="{FF2B5EF4-FFF2-40B4-BE49-F238E27FC236}">
                <a16:creationId xmlns:a16="http://schemas.microsoft.com/office/drawing/2014/main" id="{400398C2-CD04-489A-28A0-7140AE9331B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8352" y="4117883"/>
            <a:ext cx="3276697" cy="1720266"/>
          </a:xfrm>
          <a:prstGeom prst="rect">
            <a:avLst/>
          </a:prstGeom>
        </p:spPr>
      </p:pic>
      <p:sp>
        <p:nvSpPr>
          <p:cNvPr id="13" name="Content Placeholder 12">
            <a:extLst>
              <a:ext uri="{FF2B5EF4-FFF2-40B4-BE49-F238E27FC236}">
                <a16:creationId xmlns:a16="http://schemas.microsoft.com/office/drawing/2014/main" id="{856C8286-BB60-32E2-87CE-38E1E0F464F0}"/>
              </a:ext>
            </a:extLst>
          </p:cNvPr>
          <p:cNvSpPr>
            <a:spLocks noGrp="1"/>
          </p:cNvSpPr>
          <p:nvPr>
            <p:ph sz="half" idx="2"/>
          </p:nvPr>
        </p:nvSpPr>
        <p:spPr/>
        <p:txBody>
          <a:bodyPr/>
          <a:lstStyle/>
          <a:p>
            <a:endParaRPr lang="en-CA"/>
          </a:p>
        </p:txBody>
      </p:sp>
    </p:spTree>
    <p:extLst>
      <p:ext uri="{BB962C8B-B14F-4D97-AF65-F5344CB8AC3E}">
        <p14:creationId xmlns:p14="http://schemas.microsoft.com/office/powerpoint/2010/main" val="236802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58EC6-5272-4058-68A0-8499A227BD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5A92E9-3A4E-F013-CC95-8C6997EA3B27}"/>
              </a:ext>
            </a:extLst>
          </p:cNvPr>
          <p:cNvSpPr>
            <a:spLocks noGrp="1"/>
          </p:cNvSpPr>
          <p:nvPr>
            <p:ph type="title"/>
          </p:nvPr>
        </p:nvSpPr>
        <p:spPr/>
        <p:txBody>
          <a:bodyPr/>
          <a:lstStyle/>
          <a:p>
            <a:r>
              <a:rPr lang="en-US" dirty="0"/>
              <a:t>BODY HAIR</a:t>
            </a:r>
            <a:endParaRPr lang="en-CA" dirty="0"/>
          </a:p>
        </p:txBody>
      </p:sp>
      <p:sp>
        <p:nvSpPr>
          <p:cNvPr id="5" name="Date Placeholder 4">
            <a:extLst>
              <a:ext uri="{FF2B5EF4-FFF2-40B4-BE49-F238E27FC236}">
                <a16:creationId xmlns:a16="http://schemas.microsoft.com/office/drawing/2014/main" id="{2796E3D6-A458-2F43-E0EA-1776ADDC8FDD}"/>
              </a:ext>
            </a:extLst>
          </p:cNvPr>
          <p:cNvSpPr>
            <a:spLocks noGrp="1"/>
          </p:cNvSpPr>
          <p:nvPr>
            <p:ph type="dt" sz="half" idx="10"/>
          </p:nvPr>
        </p:nvSpPr>
        <p:spPr/>
        <p:txBody>
          <a:bodyPr/>
          <a:lstStyle/>
          <a:p>
            <a:fld id="{8B22F414-386B-474C-AC2C-F2E8676AC59D}" type="datetime1">
              <a:rPr lang="en-CA" smtClean="0"/>
              <a:t>2025-08-29</a:t>
            </a:fld>
            <a:endParaRPr lang="en-CA"/>
          </a:p>
        </p:txBody>
      </p:sp>
      <p:sp>
        <p:nvSpPr>
          <p:cNvPr id="6" name="Footer Placeholder 5">
            <a:extLst>
              <a:ext uri="{FF2B5EF4-FFF2-40B4-BE49-F238E27FC236}">
                <a16:creationId xmlns:a16="http://schemas.microsoft.com/office/drawing/2014/main" id="{7EA402AB-D5AF-4B44-7A81-1D20C9217ACD}"/>
              </a:ext>
            </a:extLst>
          </p:cNvPr>
          <p:cNvSpPr>
            <a:spLocks noGrp="1"/>
          </p:cNvSpPr>
          <p:nvPr>
            <p:ph type="ftr" sz="quarter" idx="11"/>
          </p:nvPr>
        </p:nvSpPr>
        <p:spPr/>
        <p:txBody>
          <a:bodyPr/>
          <a:lstStyle/>
          <a:p>
            <a:r>
              <a:rPr lang="en-CA"/>
              <a:t>WINDSOR-ESSEX COUNTY HEALTH UNIT</a:t>
            </a:r>
          </a:p>
        </p:txBody>
      </p:sp>
      <p:sp>
        <p:nvSpPr>
          <p:cNvPr id="7" name="Slide Number Placeholder 6">
            <a:extLst>
              <a:ext uri="{FF2B5EF4-FFF2-40B4-BE49-F238E27FC236}">
                <a16:creationId xmlns:a16="http://schemas.microsoft.com/office/drawing/2014/main" id="{E2EC2AF8-838F-D704-5A25-03C8BD01AFAB}"/>
              </a:ext>
            </a:extLst>
          </p:cNvPr>
          <p:cNvSpPr>
            <a:spLocks noGrp="1"/>
          </p:cNvSpPr>
          <p:nvPr>
            <p:ph type="sldNum" sz="quarter" idx="12"/>
          </p:nvPr>
        </p:nvSpPr>
        <p:spPr/>
        <p:txBody>
          <a:bodyPr/>
          <a:lstStyle/>
          <a:p>
            <a:fld id="{C027CEAB-E64B-42C9-9CB6-F0577637CFD9}" type="slidenum">
              <a:rPr lang="en-CA" smtClean="0"/>
              <a:t>17</a:t>
            </a:fld>
            <a:endParaRPr lang="en-CA"/>
          </a:p>
        </p:txBody>
      </p:sp>
      <p:pic>
        <p:nvPicPr>
          <p:cNvPr id="8" name="Content Placeholder 7" descr="best razors for women">
            <a:extLst>
              <a:ext uri="{FF2B5EF4-FFF2-40B4-BE49-F238E27FC236}">
                <a16:creationId xmlns:a16="http://schemas.microsoft.com/office/drawing/2014/main" id="{C98AFCE6-8F59-2218-6F31-97CEFDACDA34}"/>
              </a:ext>
            </a:extLst>
          </p:cNvPr>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bwMode="auto">
          <a:xfrm>
            <a:off x="457200" y="1666945"/>
            <a:ext cx="2807368" cy="30503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ream icon">
            <a:extLst>
              <a:ext uri="{FF2B5EF4-FFF2-40B4-BE49-F238E27FC236}">
                <a16:creationId xmlns:a16="http://schemas.microsoft.com/office/drawing/2014/main" id="{48715541-C9B8-8380-1D6A-2F68B60C2A0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56828" y="5064485"/>
            <a:ext cx="1008112" cy="10801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Content Placeholder 2">
            <a:extLst>
              <a:ext uri="{FF2B5EF4-FFF2-40B4-BE49-F238E27FC236}">
                <a16:creationId xmlns:a16="http://schemas.microsoft.com/office/drawing/2014/main" id="{5266A78C-07F3-7ECC-B799-4932EBB5A1A6}"/>
              </a:ext>
            </a:extLst>
          </p:cNvPr>
          <p:cNvGraphicFramePr>
            <a:graphicFrameLocks noGrp="1"/>
          </p:cNvGraphicFramePr>
          <p:nvPr>
            <p:ph sz="half" idx="2"/>
            <p:extLst>
              <p:ext uri="{D42A27DB-BD31-4B8C-83A1-F6EECF244321}">
                <p14:modId xmlns:p14="http://schemas.microsoft.com/office/powerpoint/2010/main" val="2735146321"/>
              </p:ext>
            </p:extLst>
          </p:nvPr>
        </p:nvGraphicFramePr>
        <p:xfrm>
          <a:off x="3733800" y="1556792"/>
          <a:ext cx="5181600" cy="49202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9306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C1380-948E-CA07-18B6-D6B28EFC585A}"/>
              </a:ext>
            </a:extLst>
          </p:cNvPr>
          <p:cNvSpPr>
            <a:spLocks noGrp="1"/>
          </p:cNvSpPr>
          <p:nvPr>
            <p:ph type="title"/>
          </p:nvPr>
        </p:nvSpPr>
        <p:spPr>
          <a:xfrm>
            <a:off x="457200" y="0"/>
            <a:ext cx="8229600" cy="901154"/>
          </a:xfrm>
        </p:spPr>
        <p:txBody>
          <a:bodyPr anchor="b">
            <a:normAutofit/>
          </a:bodyPr>
          <a:lstStyle/>
          <a:p>
            <a:r>
              <a:rPr lang="en-US" dirty="0"/>
              <a:t>DENTAL CARE</a:t>
            </a:r>
            <a:endParaRPr lang="en-CA" dirty="0"/>
          </a:p>
        </p:txBody>
      </p:sp>
      <p:sp>
        <p:nvSpPr>
          <p:cNvPr id="1031" name="Date Placeholder 3">
            <a:extLst>
              <a:ext uri="{FF2B5EF4-FFF2-40B4-BE49-F238E27FC236}">
                <a16:creationId xmlns:a16="http://schemas.microsoft.com/office/drawing/2014/main" id="{CF0B4E3B-BC30-7744-6203-DB7F7A88E501}"/>
              </a:ext>
            </a:extLst>
          </p:cNvPr>
          <p:cNvSpPr>
            <a:spLocks noGrp="1"/>
          </p:cNvSpPr>
          <p:nvPr>
            <p:ph type="dt" sz="half" idx="10"/>
          </p:nvPr>
        </p:nvSpPr>
        <p:spPr>
          <a:xfrm>
            <a:off x="6629400" y="6491772"/>
            <a:ext cx="1227266" cy="365125"/>
          </a:xfrm>
        </p:spPr>
        <p:txBody>
          <a:bodyPr/>
          <a:lstStyle/>
          <a:p>
            <a:pPr>
              <a:spcAft>
                <a:spcPts val="600"/>
              </a:spcAft>
            </a:pPr>
            <a:fld id="{68DF24FC-FD17-422E-9504-E2F69FF5C7D2}" type="datetime1">
              <a:rPr lang="en-CA" smtClean="0"/>
              <a:pPr>
                <a:spcAft>
                  <a:spcPts val="600"/>
                </a:spcAft>
              </a:pPr>
              <a:t>2025-08-29</a:t>
            </a:fld>
            <a:endParaRPr lang="en-CA"/>
          </a:p>
        </p:txBody>
      </p:sp>
      <p:sp>
        <p:nvSpPr>
          <p:cNvPr id="1033" name="Footer Placeholder 4">
            <a:extLst>
              <a:ext uri="{FF2B5EF4-FFF2-40B4-BE49-F238E27FC236}">
                <a16:creationId xmlns:a16="http://schemas.microsoft.com/office/drawing/2014/main" id="{22DEA2A6-A391-ADF8-BE43-94ABAFE7BF90}"/>
              </a:ext>
            </a:extLst>
          </p:cNvPr>
          <p:cNvSpPr>
            <a:spLocks noGrp="1"/>
          </p:cNvSpPr>
          <p:nvPr>
            <p:ph type="ftr" sz="quarter" idx="11"/>
          </p:nvPr>
        </p:nvSpPr>
        <p:spPr>
          <a:xfrm>
            <a:off x="2987824" y="6491772"/>
            <a:ext cx="4896544" cy="365125"/>
          </a:xfrm>
        </p:spPr>
        <p:txBody>
          <a:bodyPr/>
          <a:lstStyle/>
          <a:p>
            <a:pPr>
              <a:spcAft>
                <a:spcPts val="600"/>
              </a:spcAft>
            </a:pPr>
            <a:r>
              <a:rPr lang="en-CA"/>
              <a:t>WINDSOR-ESSEX COUNTY HEALTH UNIT</a:t>
            </a:r>
          </a:p>
        </p:txBody>
      </p:sp>
      <p:sp>
        <p:nvSpPr>
          <p:cNvPr id="1035" name="Slide Number Placeholder 5">
            <a:extLst>
              <a:ext uri="{FF2B5EF4-FFF2-40B4-BE49-F238E27FC236}">
                <a16:creationId xmlns:a16="http://schemas.microsoft.com/office/drawing/2014/main" id="{1DC4648D-E2FD-6E34-5501-3244BDAA9204}"/>
              </a:ext>
            </a:extLst>
          </p:cNvPr>
          <p:cNvSpPr>
            <a:spLocks noGrp="1"/>
          </p:cNvSpPr>
          <p:nvPr>
            <p:ph type="sldNum" sz="quarter" idx="12"/>
          </p:nvPr>
        </p:nvSpPr>
        <p:spPr>
          <a:xfrm>
            <a:off x="7884368" y="6491772"/>
            <a:ext cx="802432" cy="365125"/>
          </a:xfrm>
        </p:spPr>
        <p:txBody>
          <a:bodyPr/>
          <a:lstStyle/>
          <a:p>
            <a:pPr>
              <a:spcAft>
                <a:spcPts val="600"/>
              </a:spcAft>
            </a:pPr>
            <a:fld id="{C027CEAB-E64B-42C9-9CB6-F0577637CFD9}" type="slidenum">
              <a:rPr lang="en-CA" smtClean="0"/>
              <a:pPr>
                <a:spcAft>
                  <a:spcPts val="600"/>
                </a:spcAft>
              </a:pPr>
              <a:t>18</a:t>
            </a:fld>
            <a:endParaRPr lang="en-CA"/>
          </a:p>
        </p:txBody>
      </p:sp>
      <p:pic>
        <p:nvPicPr>
          <p:cNvPr id="1026" name="Picture 2" descr="Healthy Smiles Ontario logo">
            <a:extLst>
              <a:ext uri="{FF2B5EF4-FFF2-40B4-BE49-F238E27FC236}">
                <a16:creationId xmlns:a16="http://schemas.microsoft.com/office/drawing/2014/main" id="{F0260996-DF7B-85BF-0373-C0A7491062A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6318" y="1749327"/>
            <a:ext cx="3359344" cy="33593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oothbrush brushing a sample tooth">
            <a:extLst>
              <a:ext uri="{FF2B5EF4-FFF2-40B4-BE49-F238E27FC236}">
                <a16:creationId xmlns:a16="http://schemas.microsoft.com/office/drawing/2014/main" id="{C601C7D3-B54A-8220-98C1-F604ED802A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23624" y="1623172"/>
            <a:ext cx="2057400" cy="1276551"/>
          </a:xfrm>
          <a:prstGeom prst="rect">
            <a:avLst/>
          </a:prstGeom>
        </p:spPr>
      </p:pic>
      <p:pic>
        <p:nvPicPr>
          <p:cNvPr id="9" name="Picture 8" descr="A person brushing her teeth&#10;&#10;Description automatically generated">
            <a:extLst>
              <a:ext uri="{FF2B5EF4-FFF2-40B4-BE49-F238E27FC236}">
                <a16:creationId xmlns:a16="http://schemas.microsoft.com/office/drawing/2014/main" id="{7076E039-88EB-5D10-51EF-0BBE6F829332}"/>
              </a:ext>
            </a:extLst>
          </p:cNvPr>
          <p:cNvPicPr>
            <a:picLocks noChangeAspect="1"/>
          </p:cNvPicPr>
          <p:nvPr/>
        </p:nvPicPr>
        <p:blipFill>
          <a:blip r:embed="rId5">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4672653" y="3657600"/>
            <a:ext cx="3359343" cy="2162654"/>
          </a:xfrm>
          <a:prstGeom prst="rect">
            <a:avLst/>
          </a:prstGeom>
        </p:spPr>
      </p:pic>
    </p:spTree>
    <p:extLst>
      <p:ext uri="{BB962C8B-B14F-4D97-AF65-F5344CB8AC3E}">
        <p14:creationId xmlns:p14="http://schemas.microsoft.com/office/powerpoint/2010/main" val="136358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CA4D-980F-00B9-A6CC-C786B53B8E03}"/>
              </a:ext>
            </a:extLst>
          </p:cNvPr>
          <p:cNvSpPr>
            <a:spLocks noGrp="1"/>
          </p:cNvSpPr>
          <p:nvPr>
            <p:ph type="title"/>
          </p:nvPr>
        </p:nvSpPr>
        <p:spPr/>
        <p:txBody>
          <a:bodyPr/>
          <a:lstStyle/>
          <a:p>
            <a:r>
              <a:rPr lang="en-US" dirty="0"/>
              <a:t>HANDWASHING AND COUGHING </a:t>
            </a:r>
            <a:endParaRPr lang="en-CA" dirty="0"/>
          </a:p>
        </p:txBody>
      </p:sp>
      <p:sp>
        <p:nvSpPr>
          <p:cNvPr id="4" name="Date Placeholder 3">
            <a:extLst>
              <a:ext uri="{FF2B5EF4-FFF2-40B4-BE49-F238E27FC236}">
                <a16:creationId xmlns:a16="http://schemas.microsoft.com/office/drawing/2014/main" id="{A2544C23-EE9B-65D6-34E9-A3FAA6715E2D}"/>
              </a:ext>
            </a:extLst>
          </p:cNvPr>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a:extLst>
              <a:ext uri="{FF2B5EF4-FFF2-40B4-BE49-F238E27FC236}">
                <a16:creationId xmlns:a16="http://schemas.microsoft.com/office/drawing/2014/main" id="{EF7821F5-C89C-A527-B520-8508DD649096}"/>
              </a:ext>
            </a:extLst>
          </p:cNvPr>
          <p:cNvSpPr>
            <a:spLocks noGrp="1"/>
          </p:cNvSpPr>
          <p:nvPr>
            <p:ph type="ftr" sz="quarter" idx="11"/>
          </p:nvPr>
        </p:nvSpPr>
        <p:spPr/>
        <p:txBody>
          <a:bodyPr/>
          <a:lstStyle/>
          <a:p>
            <a:r>
              <a:rPr lang="en-CA"/>
              <a:t>WINDSOR-ESSEX COUNTY HEALTH UNIT</a:t>
            </a:r>
          </a:p>
        </p:txBody>
      </p:sp>
      <p:sp>
        <p:nvSpPr>
          <p:cNvPr id="6" name="Slide Number Placeholder 5">
            <a:extLst>
              <a:ext uri="{FF2B5EF4-FFF2-40B4-BE49-F238E27FC236}">
                <a16:creationId xmlns:a16="http://schemas.microsoft.com/office/drawing/2014/main" id="{2AEF5183-A55E-CB8C-61E1-DCD7EE08F389}"/>
              </a:ext>
            </a:extLst>
          </p:cNvPr>
          <p:cNvSpPr>
            <a:spLocks noGrp="1"/>
          </p:cNvSpPr>
          <p:nvPr>
            <p:ph type="sldNum" sz="quarter" idx="12"/>
          </p:nvPr>
        </p:nvSpPr>
        <p:spPr/>
        <p:txBody>
          <a:bodyPr/>
          <a:lstStyle/>
          <a:p>
            <a:fld id="{C027CEAB-E64B-42C9-9CB6-F0577637CFD9}" type="slidenum">
              <a:rPr lang="en-CA" smtClean="0"/>
              <a:t>19</a:t>
            </a:fld>
            <a:endParaRPr lang="en-CA"/>
          </a:p>
        </p:txBody>
      </p:sp>
      <p:pic>
        <p:nvPicPr>
          <p:cNvPr id="2050" name="Picture 2" descr="When Is a Cough Serious?">
            <a:extLst>
              <a:ext uri="{FF2B5EF4-FFF2-40B4-BE49-F238E27FC236}">
                <a16:creationId xmlns:a16="http://schemas.microsoft.com/office/drawing/2014/main" id="{D94764D7-EB55-DE27-5AC3-78B06AB0AB40}"/>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548922" y="1600208"/>
            <a:ext cx="4175478" cy="21064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y Do We Develop Allergies in Adulthood?">
            <a:extLst>
              <a:ext uri="{FF2B5EF4-FFF2-40B4-BE49-F238E27FC236}">
                <a16:creationId xmlns:a16="http://schemas.microsoft.com/office/drawing/2014/main" id="{E21025D2-91D2-3ADA-A6FA-A6CFE6B8798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67200" y="3706662"/>
            <a:ext cx="4419600" cy="253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67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E7227-5B1F-B249-0E7A-B84E02D8B78A}"/>
              </a:ext>
            </a:extLst>
          </p:cNvPr>
          <p:cNvSpPr>
            <a:spLocks noGrp="1"/>
          </p:cNvSpPr>
          <p:nvPr>
            <p:ph type="ctrTitle"/>
          </p:nvPr>
        </p:nvSpPr>
        <p:spPr>
          <a:xfrm>
            <a:off x="458308" y="266915"/>
            <a:ext cx="8290156" cy="1289877"/>
          </a:xfrm>
        </p:spPr>
        <p:txBody>
          <a:bodyPr anchor="b">
            <a:normAutofit/>
          </a:bodyPr>
          <a:lstStyle/>
          <a:p>
            <a:r>
              <a:rPr lang="en-US" dirty="0"/>
              <a:t>PUBERTY AND HYGIENE REVIEW</a:t>
            </a:r>
            <a:endParaRPr lang="en-CA" dirty="0"/>
          </a:p>
        </p:txBody>
      </p:sp>
      <p:sp>
        <p:nvSpPr>
          <p:cNvPr id="3" name="Text Placeholder 2">
            <a:extLst>
              <a:ext uri="{FF2B5EF4-FFF2-40B4-BE49-F238E27FC236}">
                <a16:creationId xmlns:a16="http://schemas.microsoft.com/office/drawing/2014/main" id="{A7BC9D4F-14AB-32DD-72D0-A9CC744D3414}"/>
              </a:ext>
            </a:extLst>
          </p:cNvPr>
          <p:cNvSpPr>
            <a:spLocks noGrp="1"/>
          </p:cNvSpPr>
          <p:nvPr>
            <p:ph type="subTitle" idx="1"/>
          </p:nvPr>
        </p:nvSpPr>
        <p:spPr>
          <a:xfrm>
            <a:off x="1371600" y="2276872"/>
            <a:ext cx="6400800" cy="3361928"/>
          </a:xfrm>
        </p:spPr>
        <p:txBody>
          <a:bodyPr>
            <a:normAutofit/>
          </a:bodyPr>
          <a:lstStyle/>
          <a:p>
            <a:r>
              <a:rPr lang="en-US" dirty="0"/>
              <a:t>This information was developed by the Comprehensive Health Promotion Public Health Nurses for teachers to use to assist in teaching Puberty and Hygiene.  </a:t>
            </a:r>
          </a:p>
          <a:p>
            <a:endParaRPr lang="en-CA" dirty="0"/>
          </a:p>
        </p:txBody>
      </p:sp>
      <p:sp>
        <p:nvSpPr>
          <p:cNvPr id="7" name="Date Placeholder 6">
            <a:extLst>
              <a:ext uri="{FF2B5EF4-FFF2-40B4-BE49-F238E27FC236}">
                <a16:creationId xmlns:a16="http://schemas.microsoft.com/office/drawing/2014/main" id="{1A684860-EFCB-08D7-DF8C-12BE0DF76223}"/>
              </a:ext>
            </a:extLst>
          </p:cNvPr>
          <p:cNvSpPr>
            <a:spLocks noGrp="1"/>
          </p:cNvSpPr>
          <p:nvPr>
            <p:ph type="dt" sz="half" idx="10"/>
          </p:nvPr>
        </p:nvSpPr>
        <p:spPr>
          <a:xfrm>
            <a:off x="2552646" y="6411307"/>
            <a:ext cx="1227266" cy="365125"/>
          </a:xfrm>
        </p:spPr>
        <p:txBody>
          <a:bodyPr anchor="ctr">
            <a:normAutofit/>
          </a:bodyPr>
          <a:lstStyle/>
          <a:p>
            <a:pPr>
              <a:spcAft>
                <a:spcPts val="600"/>
              </a:spcAft>
            </a:pPr>
            <a:fld id="{872AB330-7F8A-480A-A9C9-76E0EBFA0562}" type="datetime1">
              <a:rPr lang="en-CA" smtClean="0"/>
              <a:pPr>
                <a:spcAft>
                  <a:spcPts val="600"/>
                </a:spcAft>
              </a:pPr>
              <a:t>2025-08-29</a:t>
            </a:fld>
            <a:endParaRPr lang="en-CA"/>
          </a:p>
        </p:txBody>
      </p:sp>
      <p:sp>
        <p:nvSpPr>
          <p:cNvPr id="8" name="Footer Placeholder 7">
            <a:extLst>
              <a:ext uri="{FF2B5EF4-FFF2-40B4-BE49-F238E27FC236}">
                <a16:creationId xmlns:a16="http://schemas.microsoft.com/office/drawing/2014/main" id="{82BBCC0C-0CAB-71A3-17D7-2664EAEFCF3A}"/>
              </a:ext>
            </a:extLst>
          </p:cNvPr>
          <p:cNvSpPr>
            <a:spLocks noGrp="1"/>
          </p:cNvSpPr>
          <p:nvPr>
            <p:ph type="ftr" sz="quarter" idx="11"/>
          </p:nvPr>
        </p:nvSpPr>
        <p:spPr>
          <a:xfrm>
            <a:off x="3779912" y="6411307"/>
            <a:ext cx="4104456" cy="365125"/>
          </a:xfrm>
        </p:spPr>
        <p:txBody>
          <a:bodyPr anchor="ctr">
            <a:normAutofit/>
          </a:bodyPr>
          <a:lstStyle/>
          <a:p>
            <a:pPr>
              <a:spcAft>
                <a:spcPts val="600"/>
              </a:spcAft>
            </a:pPr>
            <a:r>
              <a:rPr lang="en-CA" dirty="0"/>
              <a:t>WINDSOR-ESSEX COUNTY HEALTH UNIT</a:t>
            </a:r>
          </a:p>
        </p:txBody>
      </p:sp>
      <p:sp>
        <p:nvSpPr>
          <p:cNvPr id="9" name="Slide Number Placeholder 8">
            <a:extLst>
              <a:ext uri="{FF2B5EF4-FFF2-40B4-BE49-F238E27FC236}">
                <a16:creationId xmlns:a16="http://schemas.microsoft.com/office/drawing/2014/main" id="{0D8A4AC4-4F5A-A470-406F-AC5E3C5B8037}"/>
              </a:ext>
            </a:extLst>
          </p:cNvPr>
          <p:cNvSpPr>
            <a:spLocks noGrp="1"/>
          </p:cNvSpPr>
          <p:nvPr>
            <p:ph type="sldNum" sz="quarter" idx="12"/>
          </p:nvPr>
        </p:nvSpPr>
        <p:spPr>
          <a:xfrm>
            <a:off x="7884368" y="6411307"/>
            <a:ext cx="802432" cy="365125"/>
          </a:xfrm>
        </p:spPr>
        <p:txBody>
          <a:bodyPr anchor="ctr">
            <a:normAutofit/>
          </a:bodyPr>
          <a:lstStyle/>
          <a:p>
            <a:pPr>
              <a:spcAft>
                <a:spcPts val="600"/>
              </a:spcAft>
            </a:pPr>
            <a:fld id="{C027CEAB-E64B-42C9-9CB6-F0577637CFD9}" type="slidenum">
              <a:rPr lang="en-CA" smtClean="0"/>
              <a:pPr>
                <a:spcAft>
                  <a:spcPts val="600"/>
                </a:spcAft>
              </a:pPr>
              <a:t>2</a:t>
            </a:fld>
            <a:endParaRPr lang="en-CA"/>
          </a:p>
        </p:txBody>
      </p:sp>
    </p:spTree>
    <p:extLst>
      <p:ext uri="{BB962C8B-B14F-4D97-AF65-F5344CB8AC3E}">
        <p14:creationId xmlns:p14="http://schemas.microsoft.com/office/powerpoint/2010/main" val="144611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chor="b">
            <a:normAutofit/>
          </a:bodyPr>
          <a:lstStyle/>
          <a:p>
            <a:r>
              <a:rPr lang="en-CA" dirty="0"/>
              <a:t>KAHOOT</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p>
            <a:r>
              <a:rPr lang="en-CA" dirty="0">
                <a:hlinkClick r:id="rId3"/>
              </a:rPr>
              <a:t>https://create.kahoot.it/login</a:t>
            </a:r>
            <a:endParaRPr lang="en-CA" dirty="0"/>
          </a:p>
          <a:p>
            <a:endParaRPr lang="en-CA" dirty="0"/>
          </a:p>
          <a:p>
            <a:endParaRPr lang="en-CA" dirty="0"/>
          </a:p>
        </p:txBody>
      </p:sp>
      <p:pic>
        <p:nvPicPr>
          <p:cNvPr id="8" name="Picture 7" descr="A colorful square with white text&#10;&#10;Description automatically generated">
            <a:extLst>
              <a:ext uri="{FF2B5EF4-FFF2-40B4-BE49-F238E27FC236}">
                <a16:creationId xmlns:a16="http://schemas.microsoft.com/office/drawing/2014/main" id="{B096B43D-750C-0F5D-93C3-90CD72FD453B}"/>
              </a:ext>
            </a:extLst>
          </p:cNvPr>
          <p:cNvPicPr>
            <a:picLocks noChangeAspect="1"/>
          </p:cNvPicPr>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4648200" y="1843881"/>
            <a:ext cx="4038600" cy="4038600"/>
          </a:xfrm>
          <a:prstGeom prst="rect">
            <a:avLst/>
          </a:prstGeom>
          <a:noFill/>
        </p:spPr>
      </p:pic>
      <p:sp>
        <p:nvSpPr>
          <p:cNvPr id="4" name="Date Placeholder 3"/>
          <p:cNvSpPr>
            <a:spLocks noGrp="1"/>
          </p:cNvSpPr>
          <p:nvPr>
            <p:ph type="dt" sz="half" idx="10"/>
          </p:nvPr>
        </p:nvSpPr>
        <p:spPr>
          <a:xfrm>
            <a:off x="6629400" y="6491772"/>
            <a:ext cx="1227266" cy="365125"/>
          </a:xfrm>
        </p:spPr>
        <p:txBody>
          <a:bodyPr anchor="ctr">
            <a:normAutofit/>
          </a:bodyPr>
          <a:lstStyle/>
          <a:p>
            <a:pPr>
              <a:spcAft>
                <a:spcPts val="600"/>
              </a:spcAft>
            </a:pPr>
            <a:fld id="{68DF24FC-FD17-422E-9504-E2F69FF5C7D2}" type="datetime1">
              <a:rPr lang="en-CA" smtClean="0"/>
              <a:pPr>
                <a:spcAft>
                  <a:spcPts val="600"/>
                </a:spcAft>
              </a:pPr>
              <a:t>2025-08-29</a:t>
            </a:fld>
            <a:endParaRPr lang="en-CA"/>
          </a:p>
        </p:txBody>
      </p:sp>
      <p:sp>
        <p:nvSpPr>
          <p:cNvPr id="5" name="Footer Placeholder 4"/>
          <p:cNvSpPr>
            <a:spLocks noGrp="1"/>
          </p:cNvSpPr>
          <p:nvPr>
            <p:ph type="ftr" sz="quarter" idx="11"/>
          </p:nvPr>
        </p:nvSpPr>
        <p:spPr>
          <a:xfrm>
            <a:off x="2987824" y="6491772"/>
            <a:ext cx="4896544" cy="365125"/>
          </a:xfrm>
        </p:spPr>
        <p:txBody>
          <a:bodyPr anchor="ctr">
            <a:normAutofit/>
          </a:bodyPr>
          <a:lstStyle/>
          <a:p>
            <a:pPr>
              <a:spcAft>
                <a:spcPts val="600"/>
              </a:spcAft>
            </a:pPr>
            <a:r>
              <a:rPr lang="en-CA"/>
              <a:t>WINDSOR-ESSEX COUNTY HEALTH UNIT</a:t>
            </a:r>
          </a:p>
        </p:txBody>
      </p:sp>
      <p:sp>
        <p:nvSpPr>
          <p:cNvPr id="6" name="Slide Number Placeholder 5"/>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20</a:t>
            </a:fld>
            <a:endParaRPr lang="en-CA"/>
          </a:p>
        </p:txBody>
      </p:sp>
    </p:spTree>
    <p:extLst>
      <p:ext uri="{BB962C8B-B14F-4D97-AF65-F5344CB8AC3E}">
        <p14:creationId xmlns:p14="http://schemas.microsoft.com/office/powerpoint/2010/main" val="353638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QUESTIONS </a:t>
            </a:r>
            <a:endParaRPr lang="en-US"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21</a:t>
            </a:fld>
            <a:endParaRPr lang="en-CA"/>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676400" y="1752600"/>
            <a:ext cx="5702019" cy="4178579"/>
          </a:xfrm>
          <a:prstGeom prst="rect">
            <a:avLst/>
          </a:prstGeom>
        </p:spPr>
      </p:pic>
    </p:spTree>
    <p:extLst>
      <p:ext uri="{BB962C8B-B14F-4D97-AF65-F5344CB8AC3E}">
        <p14:creationId xmlns:p14="http://schemas.microsoft.com/office/powerpoint/2010/main" val="151646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F09AE-E419-2A67-B0B8-1A02DD898ED5}"/>
              </a:ext>
            </a:extLst>
          </p:cNvPr>
          <p:cNvSpPr>
            <a:spLocks noGrp="1"/>
          </p:cNvSpPr>
          <p:nvPr>
            <p:ph type="title"/>
          </p:nvPr>
        </p:nvSpPr>
        <p:spPr/>
        <p:txBody>
          <a:bodyPr/>
          <a:lstStyle/>
          <a:p>
            <a:r>
              <a:rPr lang="en-US" dirty="0"/>
              <a:t>REFERENCES </a:t>
            </a:r>
            <a:endParaRPr lang="en-CA" dirty="0"/>
          </a:p>
        </p:txBody>
      </p:sp>
      <p:sp>
        <p:nvSpPr>
          <p:cNvPr id="3" name="Content Placeholder 2">
            <a:extLst>
              <a:ext uri="{FF2B5EF4-FFF2-40B4-BE49-F238E27FC236}">
                <a16:creationId xmlns:a16="http://schemas.microsoft.com/office/drawing/2014/main" id="{9B9C018F-F165-D9F7-69A0-1556C531DD61}"/>
              </a:ext>
            </a:extLst>
          </p:cNvPr>
          <p:cNvSpPr>
            <a:spLocks noGrp="1"/>
          </p:cNvSpPr>
          <p:nvPr>
            <p:ph idx="1"/>
          </p:nvPr>
        </p:nvSpPr>
        <p:spPr/>
        <p:txBody>
          <a:bodyPr/>
          <a:lstStyle/>
          <a:p>
            <a:pPr marL="457200" indent="-457200">
              <a:buFont typeface="Arial" panose="020B0604020202020204" pitchFamily="34" charset="0"/>
              <a:buChar char="•"/>
            </a:pPr>
            <a:r>
              <a:rPr lang="en-CA" sz="1600" dirty="0"/>
              <a:t>Canadian Guidelines for Sexual Health Promotion with Disabled Youth, Sex Information &amp; Education Council of Canada (SIECCAN) </a:t>
            </a:r>
            <a:r>
              <a:rPr lang="en-CA" sz="1600" dirty="0">
                <a:hlinkClick r:id="rId3"/>
              </a:rPr>
              <a:t>https://www.sieccan.org/</a:t>
            </a:r>
            <a:r>
              <a:rPr lang="en-CA" sz="1600" dirty="0"/>
              <a:t> </a:t>
            </a:r>
          </a:p>
          <a:p>
            <a:pPr marL="457200" indent="-457200">
              <a:buFont typeface="Arial" panose="020B0604020202020204" pitchFamily="34" charset="0"/>
              <a:buChar char="•"/>
            </a:pPr>
            <a:r>
              <a:rPr lang="en-US" sz="1600" dirty="0"/>
              <a:t>Differing Abilities, Teaching Sexual Health </a:t>
            </a:r>
            <a:r>
              <a:rPr lang="en-US" sz="1600" dirty="0">
                <a:hlinkClick r:id="rId4"/>
              </a:rPr>
              <a:t>https://teachingsexualhealth.ca/teachers/grade/differing-abilities/</a:t>
            </a:r>
            <a:endParaRPr lang="en-CA" sz="1600" dirty="0"/>
          </a:p>
          <a:p>
            <a:pPr marL="457200" indent="-457200">
              <a:buFont typeface="Arial" panose="020B0604020202020204" pitchFamily="34" charset="0"/>
              <a:buChar char="•"/>
            </a:pPr>
            <a:r>
              <a:rPr lang="en-CA" sz="1600" dirty="0">
                <a:hlinkClick r:id="rId5"/>
              </a:rPr>
              <a:t>https://www.mayoclinic.org/healthy-lifestyle/adult-health/expert-answers/hair-removal/faq-20058427#:~:text=No%20%E2%80%94%20shaving%20hair%20doesn't,perhaps%20appear%20darker%20or%20thicker</a:t>
            </a:r>
            <a:r>
              <a:rPr lang="en-CA" sz="1600" dirty="0"/>
              <a:t>.</a:t>
            </a:r>
          </a:p>
          <a:p>
            <a:pPr marL="457200" indent="-457200">
              <a:buFont typeface="Arial" panose="020B0604020202020204" pitchFamily="34" charset="0"/>
              <a:buChar char="•"/>
            </a:pPr>
            <a:r>
              <a:rPr lang="en-CA" sz="1600" dirty="0">
                <a:hlinkClick r:id="rId6"/>
              </a:rPr>
              <a:t>https://phecanada.ca/teaching-tools/always-changing</a:t>
            </a:r>
            <a:r>
              <a:rPr lang="en-CA" sz="1600" dirty="0"/>
              <a:t> </a:t>
            </a:r>
          </a:p>
          <a:p>
            <a:pPr marL="457200" indent="-457200">
              <a:buFont typeface="Arial" panose="020B0604020202020204" pitchFamily="34" charset="0"/>
              <a:buChar char="•"/>
            </a:pPr>
            <a:r>
              <a:rPr lang="en-CA" sz="1600" dirty="0">
                <a:effectLst/>
                <a:ea typeface="Times New Roman" panose="02020603050405020304" pitchFamily="18" charset="0"/>
                <a:cs typeface="Calibri" panose="020F0502020204030204" pitchFamily="34" charset="0"/>
                <a:hlinkClick r:id="rId7"/>
              </a:rPr>
              <a:t>https://www.wechu.org/dental/healthy-smiles-ontario</a:t>
            </a:r>
            <a:r>
              <a:rPr lang="en-CA" sz="1600" dirty="0">
                <a:effectLst/>
                <a:ea typeface="Times New Roman" panose="02020603050405020304" pitchFamily="18" charset="0"/>
                <a:cs typeface="Calibri" panose="020F0502020204030204" pitchFamily="34" charset="0"/>
              </a:rPr>
              <a:t> </a:t>
            </a:r>
            <a:endParaRPr lang="en-CA" sz="1600" b="1" dirty="0"/>
          </a:p>
          <a:p>
            <a:pPr marL="457200" indent="-457200">
              <a:buFont typeface="Arial" panose="020B0604020202020204" pitchFamily="34" charset="0"/>
              <a:buChar char="•"/>
            </a:pPr>
            <a:r>
              <a:rPr lang="en-CA" sz="1600" dirty="0">
                <a:hlinkClick r:id="rId8"/>
              </a:rPr>
              <a:t>www.youtube.com/watch?v=Bw1N06PKhu4</a:t>
            </a:r>
            <a:r>
              <a:rPr lang="en-CA" sz="1600" dirty="0"/>
              <a:t>  </a:t>
            </a:r>
          </a:p>
          <a:p>
            <a:pPr marL="457200" indent="-457200">
              <a:buFont typeface="Arial" panose="020B0604020202020204" pitchFamily="34" charset="0"/>
              <a:buChar char="•"/>
            </a:pPr>
            <a:endParaRPr lang="en-CA" sz="1200" dirty="0"/>
          </a:p>
        </p:txBody>
      </p:sp>
      <p:sp>
        <p:nvSpPr>
          <p:cNvPr id="4" name="Date Placeholder 3">
            <a:extLst>
              <a:ext uri="{FF2B5EF4-FFF2-40B4-BE49-F238E27FC236}">
                <a16:creationId xmlns:a16="http://schemas.microsoft.com/office/drawing/2014/main" id="{A6BC41F5-8E11-9F46-4F37-9D39A5D5CA13}"/>
              </a:ext>
            </a:extLst>
          </p:cNvPr>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a:extLst>
              <a:ext uri="{FF2B5EF4-FFF2-40B4-BE49-F238E27FC236}">
                <a16:creationId xmlns:a16="http://schemas.microsoft.com/office/drawing/2014/main" id="{477D8E63-FF3E-2750-6B30-50AECE6061DD}"/>
              </a:ext>
            </a:extLst>
          </p:cNvPr>
          <p:cNvSpPr>
            <a:spLocks noGrp="1"/>
          </p:cNvSpPr>
          <p:nvPr>
            <p:ph type="ftr" sz="quarter" idx="11"/>
          </p:nvPr>
        </p:nvSpPr>
        <p:spPr/>
        <p:txBody>
          <a:bodyPr/>
          <a:lstStyle/>
          <a:p>
            <a:r>
              <a:rPr lang="en-CA"/>
              <a:t>WINDSOR-ESSEX COUNTY HEALTH UNIT</a:t>
            </a:r>
          </a:p>
        </p:txBody>
      </p:sp>
      <p:sp>
        <p:nvSpPr>
          <p:cNvPr id="6" name="Slide Number Placeholder 5">
            <a:extLst>
              <a:ext uri="{FF2B5EF4-FFF2-40B4-BE49-F238E27FC236}">
                <a16:creationId xmlns:a16="http://schemas.microsoft.com/office/drawing/2014/main" id="{920F0CF8-DE79-D21D-BDAD-854C9C088AA9}"/>
              </a:ext>
            </a:extLst>
          </p:cNvPr>
          <p:cNvSpPr>
            <a:spLocks noGrp="1"/>
          </p:cNvSpPr>
          <p:nvPr>
            <p:ph type="sldNum" sz="quarter" idx="12"/>
          </p:nvPr>
        </p:nvSpPr>
        <p:spPr/>
        <p:txBody>
          <a:bodyPr/>
          <a:lstStyle/>
          <a:p>
            <a:fld id="{C027CEAB-E64B-42C9-9CB6-F0577637CFD9}" type="slidenum">
              <a:rPr lang="en-CA" smtClean="0"/>
              <a:t>22</a:t>
            </a:fld>
            <a:endParaRPr lang="en-CA"/>
          </a:p>
        </p:txBody>
      </p:sp>
    </p:spTree>
    <p:extLst>
      <p:ext uri="{BB962C8B-B14F-4D97-AF65-F5344CB8AC3E}">
        <p14:creationId xmlns:p14="http://schemas.microsoft.com/office/powerpoint/2010/main" val="358847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chor="b">
            <a:normAutofit/>
          </a:bodyPr>
          <a:lstStyle/>
          <a:p>
            <a:r>
              <a:rPr lang="en-US" dirty="0"/>
              <a:t>GROUND RULES </a:t>
            </a:r>
            <a:endParaRPr lang="en-CA" dirty="0"/>
          </a:p>
        </p:txBody>
      </p:sp>
      <p:sp>
        <p:nvSpPr>
          <p:cNvPr id="2068" name="Text Placeholder 2">
            <a:extLst>
              <a:ext uri="{FF2B5EF4-FFF2-40B4-BE49-F238E27FC236}">
                <a16:creationId xmlns:a16="http://schemas.microsoft.com/office/drawing/2014/main" id="{CAB37849-E234-B782-7E3F-D777686BCB22}"/>
              </a:ext>
            </a:extLst>
          </p:cNvPr>
          <p:cNvSpPr>
            <a:spLocks noGrp="1"/>
          </p:cNvSpPr>
          <p:nvPr>
            <p:ph type="body" idx="1"/>
          </p:nvPr>
        </p:nvSpPr>
        <p:spPr>
          <a:xfrm>
            <a:off x="457200" y="1535113"/>
            <a:ext cx="4040188" cy="639762"/>
          </a:xfrm>
        </p:spPr>
        <p:txBody>
          <a:bodyPr/>
          <a:lstStyle/>
          <a:p>
            <a:endParaRPr lang="en-US"/>
          </a:p>
        </p:txBody>
      </p:sp>
      <p:sp>
        <p:nvSpPr>
          <p:cNvPr id="3" name="Content Placeholder 2"/>
          <p:cNvSpPr>
            <a:spLocks noGrp="1"/>
          </p:cNvSpPr>
          <p:nvPr>
            <p:ph sz="half" idx="2"/>
          </p:nvPr>
        </p:nvSpPr>
        <p:spPr>
          <a:xfrm>
            <a:off x="457200" y="2174875"/>
            <a:ext cx="4040188" cy="3951288"/>
          </a:xfrm>
        </p:spPr>
        <p:txBody>
          <a:bodyPr>
            <a:normAutofit/>
          </a:bodyPr>
          <a:lstStyle/>
          <a:p>
            <a:pPr eaLnBrk="1" hangingPunct="1">
              <a:lnSpc>
                <a:spcPct val="90000"/>
              </a:lnSpc>
              <a:buClrTx/>
              <a:defRPr/>
            </a:pPr>
            <a:endParaRPr lang="en-US" sz="2000" b="1" dirty="0"/>
          </a:p>
          <a:p>
            <a:pPr eaLnBrk="1" hangingPunct="1">
              <a:lnSpc>
                <a:spcPct val="90000"/>
              </a:lnSpc>
              <a:buClrTx/>
              <a:defRPr/>
            </a:pPr>
            <a:endParaRPr lang="en-US" sz="2000" dirty="0"/>
          </a:p>
          <a:p>
            <a:pPr eaLnBrk="1" hangingPunct="1">
              <a:lnSpc>
                <a:spcPct val="90000"/>
              </a:lnSpc>
              <a:buClrTx/>
              <a:buFont typeface="Wingdings" panose="05000000000000000000" pitchFamily="2" charset="2"/>
              <a:buChar char="ü"/>
              <a:defRPr/>
            </a:pPr>
            <a:r>
              <a:rPr lang="en-US" sz="2000" dirty="0"/>
              <a:t>ALL questions are good questions</a:t>
            </a:r>
          </a:p>
          <a:p>
            <a:pPr>
              <a:lnSpc>
                <a:spcPct val="90000"/>
              </a:lnSpc>
              <a:buFont typeface="Wingdings" panose="05000000000000000000" pitchFamily="2" charset="2"/>
              <a:buChar char="ü"/>
              <a:defRPr/>
            </a:pPr>
            <a:r>
              <a:rPr lang="en-US" sz="2000" dirty="0"/>
              <a:t>It’s ok to giggle or be embarrassed</a:t>
            </a:r>
          </a:p>
          <a:p>
            <a:pPr eaLnBrk="1" hangingPunct="1">
              <a:lnSpc>
                <a:spcPct val="90000"/>
              </a:lnSpc>
              <a:buClrTx/>
              <a:buFont typeface="Wingdings" panose="05000000000000000000" pitchFamily="2" charset="2"/>
              <a:buChar char="ü"/>
              <a:defRPr/>
            </a:pPr>
            <a:r>
              <a:rPr lang="en-US" sz="2000" dirty="0"/>
              <a:t>Use correct terms</a:t>
            </a:r>
          </a:p>
          <a:p>
            <a:pPr eaLnBrk="1" hangingPunct="1">
              <a:lnSpc>
                <a:spcPct val="90000"/>
              </a:lnSpc>
              <a:buClrTx/>
              <a:buFont typeface="Wingdings" panose="05000000000000000000" pitchFamily="2" charset="2"/>
              <a:buChar char="ü"/>
              <a:defRPr/>
            </a:pPr>
            <a:r>
              <a:rPr lang="en-US" sz="2000" dirty="0"/>
              <a:t>Respect others’ points of view</a:t>
            </a:r>
          </a:p>
          <a:p>
            <a:pPr eaLnBrk="1" hangingPunct="1">
              <a:lnSpc>
                <a:spcPct val="90000"/>
              </a:lnSpc>
              <a:buClrTx/>
              <a:buFont typeface="Wingdings" panose="05000000000000000000" pitchFamily="2" charset="2"/>
              <a:buChar char="ü"/>
              <a:defRPr/>
            </a:pPr>
            <a:r>
              <a:rPr lang="en-US" sz="2000" dirty="0"/>
              <a:t>No personal questions </a:t>
            </a:r>
          </a:p>
          <a:p>
            <a:pPr>
              <a:lnSpc>
                <a:spcPct val="90000"/>
              </a:lnSpc>
              <a:buFont typeface="Wingdings" panose="05000000000000000000" pitchFamily="2" charset="2"/>
              <a:buChar char="ü"/>
              <a:defRPr/>
            </a:pPr>
            <a:r>
              <a:rPr lang="en-US" sz="2000" dirty="0"/>
              <a:t>Discussions are confidential. With 2 exceptions: disclosure of       suicidal thoughts OR disclosure of abuse by a caregiver.</a:t>
            </a:r>
          </a:p>
          <a:p>
            <a:pPr eaLnBrk="1" hangingPunct="1">
              <a:lnSpc>
                <a:spcPct val="90000"/>
              </a:lnSpc>
              <a:buClrTx/>
              <a:buFont typeface="Wingdings" panose="05000000000000000000" pitchFamily="2" charset="2"/>
              <a:buChar char="ü"/>
              <a:defRPr/>
            </a:pPr>
            <a:endParaRPr lang="en-US" sz="2000" dirty="0"/>
          </a:p>
          <a:p>
            <a:pPr>
              <a:lnSpc>
                <a:spcPct val="90000"/>
              </a:lnSpc>
            </a:pPr>
            <a:endParaRPr lang="en-US" sz="2000" dirty="0"/>
          </a:p>
          <a:p>
            <a:pPr>
              <a:lnSpc>
                <a:spcPct val="90000"/>
              </a:lnSpc>
            </a:pPr>
            <a:endParaRPr lang="en-CA" sz="2000" dirty="0"/>
          </a:p>
        </p:txBody>
      </p:sp>
      <p:sp>
        <p:nvSpPr>
          <p:cNvPr id="2069" name="Text Placeholder 4">
            <a:extLst>
              <a:ext uri="{FF2B5EF4-FFF2-40B4-BE49-F238E27FC236}">
                <a16:creationId xmlns:a16="http://schemas.microsoft.com/office/drawing/2014/main" id="{7D1C4C77-8BB9-7A1F-B575-BCF93DD0D7E0}"/>
              </a:ext>
            </a:extLst>
          </p:cNvPr>
          <p:cNvSpPr>
            <a:spLocks noGrp="1"/>
          </p:cNvSpPr>
          <p:nvPr>
            <p:ph type="body" sz="quarter" idx="3"/>
          </p:nvPr>
        </p:nvSpPr>
        <p:spPr>
          <a:xfrm>
            <a:off x="4645025" y="1535113"/>
            <a:ext cx="4041775" cy="639762"/>
          </a:xfrm>
        </p:spPr>
        <p:txBody>
          <a:bodyPr/>
          <a:lstStyle/>
          <a:p>
            <a:endParaRPr lang="en-US"/>
          </a:p>
        </p:txBody>
      </p:sp>
      <p:pic>
        <p:nvPicPr>
          <p:cNvPr id="2052" name="Picture 4" descr="lista de verificación y lápiz - checklist fotografías e imágenes de stock"/>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4645025" y="2174875"/>
            <a:ext cx="4041775" cy="3951288"/>
          </a:xfrm>
          <a:prstGeom prst="rect">
            <a:avLst/>
          </a:prstGeom>
          <a:noFill/>
        </p:spPr>
      </p:pic>
      <p:sp>
        <p:nvSpPr>
          <p:cNvPr id="4" name="Date Placeholder 3"/>
          <p:cNvSpPr>
            <a:spLocks noGrp="1"/>
          </p:cNvSpPr>
          <p:nvPr>
            <p:ph type="dt" sz="half" idx="10"/>
          </p:nvPr>
        </p:nvSpPr>
        <p:spPr>
          <a:xfrm>
            <a:off x="6629400" y="6491772"/>
            <a:ext cx="1227266" cy="365125"/>
          </a:xfrm>
        </p:spPr>
        <p:txBody>
          <a:bodyPr anchor="ctr">
            <a:normAutofit/>
          </a:bodyPr>
          <a:lstStyle/>
          <a:p>
            <a:pPr>
              <a:spcAft>
                <a:spcPts val="600"/>
              </a:spcAft>
            </a:pPr>
            <a:fld id="{06B0784C-2256-4850-A48D-3C738F7296CD}" type="datetime1">
              <a:rPr lang="en-CA" smtClean="0"/>
              <a:pPr>
                <a:spcAft>
                  <a:spcPts val="600"/>
                </a:spcAft>
              </a:pPr>
              <a:t>2025-08-29</a:t>
            </a:fld>
            <a:endParaRPr lang="en-CA"/>
          </a:p>
        </p:txBody>
      </p:sp>
      <p:sp>
        <p:nvSpPr>
          <p:cNvPr id="5" name="Footer Placeholder 4"/>
          <p:cNvSpPr>
            <a:spLocks noGrp="1"/>
          </p:cNvSpPr>
          <p:nvPr>
            <p:ph type="ftr" sz="quarter" idx="11"/>
          </p:nvPr>
        </p:nvSpPr>
        <p:spPr>
          <a:xfrm>
            <a:off x="2987824" y="6491772"/>
            <a:ext cx="4896544" cy="365125"/>
          </a:xfrm>
        </p:spPr>
        <p:txBody>
          <a:bodyPr anchor="ctr">
            <a:normAutofit/>
          </a:bodyPr>
          <a:lstStyle/>
          <a:p>
            <a:pPr>
              <a:spcAft>
                <a:spcPts val="600"/>
              </a:spcAft>
            </a:pPr>
            <a:r>
              <a:rPr lang="en-CA" dirty="0"/>
              <a:t>WINDSOR-ESSEX COUNTY HEALTH UNIT</a:t>
            </a:r>
            <a:endParaRPr lang="en-CA"/>
          </a:p>
        </p:txBody>
      </p:sp>
      <p:sp>
        <p:nvSpPr>
          <p:cNvPr id="6" name="Slide Number Placeholder 5"/>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3</a:t>
            </a:fld>
            <a:endParaRPr lang="en-CA"/>
          </a:p>
        </p:txBody>
      </p:sp>
    </p:spTree>
    <p:extLst>
      <p:ext uri="{BB962C8B-B14F-4D97-AF65-F5344CB8AC3E}">
        <p14:creationId xmlns:p14="http://schemas.microsoft.com/office/powerpoint/2010/main" val="84687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ICE BREAKER</a:t>
            </a:r>
            <a:endParaRPr lang="en-US"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4</a:t>
            </a:fld>
            <a:endParaRPr lang="en-CA"/>
          </a:p>
        </p:txBody>
      </p:sp>
      <p:pic>
        <p:nvPicPr>
          <p:cNvPr id="9" name="Content Placeholder 3" descr="C:\Users\cfilipetti\AppData\Local\Microsoft\Windows\Temporary Internet Files\Content.IE5\HD0U5B48\MP900430632[1].jpg"/>
          <p:cNvPicPr>
            <a:picLocks noGrp="1"/>
          </p:cNvPicPr>
          <p:nvPr>
            <p:ph idx="1"/>
          </p:nvPr>
        </p:nvPicPr>
        <p:blipFill>
          <a:blip r:embed="rId3">
            <a:extLst>
              <a:ext uri="{28A0092B-C50C-407E-A947-70E740481C1C}">
                <a14:useLocalDpi xmlns:a14="http://schemas.microsoft.com/office/drawing/2010/main"/>
              </a:ext>
            </a:extLst>
          </a:blip>
          <a:srcRect/>
          <a:stretch>
            <a:fillRect/>
          </a:stretch>
        </p:blipFill>
        <p:spPr>
          <a:xfrm>
            <a:off x="1608266" y="1828800"/>
            <a:ext cx="624840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791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C048E-A0E2-A161-47BE-3E25D4161614}"/>
              </a:ext>
            </a:extLst>
          </p:cNvPr>
          <p:cNvSpPr>
            <a:spLocks noGrp="1"/>
          </p:cNvSpPr>
          <p:nvPr>
            <p:ph type="title"/>
          </p:nvPr>
        </p:nvSpPr>
        <p:spPr>
          <a:xfrm>
            <a:off x="457200" y="274638"/>
            <a:ext cx="8229600" cy="1282154"/>
          </a:xfrm>
        </p:spPr>
        <p:txBody>
          <a:bodyPr vert="horz" lIns="0" tIns="0" rIns="0" bIns="0" rtlCol="0" anchor="b">
            <a:normAutofit/>
          </a:bodyPr>
          <a:lstStyle/>
          <a:p>
            <a:r>
              <a:rPr lang="en-US" dirty="0"/>
              <a:t>LET’S REVIEW PUBERTY</a:t>
            </a:r>
            <a:endParaRPr lang="en-CA" dirty="0"/>
          </a:p>
        </p:txBody>
      </p:sp>
      <p:pic>
        <p:nvPicPr>
          <p:cNvPr id="4098" name="Picture 2" descr="Puberty word cloud">
            <a:extLst>
              <a:ext uri="{FF2B5EF4-FFF2-40B4-BE49-F238E27FC236}">
                <a16:creationId xmlns:a16="http://schemas.microsoft.com/office/drawing/2014/main" id="{EB5DC285-5499-DFCA-7A06-72AF193CE944}"/>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57200" y="2516981"/>
            <a:ext cx="4038600" cy="2692400"/>
          </a:xfrm>
          <a:prstGeom prst="rect">
            <a:avLst/>
          </a:prstGeom>
          <a:solidFill>
            <a:srgbClr val="FFFFFF"/>
          </a:solidFill>
        </p:spPr>
      </p:pic>
      <p:sp>
        <p:nvSpPr>
          <p:cNvPr id="7" name="Subtitle 2">
            <a:extLst>
              <a:ext uri="{FF2B5EF4-FFF2-40B4-BE49-F238E27FC236}">
                <a16:creationId xmlns:a16="http://schemas.microsoft.com/office/drawing/2014/main" id="{04E5D162-0079-BB07-8C77-EB3DF9FCBAEC}"/>
              </a:ext>
            </a:extLst>
          </p:cNvPr>
          <p:cNvSpPr txBox="1">
            <a:spLocks/>
          </p:cNvSpPr>
          <p:nvPr/>
        </p:nvSpPr>
        <p:spPr>
          <a:xfrm>
            <a:off x="4648200" y="2057400"/>
            <a:ext cx="4038600" cy="40687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5400" dirty="0">
                <a:solidFill>
                  <a:schemeClr val="accent6">
                    <a:lumMod val="75000"/>
                  </a:schemeClr>
                </a:solidFill>
              </a:rPr>
              <a:t>Totally normal</a:t>
            </a:r>
          </a:p>
          <a:p>
            <a:pPr marL="457200" indent="-457200" algn="l">
              <a:buFont typeface="Arial" panose="020B0604020202020204" pitchFamily="34" charset="0"/>
              <a:buChar char="•"/>
            </a:pPr>
            <a:r>
              <a:rPr lang="en-US" sz="5400" dirty="0">
                <a:solidFill>
                  <a:schemeClr val="accent6">
                    <a:lumMod val="75000"/>
                  </a:schemeClr>
                </a:solidFill>
              </a:rPr>
              <a:t>Happens to everyone</a:t>
            </a:r>
          </a:p>
          <a:p>
            <a:pPr algn="l"/>
            <a:endParaRPr lang="en-US" sz="2800" dirty="0">
              <a:solidFill>
                <a:schemeClr val="accent6">
                  <a:lumMod val="75000"/>
                </a:schemeClr>
              </a:solidFill>
            </a:endParaRPr>
          </a:p>
          <a:p>
            <a:pPr algn="l"/>
            <a:endParaRPr lang="en-US" sz="2800" dirty="0">
              <a:solidFill>
                <a:schemeClr val="accent6">
                  <a:lumMod val="75000"/>
                </a:schemeClr>
              </a:solidFill>
            </a:endParaRPr>
          </a:p>
          <a:p>
            <a:pPr algn="l"/>
            <a:endParaRPr lang="en-US" sz="2800" dirty="0">
              <a:solidFill>
                <a:schemeClr val="accent6">
                  <a:lumMod val="75000"/>
                </a:schemeClr>
              </a:solidFill>
            </a:endParaRPr>
          </a:p>
          <a:p>
            <a:pPr algn="l"/>
            <a:endParaRPr lang="en-US" sz="2800" dirty="0">
              <a:solidFill>
                <a:schemeClr val="accent6">
                  <a:lumMod val="75000"/>
                </a:schemeClr>
              </a:solidFill>
            </a:endParaRPr>
          </a:p>
        </p:txBody>
      </p:sp>
      <p:sp>
        <p:nvSpPr>
          <p:cNvPr id="4" name="Date Placeholder 3">
            <a:extLst>
              <a:ext uri="{FF2B5EF4-FFF2-40B4-BE49-F238E27FC236}">
                <a16:creationId xmlns:a16="http://schemas.microsoft.com/office/drawing/2014/main" id="{2A49B9AB-2F13-1AF1-3709-74E73E8EECA5}"/>
              </a:ext>
            </a:extLst>
          </p:cNvPr>
          <p:cNvSpPr>
            <a:spLocks noGrp="1"/>
          </p:cNvSpPr>
          <p:nvPr>
            <p:ph type="dt" sz="half" idx="10"/>
          </p:nvPr>
        </p:nvSpPr>
        <p:spPr>
          <a:xfrm>
            <a:off x="6629400" y="6491772"/>
            <a:ext cx="1227266" cy="365125"/>
          </a:xfrm>
        </p:spPr>
        <p:txBody>
          <a:bodyPr vert="horz" lIns="91440" tIns="45720" rIns="91440" bIns="45720" rtlCol="0" anchor="ctr">
            <a:normAutofit/>
          </a:bodyPr>
          <a:lstStyle/>
          <a:p>
            <a:pPr>
              <a:spcAft>
                <a:spcPts val="600"/>
              </a:spcAft>
            </a:pPr>
            <a:fld id="{9898484E-40ED-4C3E-A596-49EF19B2DE71}" type="datetime1">
              <a:rPr lang="en-CA" smtClean="0"/>
              <a:pPr>
                <a:spcAft>
                  <a:spcPts val="600"/>
                </a:spcAft>
              </a:pPr>
              <a:t>2025-08-29</a:t>
            </a:fld>
            <a:endParaRPr lang="en-CA"/>
          </a:p>
        </p:txBody>
      </p:sp>
      <p:sp>
        <p:nvSpPr>
          <p:cNvPr id="5" name="Footer Placeholder 4">
            <a:extLst>
              <a:ext uri="{FF2B5EF4-FFF2-40B4-BE49-F238E27FC236}">
                <a16:creationId xmlns:a16="http://schemas.microsoft.com/office/drawing/2014/main" id="{68FFE321-F558-25D0-CE7C-13D5E1334C80}"/>
              </a:ext>
            </a:extLst>
          </p:cNvPr>
          <p:cNvSpPr>
            <a:spLocks noGrp="1"/>
          </p:cNvSpPr>
          <p:nvPr>
            <p:ph type="ftr" sz="quarter" idx="11"/>
          </p:nvPr>
        </p:nvSpPr>
        <p:spPr>
          <a:xfrm>
            <a:off x="2987824" y="6491772"/>
            <a:ext cx="4896544" cy="365125"/>
          </a:xfrm>
        </p:spPr>
        <p:txBody>
          <a:bodyPr vert="horz" lIns="91440" tIns="45720" rIns="91440" bIns="45720" rtlCol="0" anchor="ctr">
            <a:normAutofit/>
          </a:bodyPr>
          <a:lstStyle/>
          <a:p>
            <a:pPr>
              <a:spcAft>
                <a:spcPts val="600"/>
              </a:spcAft>
            </a:pPr>
            <a:r>
              <a:rPr lang="en-CA" kern="1200">
                <a:latin typeface="+mn-lt"/>
                <a:ea typeface="+mn-ea"/>
                <a:cs typeface="+mn-cs"/>
              </a:rPr>
              <a:t>WINDSOR-ESSEX COUNTY HEALTH UNIT</a:t>
            </a:r>
          </a:p>
        </p:txBody>
      </p:sp>
      <p:sp>
        <p:nvSpPr>
          <p:cNvPr id="6" name="Slide Number Placeholder 5">
            <a:extLst>
              <a:ext uri="{FF2B5EF4-FFF2-40B4-BE49-F238E27FC236}">
                <a16:creationId xmlns:a16="http://schemas.microsoft.com/office/drawing/2014/main" id="{1760FE09-1647-6828-5890-C8B39739CDE8}"/>
              </a:ext>
            </a:extLst>
          </p:cNvPr>
          <p:cNvSpPr>
            <a:spLocks noGrp="1"/>
          </p:cNvSpPr>
          <p:nvPr>
            <p:ph type="sldNum" sz="quarter" idx="12"/>
          </p:nvPr>
        </p:nvSpPr>
        <p:spPr>
          <a:xfrm>
            <a:off x="7884368" y="6491772"/>
            <a:ext cx="802432" cy="365125"/>
          </a:xfrm>
        </p:spPr>
        <p:txBody>
          <a:bodyPr vert="horz" lIns="91440" tIns="45720" rIns="91440" bIns="45720" rtlCol="0" anchor="ctr">
            <a:normAutofit/>
          </a:bodyPr>
          <a:lstStyle/>
          <a:p>
            <a:pPr>
              <a:spcAft>
                <a:spcPts val="600"/>
              </a:spcAft>
            </a:pPr>
            <a:fld id="{C027CEAB-E64B-42C9-9CB6-F0577637CFD9}" type="slidenum">
              <a:rPr lang="en-CA" smtClean="0"/>
              <a:pPr>
                <a:spcAft>
                  <a:spcPts val="600"/>
                </a:spcAft>
              </a:pPr>
              <a:t>5</a:t>
            </a:fld>
            <a:endParaRPr lang="en-CA"/>
          </a:p>
        </p:txBody>
      </p:sp>
    </p:spTree>
    <p:extLst>
      <p:ext uri="{BB962C8B-B14F-4D97-AF65-F5344CB8AC3E}">
        <p14:creationId xmlns:p14="http://schemas.microsoft.com/office/powerpoint/2010/main" val="353987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PUBERTY CHANGES</a:t>
            </a:r>
            <a:endParaRPr lang="en-US" dirty="0"/>
          </a:p>
        </p:txBody>
      </p:sp>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29595" y="2133600"/>
            <a:ext cx="2700113" cy="2743200"/>
          </a:xfrm>
        </p:spPr>
      </p:pic>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6</a:t>
            </a:fld>
            <a:endParaRPr lang="en-CA"/>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2800" y="2061920"/>
            <a:ext cx="2027464" cy="2886559"/>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46394" y="2286000"/>
            <a:ext cx="3119891" cy="2433274"/>
          </a:xfrm>
          <a:prstGeom prst="rect">
            <a:avLst/>
          </a:prstGeom>
        </p:spPr>
      </p:pic>
    </p:spTree>
    <p:extLst>
      <p:ext uri="{BB962C8B-B14F-4D97-AF65-F5344CB8AC3E}">
        <p14:creationId xmlns:p14="http://schemas.microsoft.com/office/powerpoint/2010/main" val="57526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PUBERTY CHANGES </a:t>
            </a:r>
            <a:endParaRPr lang="en-US" dirty="0"/>
          </a:p>
        </p:txBody>
      </p:sp>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28600" y="2514600"/>
            <a:ext cx="3337866" cy="2667000"/>
          </a:xfrm>
        </p:spPr>
      </p:pic>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7</a:t>
            </a:fld>
            <a:endParaRPr lang="en-CA"/>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05015" y="2324100"/>
            <a:ext cx="3257864" cy="2857500"/>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24674" y="2514600"/>
            <a:ext cx="3244650" cy="2256687"/>
          </a:xfrm>
          <a:prstGeom prst="rect">
            <a:avLst/>
          </a:prstGeom>
        </p:spPr>
      </p:pic>
    </p:spTree>
    <p:extLst>
      <p:ext uri="{BB962C8B-B14F-4D97-AF65-F5344CB8AC3E}">
        <p14:creationId xmlns:p14="http://schemas.microsoft.com/office/powerpoint/2010/main" val="421275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PUBERTY CHANGES </a:t>
            </a:r>
            <a:endParaRPr lang="en-US" dirty="0"/>
          </a:p>
        </p:txBody>
      </p:sp>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81000" y="2362200"/>
            <a:ext cx="3128715" cy="2514600"/>
          </a:xfrm>
        </p:spPr>
      </p:pic>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8</a:t>
            </a:fld>
            <a:endParaRPr lang="en-CA"/>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02815" y="2026686"/>
            <a:ext cx="3288485" cy="3657600"/>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23721" y="2590800"/>
            <a:ext cx="3220279" cy="2438400"/>
          </a:xfrm>
          <a:prstGeom prst="rect">
            <a:avLst/>
          </a:prstGeom>
        </p:spPr>
      </p:pic>
    </p:spTree>
    <p:extLst>
      <p:ext uri="{BB962C8B-B14F-4D97-AF65-F5344CB8AC3E}">
        <p14:creationId xmlns:p14="http://schemas.microsoft.com/office/powerpoint/2010/main" val="185790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PUBERTY CHANGES-MENTAL/EMOTIONAL</a:t>
            </a:r>
            <a:endParaRPr lang="en-US"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9</a:t>
            </a:fld>
            <a:endParaRPr lang="en-CA"/>
          </a:p>
        </p:txBody>
      </p:sp>
      <p:pic>
        <p:nvPicPr>
          <p:cNvPr id="1026" name="Picture 2" descr="two person holding papercut heart">
            <a:extLst>
              <a:ext uri="{FF2B5EF4-FFF2-40B4-BE49-F238E27FC236}">
                <a16:creationId xmlns:a16="http://schemas.microsoft.com/office/drawing/2014/main" id="{42BEACEF-97D7-5B60-A511-EAEEED8B5A6B}"/>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974256" y="1760538"/>
            <a:ext cx="7195488"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02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WECHU2016">
      <a:dk1>
        <a:sysClr val="windowText" lastClr="000000"/>
      </a:dk1>
      <a:lt1>
        <a:sysClr val="window" lastClr="FFFFFF"/>
      </a:lt1>
      <a:dk2>
        <a:srgbClr val="00596F"/>
      </a:dk2>
      <a:lt2>
        <a:srgbClr val="D2D3D3"/>
      </a:lt2>
      <a:accent1>
        <a:srgbClr val="67C8C7"/>
      </a:accent1>
      <a:accent2>
        <a:srgbClr val="333E48"/>
      </a:accent2>
      <a:accent3>
        <a:srgbClr val="FFDA00"/>
      </a:accent3>
      <a:accent4>
        <a:srgbClr val="79BC43"/>
      </a:accent4>
      <a:accent5>
        <a:srgbClr val="00596F"/>
      </a:accent5>
      <a:accent6>
        <a:srgbClr val="7E868C"/>
      </a:accent6>
      <a:hlink>
        <a:srgbClr val="00596F"/>
      </a:hlink>
      <a:folHlink>
        <a:srgbClr val="79BC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ECHU_PPPresentation" id="{5815F003-ABDE-4496-AD21-E521AFE42DAB}" vid="{66CD1BD3-3D42-475C-BBA8-AA419F1101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521d2d6e-7d0d-4af9-af44-011aad182e43}" enabled="1" method="Standard" siteId="{2285467f-c96f-4143-9edf-e88d6878f6ab}" removed="0"/>
</clbl:labelList>
</file>

<file path=docProps/app.xml><?xml version="1.0" encoding="utf-8"?>
<Properties xmlns="http://schemas.openxmlformats.org/officeDocument/2006/extended-properties" xmlns:vt="http://schemas.openxmlformats.org/officeDocument/2006/docPropsVTypes">
  <Template>WECHU_CorporatePP</Template>
  <TotalTime>2876</TotalTime>
  <Words>4545</Words>
  <Application>Microsoft Office PowerPoint</Application>
  <PresentationFormat>On-screen Show (4:3)</PresentationFormat>
  <Paragraphs>399</Paragraphs>
  <Slides>22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Symbol</vt:lpstr>
      <vt:lpstr>Times New Roman</vt:lpstr>
      <vt:lpstr>Wingdings</vt:lpstr>
      <vt:lpstr>Office Theme</vt:lpstr>
      <vt:lpstr>PowerPoint Presentation</vt:lpstr>
      <vt:lpstr>PUBERTY AND HYGIENE REVIEW</vt:lpstr>
      <vt:lpstr>GROUND RULES </vt:lpstr>
      <vt:lpstr>ICE BREAKER</vt:lpstr>
      <vt:lpstr>LET’S REVIEW PUBERTY</vt:lpstr>
      <vt:lpstr>PUBERTY CHANGES</vt:lpstr>
      <vt:lpstr>PUBERTY CHANGES </vt:lpstr>
      <vt:lpstr>PUBERTY CHANGES </vt:lpstr>
      <vt:lpstr>PUBERTY CHANGES-MENTAL/EMOTIONAL</vt:lpstr>
      <vt:lpstr>FEMALE REPRODUCTIVE PARTS </vt:lpstr>
      <vt:lpstr>PUBERTY CHANGES </vt:lpstr>
      <vt:lpstr>MENSTRUATION </vt:lpstr>
      <vt:lpstr>PERIOD PRODUCTS &amp; HYGIENE</vt:lpstr>
      <vt:lpstr>MALE REPRODUCTIVE PARTS &amp; PUBERTY CHANGES</vt:lpstr>
      <vt:lpstr>PUBERTY CHANGES &amp; HYGIENE</vt:lpstr>
      <vt:lpstr>ACNE-WHAT IS IT?</vt:lpstr>
      <vt:lpstr>BODY HAIR</vt:lpstr>
      <vt:lpstr>DENTAL CARE</vt:lpstr>
      <vt:lpstr>HANDWASHING AND COUGHING </vt:lpstr>
      <vt:lpstr>KAHOOT</vt:lpstr>
      <vt:lpstr>QUESTIONS </vt:lpstr>
      <vt:lpstr>REFERENCES </vt:lpstr>
    </vt:vector>
  </TitlesOfParts>
  <Company>Windsor Essex County Health Unit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Santilli</dc:creator>
  <cp:lastModifiedBy>Jason</cp:lastModifiedBy>
  <cp:revision>97</cp:revision>
  <cp:lastPrinted>2020-02-24T17:02:32Z</cp:lastPrinted>
  <dcterms:created xsi:type="dcterms:W3CDTF">2020-02-12T17:35:38Z</dcterms:created>
  <dcterms:modified xsi:type="dcterms:W3CDTF">2025-08-29T15:33:50Z</dcterms:modified>
  <cp:contentStatus/>
</cp:coreProperties>
</file>