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92" r:id="rId3"/>
    <p:sldId id="279" r:id="rId4"/>
    <p:sldId id="259" r:id="rId5"/>
    <p:sldId id="265" r:id="rId6"/>
    <p:sldId id="266" r:id="rId7"/>
    <p:sldId id="268" r:id="rId8"/>
    <p:sldId id="270" r:id="rId9"/>
    <p:sldId id="271" r:id="rId10"/>
    <p:sldId id="272" r:id="rId11"/>
    <p:sldId id="267" r:id="rId12"/>
    <p:sldId id="269" r:id="rId13"/>
    <p:sldId id="273" r:id="rId14"/>
    <p:sldId id="274" r:id="rId15"/>
    <p:sldId id="275" r:id="rId16"/>
    <p:sldId id="276" r:id="rId17"/>
    <p:sldId id="277" r:id="rId18"/>
    <p:sldId id="27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199E08-7ABD-49B2-B370-B7AFF9E0646B}">
          <p14:sldIdLst>
            <p14:sldId id="258"/>
            <p14:sldId id="292"/>
            <p14:sldId id="279"/>
            <p14:sldId id="259"/>
            <p14:sldId id="265"/>
            <p14:sldId id="266"/>
            <p14:sldId id="268"/>
            <p14:sldId id="270"/>
            <p14:sldId id="271"/>
            <p14:sldId id="272"/>
            <p14:sldId id="267"/>
            <p14:sldId id="269"/>
            <p14:sldId id="273"/>
            <p14:sldId id="274"/>
            <p14:sldId id="275"/>
            <p14:sldId id="276"/>
            <p14:sldId id="277"/>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5E8417-06D1-A6C9-EFF3-F88CFA1027B5}" name="Kelly Farrugia" initials="KF" userId="S::kafarrugia@wechu.org::1b3ffcab-f715-4963-80d8-974af6f72d97" providerId="AD"/>
  <p188:author id="{5D7ACFFA-CD98-9008-BB05-9D4C31546A43}" name="Stacey" initials="S" userId="S::slanoue@wechu.org::474fa89f-aad7-4b01-bf97-42190e81e2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62968" autoAdjust="0"/>
  </p:normalViewPr>
  <p:slideViewPr>
    <p:cSldViewPr>
      <p:cViewPr varScale="1">
        <p:scale>
          <a:sx n="69" d="100"/>
          <a:sy n="69" d="100"/>
        </p:scale>
        <p:origin x="241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97"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0460E-0676-44D7-833E-6FEF0FA7BFDC}" type="doc">
      <dgm:prSet loTypeId="urn:microsoft.com/office/officeart/2005/8/layout/target1" loCatId="relationship" qsTypeId="urn:microsoft.com/office/officeart/2005/8/quickstyle/simple1" qsCatId="simple" csTypeId="urn:microsoft.com/office/officeart/2005/8/colors/accent1_2" csCatId="accent1" phldr="1"/>
      <dgm:spPr/>
    </dgm:pt>
    <dgm:pt modelId="{38F3232B-A3B4-4D95-B14F-5AEC8B52B714}">
      <dgm:prSet phldrT="[Text]" custT="1"/>
      <dgm:spPr/>
      <dgm:t>
        <a:bodyPr/>
        <a:lstStyle/>
        <a:p>
          <a:r>
            <a:rPr lang="en-CA" sz="1800" dirty="0"/>
            <a:t>You</a:t>
          </a:r>
          <a:endParaRPr lang="en-US" sz="1800" dirty="0"/>
        </a:p>
      </dgm:t>
    </dgm:pt>
    <dgm:pt modelId="{5077F624-5921-46E3-A5E4-99E566C0A19A}" type="parTrans" cxnId="{1048EDCA-136E-48F3-8F3A-7F5C63D31611}">
      <dgm:prSet/>
      <dgm:spPr/>
      <dgm:t>
        <a:bodyPr/>
        <a:lstStyle/>
        <a:p>
          <a:endParaRPr lang="en-US" sz="2800"/>
        </a:p>
      </dgm:t>
    </dgm:pt>
    <dgm:pt modelId="{4B20A24A-B280-4E38-9D6F-BA6AD620A4E8}" type="sibTrans" cxnId="{1048EDCA-136E-48F3-8F3A-7F5C63D31611}">
      <dgm:prSet/>
      <dgm:spPr/>
      <dgm:t>
        <a:bodyPr/>
        <a:lstStyle/>
        <a:p>
          <a:endParaRPr lang="en-US" sz="2800"/>
        </a:p>
      </dgm:t>
    </dgm:pt>
    <dgm:pt modelId="{F91CE42C-00CD-4169-9BEF-3ACA4B31A9AA}">
      <dgm:prSet phldrT="[Text]" custT="1"/>
      <dgm:spPr/>
      <dgm:t>
        <a:bodyPr/>
        <a:lstStyle/>
        <a:p>
          <a:r>
            <a:rPr lang="en-CA" sz="1800" dirty="0"/>
            <a:t>People closest to you</a:t>
          </a:r>
          <a:endParaRPr lang="en-US" sz="1800" dirty="0"/>
        </a:p>
      </dgm:t>
    </dgm:pt>
    <dgm:pt modelId="{E50C9C65-C007-4879-AC5C-8BDCD80E1077}" type="parTrans" cxnId="{1D278B09-C8BD-45A3-B22D-C28E15E4553C}">
      <dgm:prSet/>
      <dgm:spPr/>
      <dgm:t>
        <a:bodyPr/>
        <a:lstStyle/>
        <a:p>
          <a:endParaRPr lang="en-US" sz="2800"/>
        </a:p>
      </dgm:t>
    </dgm:pt>
    <dgm:pt modelId="{746671C8-0EC6-475A-81F0-8891A48FA318}" type="sibTrans" cxnId="{1D278B09-C8BD-45A3-B22D-C28E15E4553C}">
      <dgm:prSet/>
      <dgm:spPr/>
      <dgm:t>
        <a:bodyPr/>
        <a:lstStyle/>
        <a:p>
          <a:endParaRPr lang="en-US" sz="2800"/>
        </a:p>
      </dgm:t>
    </dgm:pt>
    <dgm:pt modelId="{5FE321F0-36F9-4A44-A2C9-1209AFD52C0A}">
      <dgm:prSet phldrT="[Text]" custT="1"/>
      <dgm:spPr/>
      <dgm:t>
        <a:bodyPr/>
        <a:lstStyle/>
        <a:p>
          <a:r>
            <a:rPr lang="en-CA" sz="1800" dirty="0"/>
            <a:t>Close friends and relatives</a:t>
          </a:r>
        </a:p>
        <a:p>
          <a:endParaRPr lang="en-US" sz="1800" dirty="0"/>
        </a:p>
      </dgm:t>
    </dgm:pt>
    <dgm:pt modelId="{D246F9D2-BED2-49A2-B28B-3CB848266423}" type="parTrans" cxnId="{CB6CEB0B-9E8C-4E58-9FDF-760E93ACED8D}">
      <dgm:prSet/>
      <dgm:spPr/>
      <dgm:t>
        <a:bodyPr/>
        <a:lstStyle/>
        <a:p>
          <a:endParaRPr lang="en-US" sz="2800"/>
        </a:p>
      </dgm:t>
    </dgm:pt>
    <dgm:pt modelId="{70B79DD0-BCF9-4305-A438-9D21C651F304}" type="sibTrans" cxnId="{CB6CEB0B-9E8C-4E58-9FDF-760E93ACED8D}">
      <dgm:prSet/>
      <dgm:spPr/>
      <dgm:t>
        <a:bodyPr/>
        <a:lstStyle/>
        <a:p>
          <a:endParaRPr lang="en-US" sz="2800"/>
        </a:p>
      </dgm:t>
    </dgm:pt>
    <dgm:pt modelId="{39A83905-E629-4CDB-BDAA-263C2A02DD27}">
      <dgm:prSet custT="1"/>
      <dgm:spPr/>
      <dgm:t>
        <a:bodyPr/>
        <a:lstStyle/>
        <a:p>
          <a:r>
            <a:rPr lang="en-CA" sz="1800" dirty="0"/>
            <a:t>Other friends and acquaintances </a:t>
          </a:r>
          <a:endParaRPr lang="en-US" sz="1800" dirty="0"/>
        </a:p>
      </dgm:t>
    </dgm:pt>
    <dgm:pt modelId="{30A1E76A-A155-4248-84B4-2D57D5F9FB07}" type="parTrans" cxnId="{2F980FA4-26EA-40AF-8D06-FB7BA8B466F5}">
      <dgm:prSet/>
      <dgm:spPr/>
      <dgm:t>
        <a:bodyPr/>
        <a:lstStyle/>
        <a:p>
          <a:endParaRPr lang="en-US" sz="2800"/>
        </a:p>
      </dgm:t>
    </dgm:pt>
    <dgm:pt modelId="{5147EED0-3957-4967-A49B-684CC68C1E70}" type="sibTrans" cxnId="{2F980FA4-26EA-40AF-8D06-FB7BA8B466F5}">
      <dgm:prSet/>
      <dgm:spPr/>
      <dgm:t>
        <a:bodyPr/>
        <a:lstStyle/>
        <a:p>
          <a:endParaRPr lang="en-US" sz="2800"/>
        </a:p>
      </dgm:t>
    </dgm:pt>
    <dgm:pt modelId="{4FDA8CD4-9E61-46A5-A9E1-D585A35232A2}">
      <dgm:prSet custT="1"/>
      <dgm:spPr/>
      <dgm:t>
        <a:bodyPr/>
        <a:lstStyle/>
        <a:p>
          <a:r>
            <a:rPr lang="en-CA" sz="1800" dirty="0"/>
            <a:t>Community helpers and neighbours </a:t>
          </a:r>
          <a:endParaRPr lang="en-US" sz="1800" dirty="0"/>
        </a:p>
      </dgm:t>
    </dgm:pt>
    <dgm:pt modelId="{54C5A407-20FA-47CC-902F-105CF0A8F77A}" type="parTrans" cxnId="{6897ABE6-96F4-4C61-8C1A-ADD8B695E473}">
      <dgm:prSet/>
      <dgm:spPr/>
      <dgm:t>
        <a:bodyPr/>
        <a:lstStyle/>
        <a:p>
          <a:endParaRPr lang="en-US" sz="2800"/>
        </a:p>
      </dgm:t>
    </dgm:pt>
    <dgm:pt modelId="{4816C67A-6B0C-4F87-AAF5-8AECB5B31E9E}" type="sibTrans" cxnId="{6897ABE6-96F4-4C61-8C1A-ADD8B695E473}">
      <dgm:prSet/>
      <dgm:spPr/>
      <dgm:t>
        <a:bodyPr/>
        <a:lstStyle/>
        <a:p>
          <a:endParaRPr lang="en-US" sz="2800"/>
        </a:p>
      </dgm:t>
    </dgm:pt>
    <dgm:pt modelId="{4D20B1DC-659C-4AAC-8115-82B158718CB5}" type="pres">
      <dgm:prSet presAssocID="{6BC0460E-0676-44D7-833E-6FEF0FA7BFDC}" presName="composite" presStyleCnt="0">
        <dgm:presLayoutVars>
          <dgm:chMax val="5"/>
          <dgm:dir/>
          <dgm:resizeHandles val="exact"/>
        </dgm:presLayoutVars>
      </dgm:prSet>
      <dgm:spPr/>
    </dgm:pt>
    <dgm:pt modelId="{EFE090AC-E38C-4D58-8A1F-2D3D5CFD7742}" type="pres">
      <dgm:prSet presAssocID="{38F3232B-A3B4-4D95-B14F-5AEC8B52B714}" presName="circle1" presStyleLbl="lnNode1" presStyleIdx="0" presStyleCnt="5"/>
      <dgm:spPr/>
    </dgm:pt>
    <dgm:pt modelId="{7465C58F-88A0-4DF1-B10F-56B6617114E2}" type="pres">
      <dgm:prSet presAssocID="{38F3232B-A3B4-4D95-B14F-5AEC8B52B714}" presName="text1" presStyleLbl="revTx" presStyleIdx="0" presStyleCnt="5">
        <dgm:presLayoutVars>
          <dgm:bulletEnabled val="1"/>
        </dgm:presLayoutVars>
      </dgm:prSet>
      <dgm:spPr/>
    </dgm:pt>
    <dgm:pt modelId="{87895138-3E5E-421C-A072-561D55091C71}" type="pres">
      <dgm:prSet presAssocID="{38F3232B-A3B4-4D95-B14F-5AEC8B52B714}" presName="line1" presStyleLbl="callout" presStyleIdx="0" presStyleCnt="10"/>
      <dgm:spPr/>
    </dgm:pt>
    <dgm:pt modelId="{55A7AA91-DDF9-4E75-9FF7-8D97EB229330}" type="pres">
      <dgm:prSet presAssocID="{38F3232B-A3B4-4D95-B14F-5AEC8B52B714}" presName="d1" presStyleLbl="callout" presStyleIdx="1" presStyleCnt="10"/>
      <dgm:spPr/>
    </dgm:pt>
    <dgm:pt modelId="{19A8A4EE-E70C-4B28-B8BB-96003549F555}" type="pres">
      <dgm:prSet presAssocID="{F91CE42C-00CD-4169-9BEF-3ACA4B31A9AA}" presName="circle2" presStyleLbl="lnNode1" presStyleIdx="1" presStyleCnt="5"/>
      <dgm:spPr/>
    </dgm:pt>
    <dgm:pt modelId="{6DBE21FE-E5AD-4544-9F92-6BF22ED52873}" type="pres">
      <dgm:prSet presAssocID="{F91CE42C-00CD-4169-9BEF-3ACA4B31A9AA}" presName="text2" presStyleLbl="revTx" presStyleIdx="1" presStyleCnt="5" custScaleX="153727" custLinFactNeighborX="26426">
        <dgm:presLayoutVars>
          <dgm:bulletEnabled val="1"/>
        </dgm:presLayoutVars>
      </dgm:prSet>
      <dgm:spPr/>
    </dgm:pt>
    <dgm:pt modelId="{20EA4EC3-78F1-4E81-995F-285D0046174C}" type="pres">
      <dgm:prSet presAssocID="{F91CE42C-00CD-4169-9BEF-3ACA4B31A9AA}" presName="line2" presStyleLbl="callout" presStyleIdx="2" presStyleCnt="10"/>
      <dgm:spPr/>
    </dgm:pt>
    <dgm:pt modelId="{0C0CF1C7-FEFE-4B6A-A2FB-C5315E812296}" type="pres">
      <dgm:prSet presAssocID="{F91CE42C-00CD-4169-9BEF-3ACA4B31A9AA}" presName="d2" presStyleLbl="callout" presStyleIdx="3" presStyleCnt="10"/>
      <dgm:spPr/>
    </dgm:pt>
    <dgm:pt modelId="{32B55692-4593-4C7B-B564-B34927C78EBC}" type="pres">
      <dgm:prSet presAssocID="{5FE321F0-36F9-4A44-A2C9-1209AFD52C0A}" presName="circle3" presStyleLbl="lnNode1" presStyleIdx="2" presStyleCnt="5"/>
      <dgm:spPr/>
    </dgm:pt>
    <dgm:pt modelId="{2FE1A54A-FDA6-436F-9C60-6848FE04669F}" type="pres">
      <dgm:prSet presAssocID="{5FE321F0-36F9-4A44-A2C9-1209AFD52C0A}" presName="text3" presStyleLbl="revTx" presStyleIdx="2" presStyleCnt="5" custScaleX="170661" custLinFactNeighborX="32871" custLinFactNeighborY="21364">
        <dgm:presLayoutVars>
          <dgm:bulletEnabled val="1"/>
        </dgm:presLayoutVars>
      </dgm:prSet>
      <dgm:spPr/>
    </dgm:pt>
    <dgm:pt modelId="{416A9A2B-4327-43CC-93C5-379E9749788B}" type="pres">
      <dgm:prSet presAssocID="{5FE321F0-36F9-4A44-A2C9-1209AFD52C0A}" presName="line3" presStyleLbl="callout" presStyleIdx="4" presStyleCnt="10"/>
      <dgm:spPr/>
    </dgm:pt>
    <dgm:pt modelId="{2E62D2A3-A83E-4802-8053-70FAAE5FDEEE}" type="pres">
      <dgm:prSet presAssocID="{5FE321F0-36F9-4A44-A2C9-1209AFD52C0A}" presName="d3" presStyleLbl="callout" presStyleIdx="5" presStyleCnt="10"/>
      <dgm:spPr/>
    </dgm:pt>
    <dgm:pt modelId="{D76DA161-CEBF-4C1A-9F03-314F742B53E6}" type="pres">
      <dgm:prSet presAssocID="{39A83905-E629-4CDB-BDAA-263C2A02DD27}" presName="circle4" presStyleLbl="lnNode1" presStyleIdx="3" presStyleCnt="5"/>
      <dgm:spPr/>
    </dgm:pt>
    <dgm:pt modelId="{1594E194-3575-4DBE-AE1F-69DFF4500C80}" type="pres">
      <dgm:prSet presAssocID="{39A83905-E629-4CDB-BDAA-263C2A02DD27}" presName="text4" presStyleLbl="revTx" presStyleIdx="3" presStyleCnt="5" custScaleX="192322" custLinFactNeighborX="43702" custLinFactNeighborY="-7542">
        <dgm:presLayoutVars>
          <dgm:bulletEnabled val="1"/>
        </dgm:presLayoutVars>
      </dgm:prSet>
      <dgm:spPr/>
    </dgm:pt>
    <dgm:pt modelId="{03316575-114A-4E8A-A63E-1A4B21F0098B}" type="pres">
      <dgm:prSet presAssocID="{39A83905-E629-4CDB-BDAA-263C2A02DD27}" presName="line4" presStyleLbl="callout" presStyleIdx="6" presStyleCnt="10"/>
      <dgm:spPr/>
    </dgm:pt>
    <dgm:pt modelId="{EE0A514F-1661-4C50-A52D-21B0E58D29EF}" type="pres">
      <dgm:prSet presAssocID="{39A83905-E629-4CDB-BDAA-263C2A02DD27}" presName="d4" presStyleLbl="callout" presStyleIdx="7" presStyleCnt="10"/>
      <dgm:spPr/>
    </dgm:pt>
    <dgm:pt modelId="{866B4626-6C2A-4831-9871-3EE31D75023B}" type="pres">
      <dgm:prSet presAssocID="{4FDA8CD4-9E61-46A5-A9E1-D585A35232A2}" presName="circle5" presStyleLbl="lnNode1" presStyleIdx="4" presStyleCnt="5" custLinFactNeighborX="275" custLinFactNeighborY="103"/>
      <dgm:spPr/>
    </dgm:pt>
    <dgm:pt modelId="{97995552-1C0E-415B-BF9C-85A52FF3B69A}" type="pres">
      <dgm:prSet presAssocID="{4FDA8CD4-9E61-46A5-A9E1-D585A35232A2}" presName="text5" presStyleLbl="revTx" presStyleIdx="4" presStyleCnt="5" custScaleX="213160" custLinFactNeighborX="58610" custLinFactNeighborY="-5402">
        <dgm:presLayoutVars>
          <dgm:bulletEnabled val="1"/>
        </dgm:presLayoutVars>
      </dgm:prSet>
      <dgm:spPr/>
    </dgm:pt>
    <dgm:pt modelId="{9C95C92D-6697-45FD-A500-5E1847151D32}" type="pres">
      <dgm:prSet presAssocID="{4FDA8CD4-9E61-46A5-A9E1-D585A35232A2}" presName="line5" presStyleLbl="callout" presStyleIdx="8" presStyleCnt="10"/>
      <dgm:spPr/>
    </dgm:pt>
    <dgm:pt modelId="{1774B747-8F18-4ACE-94DF-28AE667071E4}" type="pres">
      <dgm:prSet presAssocID="{4FDA8CD4-9E61-46A5-A9E1-D585A35232A2}" presName="d5" presStyleLbl="callout" presStyleIdx="9" presStyleCnt="10"/>
      <dgm:spPr/>
    </dgm:pt>
  </dgm:ptLst>
  <dgm:cxnLst>
    <dgm:cxn modelId="{C7826300-4170-4848-821E-982B37ECABFD}" type="presOf" srcId="{38F3232B-A3B4-4D95-B14F-5AEC8B52B714}" destId="{7465C58F-88A0-4DF1-B10F-56B6617114E2}" srcOrd="0" destOrd="0" presId="urn:microsoft.com/office/officeart/2005/8/layout/target1"/>
    <dgm:cxn modelId="{1D278B09-C8BD-45A3-B22D-C28E15E4553C}" srcId="{6BC0460E-0676-44D7-833E-6FEF0FA7BFDC}" destId="{F91CE42C-00CD-4169-9BEF-3ACA4B31A9AA}" srcOrd="1" destOrd="0" parTransId="{E50C9C65-C007-4879-AC5C-8BDCD80E1077}" sibTransId="{746671C8-0EC6-475A-81F0-8891A48FA318}"/>
    <dgm:cxn modelId="{CB6CEB0B-9E8C-4E58-9FDF-760E93ACED8D}" srcId="{6BC0460E-0676-44D7-833E-6FEF0FA7BFDC}" destId="{5FE321F0-36F9-4A44-A2C9-1209AFD52C0A}" srcOrd="2" destOrd="0" parTransId="{D246F9D2-BED2-49A2-B28B-3CB848266423}" sibTransId="{70B79DD0-BCF9-4305-A438-9D21C651F304}"/>
    <dgm:cxn modelId="{EB35142E-D2E7-457E-B956-FCDCDE6D6C5F}" type="presOf" srcId="{4FDA8CD4-9E61-46A5-A9E1-D585A35232A2}" destId="{97995552-1C0E-415B-BF9C-85A52FF3B69A}" srcOrd="0" destOrd="0" presId="urn:microsoft.com/office/officeart/2005/8/layout/target1"/>
    <dgm:cxn modelId="{B4C15C3F-B7EA-4DEE-8F44-E4CF8420874C}" type="presOf" srcId="{39A83905-E629-4CDB-BDAA-263C2A02DD27}" destId="{1594E194-3575-4DBE-AE1F-69DFF4500C80}" srcOrd="0" destOrd="0" presId="urn:microsoft.com/office/officeart/2005/8/layout/target1"/>
    <dgm:cxn modelId="{B0986154-CCEC-4C7E-9B4B-B874B921E395}" type="presOf" srcId="{F91CE42C-00CD-4169-9BEF-3ACA4B31A9AA}" destId="{6DBE21FE-E5AD-4544-9F92-6BF22ED52873}" srcOrd="0" destOrd="0" presId="urn:microsoft.com/office/officeart/2005/8/layout/target1"/>
    <dgm:cxn modelId="{18BAA37C-3EFF-4226-9A27-6A38799458E3}" type="presOf" srcId="{6BC0460E-0676-44D7-833E-6FEF0FA7BFDC}" destId="{4D20B1DC-659C-4AAC-8115-82B158718CB5}" srcOrd="0" destOrd="0" presId="urn:microsoft.com/office/officeart/2005/8/layout/target1"/>
    <dgm:cxn modelId="{2F980FA4-26EA-40AF-8D06-FB7BA8B466F5}" srcId="{6BC0460E-0676-44D7-833E-6FEF0FA7BFDC}" destId="{39A83905-E629-4CDB-BDAA-263C2A02DD27}" srcOrd="3" destOrd="0" parTransId="{30A1E76A-A155-4248-84B4-2D57D5F9FB07}" sibTransId="{5147EED0-3957-4967-A49B-684CC68C1E70}"/>
    <dgm:cxn modelId="{1048EDCA-136E-48F3-8F3A-7F5C63D31611}" srcId="{6BC0460E-0676-44D7-833E-6FEF0FA7BFDC}" destId="{38F3232B-A3B4-4D95-B14F-5AEC8B52B714}" srcOrd="0" destOrd="0" parTransId="{5077F624-5921-46E3-A5E4-99E566C0A19A}" sibTransId="{4B20A24A-B280-4E38-9D6F-BA6AD620A4E8}"/>
    <dgm:cxn modelId="{847004D2-BCB8-490F-B9BF-CC9DE11BF3A2}" type="presOf" srcId="{5FE321F0-36F9-4A44-A2C9-1209AFD52C0A}" destId="{2FE1A54A-FDA6-436F-9C60-6848FE04669F}" srcOrd="0" destOrd="0" presId="urn:microsoft.com/office/officeart/2005/8/layout/target1"/>
    <dgm:cxn modelId="{6897ABE6-96F4-4C61-8C1A-ADD8B695E473}" srcId="{6BC0460E-0676-44D7-833E-6FEF0FA7BFDC}" destId="{4FDA8CD4-9E61-46A5-A9E1-D585A35232A2}" srcOrd="4" destOrd="0" parTransId="{54C5A407-20FA-47CC-902F-105CF0A8F77A}" sibTransId="{4816C67A-6B0C-4F87-AAF5-8AECB5B31E9E}"/>
    <dgm:cxn modelId="{C58924CB-0E15-492C-89B1-AC571EF5C2E0}" type="presParOf" srcId="{4D20B1DC-659C-4AAC-8115-82B158718CB5}" destId="{EFE090AC-E38C-4D58-8A1F-2D3D5CFD7742}" srcOrd="0" destOrd="0" presId="urn:microsoft.com/office/officeart/2005/8/layout/target1"/>
    <dgm:cxn modelId="{10CD72CA-295F-4CF0-9837-676ABCB55CFF}" type="presParOf" srcId="{4D20B1DC-659C-4AAC-8115-82B158718CB5}" destId="{7465C58F-88A0-4DF1-B10F-56B6617114E2}" srcOrd="1" destOrd="0" presId="urn:microsoft.com/office/officeart/2005/8/layout/target1"/>
    <dgm:cxn modelId="{46B3FA50-2515-4C80-BF52-69C66941C565}" type="presParOf" srcId="{4D20B1DC-659C-4AAC-8115-82B158718CB5}" destId="{87895138-3E5E-421C-A072-561D55091C71}" srcOrd="2" destOrd="0" presId="urn:microsoft.com/office/officeart/2005/8/layout/target1"/>
    <dgm:cxn modelId="{AAAD16B8-92E5-44BF-9C22-8BB52E5964DE}" type="presParOf" srcId="{4D20B1DC-659C-4AAC-8115-82B158718CB5}" destId="{55A7AA91-DDF9-4E75-9FF7-8D97EB229330}" srcOrd="3" destOrd="0" presId="urn:microsoft.com/office/officeart/2005/8/layout/target1"/>
    <dgm:cxn modelId="{CF049EB9-0261-488E-8439-54DDBF084ACA}" type="presParOf" srcId="{4D20B1DC-659C-4AAC-8115-82B158718CB5}" destId="{19A8A4EE-E70C-4B28-B8BB-96003549F555}" srcOrd="4" destOrd="0" presId="urn:microsoft.com/office/officeart/2005/8/layout/target1"/>
    <dgm:cxn modelId="{2971CE4D-65DA-44BF-BCA4-E09BDB9A4AA0}" type="presParOf" srcId="{4D20B1DC-659C-4AAC-8115-82B158718CB5}" destId="{6DBE21FE-E5AD-4544-9F92-6BF22ED52873}" srcOrd="5" destOrd="0" presId="urn:microsoft.com/office/officeart/2005/8/layout/target1"/>
    <dgm:cxn modelId="{7C1DDC6D-1207-4C48-94DC-8AE84BBAF355}" type="presParOf" srcId="{4D20B1DC-659C-4AAC-8115-82B158718CB5}" destId="{20EA4EC3-78F1-4E81-995F-285D0046174C}" srcOrd="6" destOrd="0" presId="urn:microsoft.com/office/officeart/2005/8/layout/target1"/>
    <dgm:cxn modelId="{7006060E-2A45-452C-B183-1474735C15B3}" type="presParOf" srcId="{4D20B1DC-659C-4AAC-8115-82B158718CB5}" destId="{0C0CF1C7-FEFE-4B6A-A2FB-C5315E812296}" srcOrd="7" destOrd="0" presId="urn:microsoft.com/office/officeart/2005/8/layout/target1"/>
    <dgm:cxn modelId="{27E3D134-904E-4FC9-9172-5BC99866B8CE}" type="presParOf" srcId="{4D20B1DC-659C-4AAC-8115-82B158718CB5}" destId="{32B55692-4593-4C7B-B564-B34927C78EBC}" srcOrd="8" destOrd="0" presId="urn:microsoft.com/office/officeart/2005/8/layout/target1"/>
    <dgm:cxn modelId="{C531FBE8-6E3B-4E99-9798-82C8FD96B3AD}" type="presParOf" srcId="{4D20B1DC-659C-4AAC-8115-82B158718CB5}" destId="{2FE1A54A-FDA6-436F-9C60-6848FE04669F}" srcOrd="9" destOrd="0" presId="urn:microsoft.com/office/officeart/2005/8/layout/target1"/>
    <dgm:cxn modelId="{460F9A8E-2019-4BB6-AC3D-A3703BB4FD91}" type="presParOf" srcId="{4D20B1DC-659C-4AAC-8115-82B158718CB5}" destId="{416A9A2B-4327-43CC-93C5-379E9749788B}" srcOrd="10" destOrd="0" presId="urn:microsoft.com/office/officeart/2005/8/layout/target1"/>
    <dgm:cxn modelId="{F8BBC1B3-CDAD-445D-A369-39A1E0D441CA}" type="presParOf" srcId="{4D20B1DC-659C-4AAC-8115-82B158718CB5}" destId="{2E62D2A3-A83E-4802-8053-70FAAE5FDEEE}" srcOrd="11" destOrd="0" presId="urn:microsoft.com/office/officeart/2005/8/layout/target1"/>
    <dgm:cxn modelId="{41F89D9F-303E-4191-83F3-8B25BD7F7B71}" type="presParOf" srcId="{4D20B1DC-659C-4AAC-8115-82B158718CB5}" destId="{D76DA161-CEBF-4C1A-9F03-314F742B53E6}" srcOrd="12" destOrd="0" presId="urn:microsoft.com/office/officeart/2005/8/layout/target1"/>
    <dgm:cxn modelId="{D9C721B2-99B5-4DFE-917E-69F9063D2A64}" type="presParOf" srcId="{4D20B1DC-659C-4AAC-8115-82B158718CB5}" destId="{1594E194-3575-4DBE-AE1F-69DFF4500C80}" srcOrd="13" destOrd="0" presId="urn:microsoft.com/office/officeart/2005/8/layout/target1"/>
    <dgm:cxn modelId="{C07F472F-B2A4-4C36-9060-3749EB613BA6}" type="presParOf" srcId="{4D20B1DC-659C-4AAC-8115-82B158718CB5}" destId="{03316575-114A-4E8A-A63E-1A4B21F0098B}" srcOrd="14" destOrd="0" presId="urn:microsoft.com/office/officeart/2005/8/layout/target1"/>
    <dgm:cxn modelId="{33ED66E4-1A63-4CBC-B41C-C618946175E2}" type="presParOf" srcId="{4D20B1DC-659C-4AAC-8115-82B158718CB5}" destId="{EE0A514F-1661-4C50-A52D-21B0E58D29EF}" srcOrd="15" destOrd="0" presId="urn:microsoft.com/office/officeart/2005/8/layout/target1"/>
    <dgm:cxn modelId="{3624ACDA-2B6F-4D36-A012-902E7A9FB39B}" type="presParOf" srcId="{4D20B1DC-659C-4AAC-8115-82B158718CB5}" destId="{866B4626-6C2A-4831-9871-3EE31D75023B}" srcOrd="16" destOrd="0" presId="urn:microsoft.com/office/officeart/2005/8/layout/target1"/>
    <dgm:cxn modelId="{E26944E0-5408-444B-BC93-24464C971E19}" type="presParOf" srcId="{4D20B1DC-659C-4AAC-8115-82B158718CB5}" destId="{97995552-1C0E-415B-BF9C-85A52FF3B69A}" srcOrd="17" destOrd="0" presId="urn:microsoft.com/office/officeart/2005/8/layout/target1"/>
    <dgm:cxn modelId="{043D5782-A9EB-49CF-8EE1-F7C1F62F454B}" type="presParOf" srcId="{4D20B1DC-659C-4AAC-8115-82B158718CB5}" destId="{9C95C92D-6697-45FD-A500-5E1847151D32}" srcOrd="18" destOrd="0" presId="urn:microsoft.com/office/officeart/2005/8/layout/target1"/>
    <dgm:cxn modelId="{E3800F34-0907-48C2-8724-F8FF40F53DB0}" type="presParOf" srcId="{4D20B1DC-659C-4AAC-8115-82B158718CB5}" destId="{1774B747-8F18-4ACE-94DF-28AE667071E4}"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B4626-6C2A-4831-9871-3EE31D75023B}">
      <dsp:nvSpPr>
        <dsp:cNvPr id="0" name=""/>
        <dsp:cNvSpPr/>
      </dsp:nvSpPr>
      <dsp:spPr>
        <a:xfrm>
          <a:off x="967659" y="990608"/>
          <a:ext cx="3394472" cy="3394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DA161-CEBF-4C1A-9F03-314F742B53E6}">
      <dsp:nvSpPr>
        <dsp:cNvPr id="0" name=""/>
        <dsp:cNvSpPr/>
      </dsp:nvSpPr>
      <dsp:spPr>
        <a:xfrm>
          <a:off x="1335394" y="1364181"/>
          <a:ext cx="2640333" cy="26403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55692-4593-4C7B-B564-B34927C78EBC}">
      <dsp:nvSpPr>
        <dsp:cNvPr id="0" name=""/>
        <dsp:cNvSpPr/>
      </dsp:nvSpPr>
      <dsp:spPr>
        <a:xfrm>
          <a:off x="1712463" y="1741251"/>
          <a:ext cx="1886195" cy="18861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8A4EE-E70C-4B28-B8BB-96003549F555}">
      <dsp:nvSpPr>
        <dsp:cNvPr id="0" name=""/>
        <dsp:cNvSpPr/>
      </dsp:nvSpPr>
      <dsp:spPr>
        <a:xfrm>
          <a:off x="2089815" y="2118603"/>
          <a:ext cx="1131490" cy="11314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090AC-E38C-4D58-8A1F-2D3D5CFD7742}">
      <dsp:nvSpPr>
        <dsp:cNvPr id="0" name=""/>
        <dsp:cNvSpPr/>
      </dsp:nvSpPr>
      <dsp:spPr>
        <a:xfrm>
          <a:off x="2466885" y="2495672"/>
          <a:ext cx="377352" cy="3773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5C58F-88A0-4DF1-B10F-56B6617114E2}">
      <dsp:nvSpPr>
        <dsp:cNvPr id="0" name=""/>
        <dsp:cNvSpPr/>
      </dsp:nvSpPr>
      <dsp:spPr>
        <a:xfrm>
          <a:off x="4918542" y="144378"/>
          <a:ext cx="1697236" cy="59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CA" sz="1800" kern="1200" dirty="0"/>
            <a:t>You</a:t>
          </a:r>
          <a:endParaRPr lang="en-US" sz="1800" kern="1200" dirty="0"/>
        </a:p>
      </dsp:txBody>
      <dsp:txXfrm>
        <a:off x="4918542" y="144378"/>
        <a:ext cx="1697236" cy="599237"/>
      </dsp:txXfrm>
    </dsp:sp>
    <dsp:sp modelId="{87895138-3E5E-421C-A072-561D55091C71}">
      <dsp:nvSpPr>
        <dsp:cNvPr id="0" name=""/>
        <dsp:cNvSpPr/>
      </dsp:nvSpPr>
      <dsp:spPr>
        <a:xfrm>
          <a:off x="4494233" y="443996"/>
          <a:ext cx="42430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7AA91-DDF9-4E75-9FF7-8D97EB229330}">
      <dsp:nvSpPr>
        <dsp:cNvPr id="0" name=""/>
        <dsp:cNvSpPr/>
      </dsp:nvSpPr>
      <dsp:spPr>
        <a:xfrm rot="5400000">
          <a:off x="2453307" y="646250"/>
          <a:ext cx="2240351" cy="183584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BE21FE-E5AD-4544-9F92-6BF22ED52873}">
      <dsp:nvSpPr>
        <dsp:cNvPr id="0" name=""/>
        <dsp:cNvSpPr/>
      </dsp:nvSpPr>
      <dsp:spPr>
        <a:xfrm>
          <a:off x="4911117" y="778013"/>
          <a:ext cx="2609110" cy="59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CA" sz="1800" kern="1200" dirty="0"/>
            <a:t>People closest to you</a:t>
          </a:r>
          <a:endParaRPr lang="en-US" sz="1800" kern="1200" dirty="0"/>
        </a:p>
      </dsp:txBody>
      <dsp:txXfrm>
        <a:off x="4911117" y="778013"/>
        <a:ext cx="2609110" cy="599237"/>
      </dsp:txXfrm>
    </dsp:sp>
    <dsp:sp modelId="{20EA4EC3-78F1-4E81-995F-285D0046174C}">
      <dsp:nvSpPr>
        <dsp:cNvPr id="0" name=""/>
        <dsp:cNvSpPr/>
      </dsp:nvSpPr>
      <dsp:spPr>
        <a:xfrm>
          <a:off x="4494233" y="1077631"/>
          <a:ext cx="42430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0CF1C7-FEFE-4B6A-A2FB-C5315E812296}">
      <dsp:nvSpPr>
        <dsp:cNvPr id="0" name=""/>
        <dsp:cNvSpPr/>
      </dsp:nvSpPr>
      <dsp:spPr>
        <a:xfrm rot="5400000">
          <a:off x="2782514" y="1231740"/>
          <a:ext cx="1865375" cy="155579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E1A54A-FDA6-436F-9C60-6848FE04669F}">
      <dsp:nvSpPr>
        <dsp:cNvPr id="0" name=""/>
        <dsp:cNvSpPr/>
      </dsp:nvSpPr>
      <dsp:spPr>
        <a:xfrm>
          <a:off x="4876799" y="1539668"/>
          <a:ext cx="2896520" cy="59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CA" sz="1800" kern="1200" dirty="0"/>
            <a:t>Close friends and relatives</a:t>
          </a:r>
        </a:p>
        <a:p>
          <a:pPr marL="0" lvl="0" indent="0" algn="l" defTabSz="800100">
            <a:lnSpc>
              <a:spcPct val="90000"/>
            </a:lnSpc>
            <a:spcBef>
              <a:spcPct val="0"/>
            </a:spcBef>
            <a:spcAft>
              <a:spcPct val="35000"/>
            </a:spcAft>
            <a:buNone/>
          </a:pPr>
          <a:endParaRPr lang="en-US" sz="1800" kern="1200" dirty="0"/>
        </a:p>
      </dsp:txBody>
      <dsp:txXfrm>
        <a:off x="4876799" y="1539668"/>
        <a:ext cx="2896520" cy="599237"/>
      </dsp:txXfrm>
    </dsp:sp>
    <dsp:sp modelId="{416A9A2B-4327-43CC-93C5-379E9749788B}">
      <dsp:nvSpPr>
        <dsp:cNvPr id="0" name=""/>
        <dsp:cNvSpPr/>
      </dsp:nvSpPr>
      <dsp:spPr>
        <a:xfrm>
          <a:off x="4494233" y="1711266"/>
          <a:ext cx="42430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2D2A3-A83E-4802-8053-70FAAE5FDEEE}">
      <dsp:nvSpPr>
        <dsp:cNvPr id="0" name=""/>
        <dsp:cNvSpPr/>
      </dsp:nvSpPr>
      <dsp:spPr>
        <a:xfrm rot="5400000">
          <a:off x="3105328" y="1793299"/>
          <a:ext cx="1470937" cy="130687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94E194-3575-4DBE-AE1F-69DFF4500C80}">
      <dsp:nvSpPr>
        <dsp:cNvPr id="0" name=""/>
        <dsp:cNvSpPr/>
      </dsp:nvSpPr>
      <dsp:spPr>
        <a:xfrm>
          <a:off x="4876807" y="1986510"/>
          <a:ext cx="3264158" cy="59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CA" sz="1800" kern="1200" dirty="0"/>
            <a:t>Other friends and acquaintances </a:t>
          </a:r>
          <a:endParaRPr lang="en-US" sz="1800" kern="1200" dirty="0"/>
        </a:p>
      </dsp:txBody>
      <dsp:txXfrm>
        <a:off x="4876807" y="1986510"/>
        <a:ext cx="3264158" cy="599237"/>
      </dsp:txXfrm>
    </dsp:sp>
    <dsp:sp modelId="{03316575-114A-4E8A-A63E-1A4B21F0098B}">
      <dsp:nvSpPr>
        <dsp:cNvPr id="0" name=""/>
        <dsp:cNvSpPr/>
      </dsp:nvSpPr>
      <dsp:spPr>
        <a:xfrm>
          <a:off x="4494233" y="2331323"/>
          <a:ext cx="42430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0A514F-1661-4C50-A52D-21B0E58D29EF}">
      <dsp:nvSpPr>
        <dsp:cNvPr id="0" name=""/>
        <dsp:cNvSpPr/>
      </dsp:nvSpPr>
      <dsp:spPr>
        <a:xfrm rot="5400000">
          <a:off x="3426672" y="2386200"/>
          <a:ext cx="1122438" cy="101268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995552-1C0E-415B-BF9C-85A52FF3B69A}">
      <dsp:nvSpPr>
        <dsp:cNvPr id="0" name=""/>
        <dsp:cNvSpPr/>
      </dsp:nvSpPr>
      <dsp:spPr>
        <a:xfrm>
          <a:off x="4916571" y="2601287"/>
          <a:ext cx="3617828" cy="59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CA" sz="1800" kern="1200" dirty="0"/>
            <a:t>Community helpers and neighbours </a:t>
          </a:r>
          <a:endParaRPr lang="en-US" sz="1800" kern="1200" dirty="0"/>
        </a:p>
      </dsp:txBody>
      <dsp:txXfrm>
        <a:off x="4916571" y="2601287"/>
        <a:ext cx="3617828" cy="599237"/>
      </dsp:txXfrm>
    </dsp:sp>
    <dsp:sp modelId="{9C95C92D-6697-45FD-A500-5E1847151D32}">
      <dsp:nvSpPr>
        <dsp:cNvPr id="0" name=""/>
        <dsp:cNvSpPr/>
      </dsp:nvSpPr>
      <dsp:spPr>
        <a:xfrm>
          <a:off x="4494233" y="2933276"/>
          <a:ext cx="42430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74B747-8F18-4ACE-94DF-28AE667071E4}">
      <dsp:nvSpPr>
        <dsp:cNvPr id="0" name=""/>
        <dsp:cNvSpPr/>
      </dsp:nvSpPr>
      <dsp:spPr>
        <a:xfrm rot="5400000">
          <a:off x="3730477" y="2961563"/>
          <a:ext cx="792043" cy="73546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92A618-2532-4665-99B8-70D6438FF2DF}" type="datetimeFigureOut">
              <a:rPr lang="en-CA" smtClean="0"/>
              <a:t>2025-08-29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CB8B93-09C0-4BB3-97FA-587DB9DD0CC5}" type="slidenum">
              <a:rPr lang="en-CA" smtClean="0"/>
              <a:t>‹#›</a:t>
            </a:fld>
            <a:endParaRPr lang="en-CA"/>
          </a:p>
        </p:txBody>
      </p:sp>
    </p:spTree>
    <p:extLst>
      <p:ext uri="{BB962C8B-B14F-4D97-AF65-F5344CB8AC3E}">
        <p14:creationId xmlns:p14="http://schemas.microsoft.com/office/powerpoint/2010/main" val="2217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A36DA1-1A55-42F8-8287-89BD8D894635}" type="datetimeFigureOut">
              <a:rPr lang="en-CA" smtClean="0"/>
              <a:t>2025-08-29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4E7BC5-CE2F-4706-A188-D05CD2052D3F}" type="slidenum">
              <a:rPr lang="en-CA" smtClean="0"/>
              <a:t>‹#›</a:t>
            </a:fld>
            <a:endParaRPr lang="en-CA"/>
          </a:p>
        </p:txBody>
      </p:sp>
    </p:spTree>
    <p:extLst>
      <p:ext uri="{BB962C8B-B14F-4D97-AF65-F5344CB8AC3E}">
        <p14:creationId xmlns:p14="http://schemas.microsoft.com/office/powerpoint/2010/main" val="103899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E7BC5-CE2F-4706-A188-D05CD2052D3F}" type="slidenum">
              <a:rPr lang="en-CA" smtClean="0"/>
              <a:t>1</a:t>
            </a:fld>
            <a:endParaRPr lang="en-CA"/>
          </a:p>
        </p:txBody>
      </p:sp>
    </p:spTree>
    <p:extLst>
      <p:ext uri="{BB962C8B-B14F-4D97-AF65-F5344CB8AC3E}">
        <p14:creationId xmlns:p14="http://schemas.microsoft.com/office/powerpoint/2010/main" val="93643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Activity: </a:t>
            </a:r>
            <a:r>
              <a:rPr lang="en-CA" b="1" dirty="0"/>
              <a:t>Appropriate/Inappropriate Touch Pictures</a:t>
            </a:r>
            <a:r>
              <a:rPr lang="en-CA" dirty="0"/>
              <a:t>:</a:t>
            </a:r>
            <a:r>
              <a:rPr lang="en-CA" baseline="0" dirty="0"/>
              <a:t> </a:t>
            </a:r>
          </a:p>
          <a:p>
            <a:endParaRPr lang="en-CA" i="1" baseline="0" dirty="0"/>
          </a:p>
          <a:p>
            <a:r>
              <a:rPr lang="en-CA" b="1" i="1" baseline="0" dirty="0"/>
              <a:t>Click</a:t>
            </a:r>
            <a:r>
              <a:rPr lang="en-CA" baseline="0" dirty="0"/>
              <a:t> and the picture will appear </a:t>
            </a:r>
            <a:r>
              <a:rPr lang="en-CA" dirty="0"/>
              <a:t>and ask the class if these are appropriate or inappropriate to describe</a:t>
            </a:r>
            <a:r>
              <a:rPr lang="en-CA" baseline="0" dirty="0"/>
              <a:t> touch.  Students can use thumbs up (appropriate) thumbs down (inappropriate) </a:t>
            </a:r>
            <a:endParaRPr lang="en-US" dirty="0"/>
          </a:p>
          <a:p>
            <a:endParaRPr lang="en-CA"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10</a:t>
            </a:fld>
            <a:endParaRPr lang="en-CA"/>
          </a:p>
        </p:txBody>
      </p:sp>
    </p:spTree>
    <p:extLst>
      <p:ext uri="{BB962C8B-B14F-4D97-AF65-F5344CB8AC3E}">
        <p14:creationId xmlns:p14="http://schemas.microsoft.com/office/powerpoint/2010/main" val="18518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Personal space: </a:t>
            </a:r>
          </a:p>
          <a:p>
            <a:endParaRPr lang="en-CA" b="1" dirty="0"/>
          </a:p>
          <a:p>
            <a:r>
              <a:rPr lang="en-CA" dirty="0"/>
              <a:t>The inner most circle includes only one person and that is you.  You are the most important person in your world.  This is your private space and no one can touch you unless you want to be touched.  Discuss with the students the factors they would consider before letting a person in their private space:</a:t>
            </a:r>
          </a:p>
          <a:p>
            <a:pPr marL="171450" indent="-171450">
              <a:buFont typeface="Arial" panose="020B0604020202020204" pitchFamily="34" charset="0"/>
              <a:buChar char="•"/>
            </a:pPr>
            <a:r>
              <a:rPr lang="en-CA" dirty="0"/>
              <a:t>Who would you let in your private space?  Ex.  Parents, siblings, doctors</a:t>
            </a:r>
          </a:p>
          <a:p>
            <a:pPr marL="171450" indent="-171450">
              <a:buFont typeface="Arial" panose="020B0604020202020204" pitchFamily="34" charset="0"/>
              <a:buChar char="•"/>
            </a:pPr>
            <a:r>
              <a:rPr lang="en-CA" dirty="0"/>
              <a:t>Where can they touch you? </a:t>
            </a:r>
          </a:p>
          <a:p>
            <a:pPr marL="171450" indent="-171450">
              <a:buFont typeface="Arial" panose="020B0604020202020204" pitchFamily="34" charset="0"/>
              <a:buChar char="•"/>
            </a:pPr>
            <a:r>
              <a:rPr lang="en-CA" dirty="0"/>
              <a:t>What kind of touch would you accept? Depends on the person </a:t>
            </a:r>
          </a:p>
          <a:p>
            <a:pPr marL="171450" indent="-171450">
              <a:buFont typeface="Arial" panose="020B0604020202020204" pitchFamily="34" charset="0"/>
              <a:buChar char="•"/>
            </a:pPr>
            <a:r>
              <a:rPr lang="en-CA" dirty="0"/>
              <a:t>When can they touch you? </a:t>
            </a:r>
          </a:p>
          <a:p>
            <a:pPr marL="171450" indent="-171450">
              <a:buFont typeface="Arial" panose="020B0604020202020204" pitchFamily="34" charset="0"/>
              <a:buChar char="•"/>
            </a:pPr>
            <a:r>
              <a:rPr lang="en-CA" dirty="0"/>
              <a:t>Why can they touch you?</a:t>
            </a:r>
          </a:p>
          <a:p>
            <a:endParaRPr lang="en-CA" dirty="0"/>
          </a:p>
          <a:p>
            <a:r>
              <a:rPr lang="en-CA" dirty="0"/>
              <a:t>The second circle that surrounds you are people that are closest to you are usually family members and close friends.  People who belong in this circle share a close, loving relationship with you.  These people may include your immediate family members like your mom, dad, brothers/sisters.  Appropriate touches may include kisses, cuddles, and hugs.</a:t>
            </a:r>
          </a:p>
          <a:p>
            <a:endParaRPr lang="en-CA" dirty="0"/>
          </a:p>
          <a:p>
            <a:r>
              <a:rPr lang="en-CA" dirty="0"/>
              <a:t>The third circle that surrounds you are people like your close friends and relatives.  Appropriate touches may include a one-arm hug, or even a pat on the back or shoulder.  These actions are less intimate and include less physical contact then the previous circle.  </a:t>
            </a:r>
          </a:p>
          <a:p>
            <a:endParaRPr lang="en-CA" dirty="0"/>
          </a:p>
          <a:p>
            <a:r>
              <a:rPr lang="en-CA" dirty="0"/>
              <a:t>The fourth circle includes other friends/acquaintances whose names are known to you.  These are people who have been introduced to you, but you do not know them well.  Appropriate touch includes handshakes.  </a:t>
            </a:r>
          </a:p>
          <a:p>
            <a:endParaRPr lang="en-CA" dirty="0"/>
          </a:p>
          <a:p>
            <a:r>
              <a:rPr lang="en-CA" dirty="0"/>
              <a:t>The fifth circle includes people who you occasionally see around your neighbourhood.  These are people who have very little in common with you.  Community helpers may include: store clerks, postal workers, restaurant waiters.  Appropriate touch includes a simple wave or a nod to people with a familiar face.</a:t>
            </a:r>
          </a:p>
          <a:p>
            <a:endParaRPr lang="en-CA" dirty="0"/>
          </a:p>
          <a:p>
            <a:r>
              <a:rPr lang="en-CA" dirty="0"/>
              <a:t>The last circle includes people that you do not know.  You do not know their name and do not recognize their face.  You have nothing in common with these people.  Touching does not happen with these people.   These people are often known as strangers.  </a:t>
            </a:r>
          </a:p>
          <a:p>
            <a:endParaRPr lang="en-CA" dirty="0"/>
          </a:p>
          <a:p>
            <a:r>
              <a:rPr lang="en-CA" b="1" dirty="0"/>
              <a:t>Ask the students</a:t>
            </a:r>
            <a:r>
              <a:rPr lang="en-CA" dirty="0"/>
              <a:t>: Is a stranger a good or bad person?  </a:t>
            </a:r>
          </a:p>
          <a:p>
            <a:pPr marL="171450" indent="-171450">
              <a:buFont typeface="Arial" panose="020B0604020202020204" pitchFamily="34" charset="0"/>
              <a:buChar char="•"/>
            </a:pPr>
            <a:r>
              <a:rPr lang="en-CA" dirty="0"/>
              <a:t>Many of the students will think that strangers are bad. Remind them that they cannot tell whether a stranger is good or bad by looking at them.  A stranger is a person they do not know and thus, cannot tell whether they are good or bad.  Reinforce that they need to be cautious of strangers because they cannot tell if they are good or bad, rather than “all strangers are bad”.  </a:t>
            </a:r>
          </a:p>
          <a:p>
            <a:r>
              <a:rPr lang="en-CA" b="1" dirty="0"/>
              <a:t>Ask the students:  </a:t>
            </a:r>
            <a:r>
              <a:rPr lang="en-CA" b="0" dirty="0"/>
              <a:t>H</a:t>
            </a:r>
            <a:r>
              <a:rPr lang="en-CA" dirty="0"/>
              <a:t>ow would you know a person is a stranger? </a:t>
            </a:r>
          </a:p>
          <a:p>
            <a:pPr marL="171450" indent="-171450">
              <a:buFont typeface="Arial" panose="020B0604020202020204" pitchFamily="34" charset="0"/>
              <a:buChar char="•"/>
            </a:pPr>
            <a:r>
              <a:rPr lang="en-CA" dirty="0"/>
              <a:t>May never have seen the stranger before, may never see the stranger again, and they do not know anything personal about the stranger.</a:t>
            </a:r>
          </a:p>
          <a:p>
            <a:r>
              <a:rPr lang="en-CA" b="1" dirty="0"/>
              <a:t>Ask the students: </a:t>
            </a:r>
            <a:r>
              <a:rPr lang="en-CA" dirty="0"/>
              <a:t>Where they see strangers?  </a:t>
            </a:r>
          </a:p>
          <a:p>
            <a:pPr marL="171450" indent="-171450">
              <a:buFont typeface="Arial" panose="020B0604020202020204" pitchFamily="34" charset="0"/>
              <a:buChar char="•"/>
            </a:pPr>
            <a:r>
              <a:rPr lang="en-CA" dirty="0"/>
              <a:t>Public places</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b="1" dirty="0"/>
              <a:t>Brainstorm with the students: </a:t>
            </a:r>
            <a:r>
              <a:rPr lang="en-CA" b="0" dirty="0"/>
              <a:t>W</a:t>
            </a:r>
            <a:r>
              <a:rPr lang="en-CA" dirty="0"/>
              <a:t>hat would they do if: </a:t>
            </a:r>
          </a:p>
          <a:p>
            <a:pPr marL="228600" indent="-228600">
              <a:buFont typeface="+mj-lt"/>
              <a:buAutoNum type="arabicPeriod"/>
            </a:pPr>
            <a:r>
              <a:rPr lang="en-CA" dirty="0"/>
              <a:t>a stranger offers to drive them home </a:t>
            </a:r>
          </a:p>
          <a:p>
            <a:pPr marL="228600" indent="-228600">
              <a:buFont typeface="+mj-lt"/>
              <a:buAutoNum type="arabicPeriod"/>
            </a:pPr>
            <a:r>
              <a:rPr lang="en-CA" dirty="0"/>
              <a:t>a stranger falls near them </a:t>
            </a:r>
          </a:p>
          <a:p>
            <a:pPr marL="228600" indent="-228600">
              <a:buFont typeface="+mj-lt"/>
              <a:buAutoNum type="arabicPeriod"/>
            </a:pPr>
            <a:r>
              <a:rPr lang="en-CA" dirty="0"/>
              <a:t>a stranger asks them to go to the movies </a:t>
            </a:r>
          </a:p>
          <a:p>
            <a:pPr marL="228600" indent="-228600">
              <a:buFont typeface="+mj-lt"/>
              <a:buAutoNum type="arabicPeriod"/>
            </a:pPr>
            <a:r>
              <a:rPr lang="en-CA" dirty="0"/>
              <a:t>a stranger asks for the time </a:t>
            </a:r>
          </a:p>
          <a:p>
            <a:pPr marL="228600" indent="-228600">
              <a:buFont typeface="+mj-lt"/>
              <a:buAutoNum type="arabicPeriod"/>
            </a:pPr>
            <a:r>
              <a:rPr lang="en-CA" dirty="0"/>
              <a:t>a stranger asks for money</a:t>
            </a:r>
          </a:p>
          <a:p>
            <a:endParaRPr lang="en-CA" dirty="0"/>
          </a:p>
          <a:p>
            <a:endParaRPr lang="en-CA" dirty="0"/>
          </a:p>
          <a:p>
            <a:endParaRPr lang="en-CA" dirty="0"/>
          </a:p>
          <a:p>
            <a:endParaRPr lang="en-CA"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11</a:t>
            </a:fld>
            <a:endParaRPr lang="en-CA"/>
          </a:p>
        </p:txBody>
      </p:sp>
    </p:spTree>
    <p:extLst>
      <p:ext uri="{BB962C8B-B14F-4D97-AF65-F5344CB8AC3E}">
        <p14:creationId xmlns:p14="http://schemas.microsoft.com/office/powerpoint/2010/main" val="53460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200" dirty="0"/>
              <a:t>Play video and then review the following information. </a:t>
            </a:r>
          </a:p>
          <a:p>
            <a:pPr>
              <a:defRPr/>
            </a:pPr>
            <a:endParaRPr lang="en-CA" sz="1200" dirty="0"/>
          </a:p>
          <a:p>
            <a:pPr>
              <a:defRPr/>
            </a:pPr>
            <a:r>
              <a:rPr lang="en-CA" sz="1200" dirty="0"/>
              <a:t>What does it mean to give consent?</a:t>
            </a:r>
          </a:p>
          <a:p>
            <a:pPr marL="628650" lvl="1" indent="-171450">
              <a:buFont typeface="Arial" panose="020B0604020202020204" pitchFamily="34" charset="0"/>
              <a:buChar char="•"/>
              <a:defRPr/>
            </a:pPr>
            <a:r>
              <a:rPr lang="en-US" sz="1200" dirty="0"/>
              <a:t>To give </a:t>
            </a:r>
            <a:r>
              <a:rPr lang="en-US" sz="1200" u="sng" dirty="0"/>
              <a:t>permission</a:t>
            </a:r>
          </a:p>
          <a:p>
            <a:pPr marL="628650" lvl="1" indent="-171450">
              <a:buFont typeface="Arial" panose="020B0604020202020204" pitchFamily="34" charset="0"/>
              <a:buChar char="•"/>
              <a:defRPr/>
            </a:pPr>
            <a:r>
              <a:rPr lang="en-US" sz="1200" dirty="0"/>
              <a:t>To say “yes” or “no”</a:t>
            </a:r>
          </a:p>
          <a:p>
            <a:pPr marL="628650" lvl="1" indent="-171450">
              <a:buFont typeface="Arial" panose="020B0604020202020204" pitchFamily="34" charset="0"/>
              <a:buChar char="•"/>
              <a:defRPr/>
            </a:pPr>
            <a:r>
              <a:rPr lang="en-US" sz="1200" dirty="0"/>
              <a:t>To be allowed to do something.</a:t>
            </a:r>
          </a:p>
          <a:p>
            <a:pPr marL="465887" lvl="1">
              <a:defRPr/>
            </a:pPr>
            <a:endParaRPr lang="en-US" sz="2400" dirty="0"/>
          </a:p>
          <a:p>
            <a:pPr defTabSz="931774">
              <a:defRPr/>
            </a:pPr>
            <a:r>
              <a:rPr lang="en-CA" dirty="0"/>
              <a:t>Understanding consent means that a person has the skills to leave a situation that doesn’t feel comfortable, and respects when other people want to do the same.  </a:t>
            </a:r>
          </a:p>
          <a:p>
            <a:pPr defTabSz="931774">
              <a:defRPr/>
            </a:pPr>
            <a:endParaRPr lang="en-CA" dirty="0"/>
          </a:p>
          <a:p>
            <a:pPr defTabSz="931774">
              <a:defRPr/>
            </a:pPr>
            <a:r>
              <a:rPr lang="en-CA" dirty="0"/>
              <a:t>What does consent sound like?</a:t>
            </a:r>
          </a:p>
          <a:p>
            <a:pPr lvl="1" fontAlgn="t">
              <a:buFont typeface="Arial" panose="020B0604020202020204" pitchFamily="34" charset="0"/>
              <a:buChar char="•"/>
            </a:pPr>
            <a:r>
              <a:rPr lang="en-US" altLang="en-US" dirty="0"/>
              <a:t> “Yes”</a:t>
            </a:r>
          </a:p>
          <a:p>
            <a:pPr lvl="1" fontAlgn="t">
              <a:buFont typeface="Arial" panose="020B0604020202020204" pitchFamily="34" charset="0"/>
              <a:buChar char="•"/>
            </a:pPr>
            <a:r>
              <a:rPr lang="en-US" altLang="en-US" dirty="0"/>
              <a:t> “Sure”</a:t>
            </a:r>
          </a:p>
          <a:p>
            <a:pPr lvl="1" fontAlgn="t">
              <a:buFont typeface="Arial" panose="020B0604020202020204" pitchFamily="34" charset="0"/>
              <a:buChar char="•"/>
            </a:pPr>
            <a:r>
              <a:rPr lang="en-US" altLang="en-US" dirty="0"/>
              <a:t> “Yes please”</a:t>
            </a:r>
          </a:p>
          <a:p>
            <a:pPr lvl="1" fontAlgn="t">
              <a:buFont typeface="Arial" panose="020B0604020202020204" pitchFamily="34" charset="0"/>
              <a:buChar char="•"/>
            </a:pPr>
            <a:r>
              <a:rPr lang="en-US" altLang="en-US" dirty="0"/>
              <a:t> “I’ll allow that”</a:t>
            </a:r>
          </a:p>
          <a:p>
            <a:pPr lvl="1">
              <a:buFont typeface="Arial" panose="020B0604020202020204" pitchFamily="34" charset="0"/>
              <a:buChar char="•"/>
            </a:pPr>
            <a:r>
              <a:rPr lang="en-US" altLang="en-US" dirty="0"/>
              <a:t> “Of course!”</a:t>
            </a:r>
          </a:p>
          <a:p>
            <a:pPr lvl="1" fontAlgn="t">
              <a:buFont typeface="Arial" panose="020B0604020202020204" pitchFamily="34" charset="0"/>
              <a:buChar char="•"/>
            </a:pPr>
            <a:r>
              <a:rPr lang="en-US" altLang="en-US" dirty="0"/>
              <a:t> “Okay!”</a:t>
            </a:r>
          </a:p>
          <a:p>
            <a:pPr lvl="1" fontAlgn="t">
              <a:buFont typeface="Arial" panose="020B0604020202020204" pitchFamily="34" charset="0"/>
              <a:buNone/>
            </a:pPr>
            <a:r>
              <a:rPr lang="en-US" altLang="en-US" dirty="0"/>
              <a:t>*Must sound positive and enthusiastic*</a:t>
            </a:r>
          </a:p>
          <a:p>
            <a:pPr defTabSz="931774">
              <a:defRPr/>
            </a:pPr>
            <a:endParaRPr lang="en-CA" dirty="0"/>
          </a:p>
          <a:p>
            <a:pPr defTabSz="931774">
              <a:defRPr/>
            </a:pPr>
            <a:r>
              <a:rPr lang="en-CA" dirty="0"/>
              <a:t>When do we need to ask for consent?</a:t>
            </a:r>
          </a:p>
          <a:p>
            <a:pPr lvl="1" fontAlgn="t">
              <a:buFont typeface="Arial" panose="020B0604020202020204" pitchFamily="34" charset="0"/>
              <a:buChar char="•"/>
            </a:pPr>
            <a:r>
              <a:rPr lang="en-CA" dirty="0"/>
              <a:t> </a:t>
            </a:r>
            <a:r>
              <a:rPr lang="en-US" altLang="en-US" dirty="0"/>
              <a:t>Giving hugs</a:t>
            </a:r>
          </a:p>
          <a:p>
            <a:pPr lvl="1" fontAlgn="t">
              <a:buFont typeface="Arial" panose="020B0604020202020204" pitchFamily="34" charset="0"/>
              <a:buChar char="•"/>
            </a:pPr>
            <a:r>
              <a:rPr lang="en-US" altLang="en-US" dirty="0"/>
              <a:t> Borrowing things</a:t>
            </a:r>
          </a:p>
          <a:p>
            <a:pPr lvl="1" fontAlgn="t">
              <a:buFont typeface="Arial" panose="020B0604020202020204" pitchFamily="34" charset="0"/>
              <a:buChar char="•"/>
            </a:pPr>
            <a:r>
              <a:rPr lang="en-US" altLang="en-US" dirty="0"/>
              <a:t> Secrets</a:t>
            </a:r>
          </a:p>
          <a:p>
            <a:pPr lvl="1" fontAlgn="t">
              <a:buFont typeface="Arial" panose="020B0604020202020204" pitchFamily="34" charset="0"/>
              <a:buChar char="•"/>
            </a:pPr>
            <a:r>
              <a:rPr lang="en-US" altLang="en-US" dirty="0"/>
              <a:t> Touching another person</a:t>
            </a:r>
          </a:p>
          <a:p>
            <a:pPr lvl="1" fontAlgn="t">
              <a:buFont typeface="Arial" panose="020B0604020202020204" pitchFamily="34" charset="0"/>
              <a:buChar char="•"/>
            </a:pPr>
            <a:r>
              <a:rPr lang="en-US" altLang="en-US" dirty="0"/>
              <a:t> Kissing </a:t>
            </a:r>
          </a:p>
          <a:p>
            <a:pPr lvl="1" fontAlgn="t">
              <a:buFont typeface="Arial" panose="020B0604020202020204" pitchFamily="34" charset="0"/>
              <a:buChar char="•"/>
            </a:pPr>
            <a:r>
              <a:rPr lang="en-US" altLang="en-US" dirty="0"/>
              <a:t> Sharing</a:t>
            </a:r>
          </a:p>
          <a:p>
            <a:pPr lvl="1" fontAlgn="t">
              <a:buFont typeface="Arial" panose="020B0604020202020204" pitchFamily="34" charset="0"/>
              <a:buChar char="•"/>
            </a:pPr>
            <a:r>
              <a:rPr lang="en-US" altLang="en-US" dirty="0"/>
              <a:t> Any kind of sexual activity</a:t>
            </a:r>
          </a:p>
          <a:p>
            <a:pPr defTabSz="931774">
              <a:defRPr/>
            </a:pPr>
            <a:r>
              <a:rPr lang="en-CA" dirty="0"/>
              <a:t> </a:t>
            </a:r>
          </a:p>
          <a:p>
            <a:r>
              <a:rPr lang="en-CA" dirty="0"/>
              <a:t>What to say if you do not want to give consent?</a:t>
            </a:r>
          </a:p>
          <a:p>
            <a:pPr lvl="1" fontAlgn="t">
              <a:buFont typeface="Arial" panose="020B0604020202020204" pitchFamily="34" charset="0"/>
              <a:buChar char="•"/>
            </a:pPr>
            <a:r>
              <a:rPr lang="en-US" altLang="en-US" dirty="0"/>
              <a:t> “I don’t feel like it right now”</a:t>
            </a:r>
          </a:p>
          <a:p>
            <a:pPr marL="457200" marR="0" lvl="1" indent="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altLang="en-US" dirty="0"/>
              <a:t> “Maybe another time”</a:t>
            </a:r>
          </a:p>
          <a:p>
            <a:pPr lvl="1" fontAlgn="t">
              <a:buFont typeface="Arial" panose="020B0604020202020204" pitchFamily="34" charset="0"/>
              <a:buChar char="•"/>
            </a:pPr>
            <a:r>
              <a:rPr lang="en-US" altLang="en-US" dirty="0"/>
              <a:t> “I don’t want that”</a:t>
            </a:r>
          </a:p>
          <a:p>
            <a:pPr lvl="1" fontAlgn="t">
              <a:buFont typeface="Arial" panose="020B0604020202020204" pitchFamily="34" charset="0"/>
              <a:buChar char="•"/>
            </a:pPr>
            <a:r>
              <a:rPr lang="en-US" altLang="en-US" dirty="0"/>
              <a:t> “No thank you”</a:t>
            </a:r>
          </a:p>
          <a:p>
            <a:pPr lvl="1" fontAlgn="t">
              <a:buFont typeface="Arial" panose="020B0604020202020204" pitchFamily="34" charset="0"/>
              <a:buChar char="•"/>
            </a:pPr>
            <a:r>
              <a:rPr lang="en-US" altLang="en-US" dirty="0"/>
              <a:t> “I need to use the bathroom”</a:t>
            </a:r>
          </a:p>
          <a:p>
            <a:pPr lvl="1" fontAlgn="t">
              <a:buFont typeface="Arial" panose="020B0604020202020204" pitchFamily="34" charset="0"/>
              <a:buChar char="•"/>
            </a:pPr>
            <a:r>
              <a:rPr lang="en-US" altLang="en-US" dirty="0"/>
              <a:t> “I'm not ready”</a:t>
            </a:r>
          </a:p>
          <a:p>
            <a:pPr lvl="1" fontAlgn="t">
              <a:buFont typeface="Arial" panose="020B0604020202020204" pitchFamily="34" charset="0"/>
              <a:buChar char="•"/>
            </a:pPr>
            <a:r>
              <a:rPr lang="en-CA" altLang="en-US" dirty="0"/>
              <a:t> “I really like you but I am not comfortable with that. I am okay with ____. Is that something you would like to do?” </a:t>
            </a:r>
          </a:p>
          <a:p>
            <a:pPr fontAlgn="t">
              <a:buFont typeface="Arial" panose="020B0604020202020204" pitchFamily="34" charset="0"/>
              <a:buNone/>
            </a:pPr>
            <a:endParaRPr lang="en-CA" altLang="en-US" dirty="0"/>
          </a:p>
          <a:p>
            <a:pPr fontAlgn="t">
              <a:buFont typeface="Arial" panose="020B0604020202020204" pitchFamily="34" charset="0"/>
              <a:buNone/>
            </a:pPr>
            <a:r>
              <a:rPr lang="en-CA" altLang="en-US" b="1" u="sng" dirty="0"/>
              <a:t>Additional Information</a:t>
            </a:r>
          </a:p>
          <a:p>
            <a:pPr fontAlgn="t">
              <a:buFont typeface="Arial" panose="020B0604020202020204" pitchFamily="34" charset="0"/>
              <a:buNone/>
            </a:pPr>
            <a:endParaRPr lang="en-CA" altLang="en-US" dirty="0"/>
          </a:p>
          <a:p>
            <a:pPr fontAlgn="t">
              <a:buFont typeface="Arial" panose="020B0604020202020204" pitchFamily="34" charset="0"/>
              <a:buNone/>
            </a:pPr>
            <a:r>
              <a:rPr lang="en-CA" altLang="en-US" b="1" dirty="0"/>
              <a:t>Consent to Sexual Activity</a:t>
            </a:r>
          </a:p>
          <a:p>
            <a:r>
              <a:rPr lang="en-CA" dirty="0"/>
              <a:t>The age of consent is the age at which a young person can legally agree to sexual activity. Age of consent laws apply to all forms of sexual activity, ranging from kissing and fondling to sexual intercourse.</a:t>
            </a:r>
          </a:p>
          <a:p>
            <a:r>
              <a:rPr lang="en-CA" b="1" dirty="0"/>
              <a:t>All sexual activity without consent is a criminal offence, regardless of age.</a:t>
            </a:r>
            <a:endParaRPr lang="en-CA" dirty="0"/>
          </a:p>
          <a:p>
            <a:r>
              <a:rPr lang="en-CA" dirty="0"/>
              <a:t>These are serious offences that carry serious penalties, including mandatory minimum penalties. The age of consent to sexual activity is </a:t>
            </a:r>
            <a:r>
              <a:rPr lang="en-CA" b="1" dirty="0"/>
              <a:t>16 years</a:t>
            </a:r>
            <a:r>
              <a:rPr lang="en-CA" dirty="0"/>
              <a:t>. In some cases, the age of consent is higher (for example, when there is a relationship of trust, authority or dependency).</a:t>
            </a:r>
          </a:p>
          <a:p>
            <a:r>
              <a:rPr lang="en-CA" dirty="0"/>
              <a:t>In other words, a person must be at least 16 years old to be able to legally agree to sexual activity. </a:t>
            </a:r>
          </a:p>
          <a:p>
            <a:endParaRPr lang="en-CA" dirty="0"/>
          </a:p>
          <a:p>
            <a:r>
              <a:rPr lang="en-CA" dirty="0"/>
              <a:t>Close In</a:t>
            </a:r>
            <a:r>
              <a:rPr lang="en-CA" baseline="0" dirty="0"/>
              <a:t> Age Exceptions: </a:t>
            </a:r>
            <a:r>
              <a:rPr lang="en-CA" dirty="0"/>
              <a:t>A 14- or 15-year-old can consent to sexual activity as long as the partner is </a:t>
            </a:r>
            <a:r>
              <a:rPr lang="en-CA" b="1" dirty="0"/>
              <a:t>less than five years older</a:t>
            </a:r>
            <a:r>
              <a:rPr lang="en-CA" dirty="0"/>
              <a:t> and there is no relationship of trust, authority or dependency or any other exploitation of the young person. This means that if the partner is 5 years or older than the 14- or 15-year-old, any sexual activity is a criminal offence.</a:t>
            </a:r>
          </a:p>
          <a:p>
            <a:r>
              <a:rPr lang="en-CA" dirty="0"/>
              <a:t>There is also a "close in age" exception for 12- and 13-year-olds. A 12- or 13-year-old can consent to sexual activity with a partner as long as the partner is </a:t>
            </a:r>
            <a:r>
              <a:rPr lang="en-CA" b="1" dirty="0"/>
              <a:t>less than two years older</a:t>
            </a:r>
            <a:r>
              <a:rPr lang="en-CA" dirty="0"/>
              <a:t> and there is no relationship of trust, authority or dependency or any other exploitation of the young person. This means that if the partner is 2 years or older than the 12- or 13-year-old, any sexual activity is a criminal offence. https://www.justice.gc.ca/eng/rp-pr/other-autre/clp/faq.html </a:t>
            </a:r>
          </a:p>
          <a:p>
            <a:endParaRPr lang="en-CA" dirty="0"/>
          </a:p>
          <a:p>
            <a:r>
              <a:rPr lang="en-CA" b="1" dirty="0"/>
              <a:t>Sexual exploitation</a:t>
            </a:r>
          </a:p>
          <a:p>
            <a:r>
              <a:rPr lang="en-CA" dirty="0"/>
              <a:t>A 16- or 17-year-old cannot consent to sexual activity if:</a:t>
            </a:r>
          </a:p>
          <a:p>
            <a:pPr marL="628650" lvl="1" indent="-171450">
              <a:buFont typeface="Arial" panose="020B0604020202020204" pitchFamily="34" charset="0"/>
              <a:buChar char="•"/>
            </a:pPr>
            <a:r>
              <a:rPr lang="en-CA" dirty="0"/>
              <a:t>their sexual partner is in position of trust or authority towards them, for example their teacher or coach </a:t>
            </a:r>
          </a:p>
          <a:p>
            <a:pPr marL="628650" lvl="1" indent="-171450">
              <a:buFont typeface="Arial" panose="020B0604020202020204" pitchFamily="34" charset="0"/>
              <a:buChar char="•"/>
            </a:pPr>
            <a:r>
              <a:rPr lang="en-CA" dirty="0"/>
              <a:t>the young person is dependent on their sexual partner, for example for care or support</a:t>
            </a:r>
          </a:p>
          <a:p>
            <a:pPr marL="628650" lvl="1" indent="-171450">
              <a:buFont typeface="Arial" panose="020B0604020202020204" pitchFamily="34" charset="0"/>
              <a:buChar char="•"/>
            </a:pPr>
            <a:r>
              <a:rPr lang="en-CA" dirty="0"/>
              <a:t>the relationship between the young person and their sexual partner is exploitative </a:t>
            </a:r>
          </a:p>
          <a:p>
            <a:pPr marL="628650" lvl="1" indent="-171450">
              <a:buFont typeface="Arial" panose="020B0604020202020204" pitchFamily="34" charset="0"/>
              <a:buChar char="•"/>
            </a:pPr>
            <a:r>
              <a:rPr lang="en-CA" dirty="0"/>
              <a:t>The following factors may be taken into account when determining whether a relationship is exploitative of the young person: </a:t>
            </a:r>
          </a:p>
          <a:p>
            <a:pPr marL="628650" lvl="1" indent="-171450">
              <a:buFont typeface="Arial" panose="020B0604020202020204" pitchFamily="34" charset="0"/>
              <a:buChar char="•"/>
            </a:pPr>
            <a:r>
              <a:rPr lang="en-CA" dirty="0"/>
              <a:t>the young person's age</a:t>
            </a:r>
          </a:p>
          <a:p>
            <a:pPr marL="628650" lvl="1" indent="-171450">
              <a:buFont typeface="Arial" panose="020B0604020202020204" pitchFamily="34" charset="0"/>
              <a:buChar char="•"/>
            </a:pPr>
            <a:r>
              <a:rPr lang="en-CA" dirty="0"/>
              <a:t>the age difference between the young person and their partner</a:t>
            </a:r>
          </a:p>
          <a:p>
            <a:pPr marL="628650" lvl="1" indent="-171450">
              <a:buFont typeface="Arial" panose="020B0604020202020204" pitchFamily="34" charset="0"/>
              <a:buChar char="•"/>
            </a:pPr>
            <a:r>
              <a:rPr lang="en-CA" dirty="0"/>
              <a:t>how the relationship developed (for example, quickly, secretly, or over the internet)</a:t>
            </a:r>
          </a:p>
          <a:p>
            <a:pPr marL="628650" lvl="1" indent="-171450">
              <a:buFont typeface="Arial" panose="020B0604020202020204" pitchFamily="34" charset="0"/>
              <a:buChar char="•"/>
            </a:pPr>
            <a:r>
              <a:rPr lang="en-CA" dirty="0"/>
              <a:t>whether the partner may have controlled or influenced the young person</a:t>
            </a:r>
          </a:p>
          <a:p>
            <a:pPr marL="628650" lvl="1" indent="-171450">
              <a:buFont typeface="Arial" panose="020B0604020202020204" pitchFamily="34" charset="0"/>
              <a:buChar char="•"/>
            </a:pPr>
            <a:endParaRPr lang="en-CA" dirty="0"/>
          </a:p>
          <a:p>
            <a:pPr fontAlgn="t">
              <a:buFont typeface="Arial" panose="020B0604020202020204" pitchFamily="34" charset="0"/>
              <a:buNone/>
            </a:pPr>
            <a:endParaRPr lang="en-US" altLang="en-US"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12</a:t>
            </a:fld>
            <a:endParaRPr lang="en-CA"/>
          </a:p>
        </p:txBody>
      </p:sp>
    </p:spTree>
    <p:extLst>
      <p:ext uri="{BB962C8B-B14F-4D97-AF65-F5344CB8AC3E}">
        <p14:creationId xmlns:p14="http://schemas.microsoft.com/office/powerpoint/2010/main" val="3558941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 scenario, discuss with the students. </a:t>
            </a:r>
            <a:r>
              <a:rPr lang="en-CA" b="1" dirty="0"/>
              <a:t>C</a:t>
            </a:r>
            <a:r>
              <a:rPr lang="en-CA" b="1" i="1" dirty="0"/>
              <a:t>lick</a:t>
            </a:r>
            <a:r>
              <a:rPr lang="en-CA" dirty="0"/>
              <a:t> and answer will appear.</a:t>
            </a:r>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13</a:t>
            </a:fld>
            <a:endParaRPr lang="en-CA"/>
          </a:p>
        </p:txBody>
      </p:sp>
    </p:spTree>
    <p:extLst>
      <p:ext uri="{BB962C8B-B14F-4D97-AF65-F5344CB8AC3E}">
        <p14:creationId xmlns:p14="http://schemas.microsoft.com/office/powerpoint/2010/main" val="319199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Review scenario, discuss with the students. </a:t>
            </a:r>
            <a:r>
              <a:rPr lang="en-CA" b="1" dirty="0"/>
              <a:t>C</a:t>
            </a:r>
            <a:r>
              <a:rPr lang="en-CA" b="1" i="1" dirty="0"/>
              <a:t>lick</a:t>
            </a:r>
            <a:r>
              <a:rPr lang="en-CA" dirty="0"/>
              <a:t> and answer will appear.</a:t>
            </a:r>
            <a:endParaRPr lang="en-US"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14</a:t>
            </a:fld>
            <a:endParaRPr lang="en-CA"/>
          </a:p>
        </p:txBody>
      </p:sp>
    </p:spTree>
    <p:extLst>
      <p:ext uri="{BB962C8B-B14F-4D97-AF65-F5344CB8AC3E}">
        <p14:creationId xmlns:p14="http://schemas.microsoft.com/office/powerpoint/2010/main" val="41761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Review scenario, discuss with the students. </a:t>
            </a:r>
            <a:r>
              <a:rPr lang="en-CA" b="1" dirty="0"/>
              <a:t>C</a:t>
            </a:r>
            <a:r>
              <a:rPr lang="en-CA" b="1" i="1" dirty="0"/>
              <a:t>lick</a:t>
            </a:r>
            <a:r>
              <a:rPr lang="en-CA" dirty="0"/>
              <a:t> and answer will appear.</a:t>
            </a:r>
            <a:endParaRPr lang="en-US"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15</a:t>
            </a:fld>
            <a:endParaRPr lang="en-CA"/>
          </a:p>
        </p:txBody>
      </p:sp>
    </p:spTree>
    <p:extLst>
      <p:ext uri="{BB962C8B-B14F-4D97-AF65-F5344CB8AC3E}">
        <p14:creationId xmlns:p14="http://schemas.microsoft.com/office/powerpoint/2010/main" val="3544093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Review scenario, discuss with the students. </a:t>
            </a:r>
            <a:r>
              <a:rPr lang="en-CA" b="1" dirty="0"/>
              <a:t>C</a:t>
            </a:r>
            <a:r>
              <a:rPr lang="en-CA" b="1" i="1" dirty="0"/>
              <a:t>lick</a:t>
            </a:r>
            <a:r>
              <a:rPr lang="en-CA" dirty="0"/>
              <a:t> and answer will appear.</a:t>
            </a:r>
            <a:endParaRPr lang="en-US"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16</a:t>
            </a:fld>
            <a:endParaRPr lang="en-CA"/>
          </a:p>
        </p:txBody>
      </p:sp>
    </p:spTree>
    <p:extLst>
      <p:ext uri="{BB962C8B-B14F-4D97-AF65-F5344CB8AC3E}">
        <p14:creationId xmlns:p14="http://schemas.microsoft.com/office/powerpoint/2010/main" val="1018921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17</a:t>
            </a:fld>
            <a:endParaRPr lang="en-CA"/>
          </a:p>
        </p:txBody>
      </p:sp>
    </p:spTree>
    <p:extLst>
      <p:ext uri="{BB962C8B-B14F-4D97-AF65-F5344CB8AC3E}">
        <p14:creationId xmlns:p14="http://schemas.microsoft.com/office/powerpoint/2010/main" val="355017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D4E7BC5-CE2F-4706-A188-D05CD2052D3F}" type="slidenum">
              <a:rPr lang="en-CA" smtClean="0"/>
              <a:t>2</a:t>
            </a:fld>
            <a:endParaRPr lang="en-CA"/>
          </a:p>
        </p:txBody>
      </p:sp>
    </p:spTree>
    <p:extLst>
      <p:ext uri="{BB962C8B-B14F-4D97-AF65-F5344CB8AC3E}">
        <p14:creationId xmlns:p14="http://schemas.microsoft.com/office/powerpoint/2010/main" val="113732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 ground rules.  </a:t>
            </a:r>
            <a:endParaRPr lang="en-US" dirty="0"/>
          </a:p>
          <a:p>
            <a:pPr defTabSz="931774">
              <a:defRPr/>
            </a:pPr>
            <a:endParaRPr lang="en-CA" dirty="0"/>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3</a:t>
            </a:fld>
            <a:endParaRPr lang="en-CA"/>
          </a:p>
        </p:txBody>
      </p:sp>
    </p:spTree>
    <p:extLst>
      <p:ext uri="{BB962C8B-B14F-4D97-AF65-F5344CB8AC3E}">
        <p14:creationId xmlns:p14="http://schemas.microsoft.com/office/powerpoint/2010/main" val="408430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Ask the students to introduce themselves and list</a:t>
            </a:r>
            <a:r>
              <a:rPr lang="en-CA" altLang="en-US" baseline="0" dirty="0"/>
              <a:t> their favourite… (choose from the list below):</a:t>
            </a:r>
          </a:p>
          <a:p>
            <a:pPr marL="171450" indent="-171450">
              <a:buFont typeface="Arial" panose="020B0604020202020204" pitchFamily="34" charset="0"/>
              <a:buChar char="•"/>
            </a:pPr>
            <a:r>
              <a:rPr lang="en-CA" altLang="en-US" baseline="0" dirty="0"/>
              <a:t>Movie</a:t>
            </a:r>
          </a:p>
          <a:p>
            <a:pPr marL="171450" indent="-171450">
              <a:buFont typeface="Arial" panose="020B0604020202020204" pitchFamily="34" charset="0"/>
              <a:buChar char="•"/>
            </a:pPr>
            <a:r>
              <a:rPr lang="en-CA" altLang="en-US" baseline="0" dirty="0"/>
              <a:t>TV series</a:t>
            </a:r>
          </a:p>
          <a:p>
            <a:pPr marL="171450" indent="-171450">
              <a:buFont typeface="Arial" panose="020B0604020202020204" pitchFamily="34" charset="0"/>
              <a:buChar char="•"/>
            </a:pPr>
            <a:r>
              <a:rPr lang="en-CA" altLang="en-US" baseline="0" dirty="0"/>
              <a:t>Snack</a:t>
            </a:r>
          </a:p>
          <a:p>
            <a:pPr marL="171450" indent="-171450">
              <a:buFont typeface="Arial" panose="020B0604020202020204" pitchFamily="34" charset="0"/>
              <a:buChar char="•"/>
            </a:pPr>
            <a:r>
              <a:rPr lang="en-CA" altLang="en-US" baseline="0" dirty="0"/>
              <a:t>Meal</a:t>
            </a:r>
          </a:p>
          <a:p>
            <a:pPr marL="171450" indent="-171450">
              <a:buFont typeface="Arial" panose="020B0604020202020204" pitchFamily="34" charset="0"/>
              <a:buChar char="•"/>
            </a:pPr>
            <a:r>
              <a:rPr lang="en-CA" altLang="en-US" baseline="0" dirty="0"/>
              <a:t>Restaurant</a:t>
            </a:r>
          </a:p>
          <a:p>
            <a:pPr marL="171450" indent="-171450">
              <a:buFont typeface="Arial" panose="020B0604020202020204" pitchFamily="34" charset="0"/>
              <a:buChar char="•"/>
            </a:pPr>
            <a:r>
              <a:rPr lang="en-CA" altLang="en-US" baseline="0" dirty="0"/>
              <a:t>Song</a:t>
            </a:r>
          </a:p>
          <a:p>
            <a:pPr marL="171450" indent="-171450">
              <a:buFont typeface="Arial" panose="020B0604020202020204" pitchFamily="34" charset="0"/>
              <a:buChar char="•"/>
            </a:pPr>
            <a:r>
              <a:rPr lang="en-CA" altLang="en-US" baseline="0" dirty="0"/>
              <a:t>Colour</a:t>
            </a:r>
          </a:p>
          <a:p>
            <a:endParaRPr lang="en-US" dirty="0"/>
          </a:p>
          <a:p>
            <a:r>
              <a:rPr lang="en-US" dirty="0"/>
              <a:t>Or choose your own ice breaker.</a:t>
            </a:r>
          </a:p>
        </p:txBody>
      </p:sp>
      <p:sp>
        <p:nvSpPr>
          <p:cNvPr id="4" name="Slide Number Placeholder 3"/>
          <p:cNvSpPr>
            <a:spLocks noGrp="1"/>
          </p:cNvSpPr>
          <p:nvPr>
            <p:ph type="sldNum" sz="quarter" idx="10"/>
          </p:nvPr>
        </p:nvSpPr>
        <p:spPr/>
        <p:txBody>
          <a:bodyPr/>
          <a:lstStyle/>
          <a:p>
            <a:fld id="{6D4E7BC5-CE2F-4706-A188-D05CD2052D3F}" type="slidenum">
              <a:rPr lang="en-CA" smtClean="0"/>
              <a:t>4</a:t>
            </a:fld>
            <a:endParaRPr lang="en-CA"/>
          </a:p>
        </p:txBody>
      </p:sp>
    </p:spTree>
    <p:extLst>
      <p:ext uri="{BB962C8B-B14F-4D97-AF65-F5344CB8AC3E}">
        <p14:creationId xmlns:p14="http://schemas.microsoft.com/office/powerpoint/2010/main" val="155097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*The slide will be blank while describing the information*</a:t>
            </a:r>
          </a:p>
          <a:p>
            <a:endParaRPr lang="en-CA" b="1" baseline="0" dirty="0"/>
          </a:p>
          <a:p>
            <a:r>
              <a:rPr lang="en-CA" b="1" baseline="0" dirty="0"/>
              <a:t>Explain public place: </a:t>
            </a:r>
          </a:p>
          <a:p>
            <a:pPr marL="171450" indent="-171450">
              <a:buFont typeface="Arial" panose="020B0604020202020204" pitchFamily="34" charset="0"/>
              <a:buChar char="•"/>
            </a:pPr>
            <a:r>
              <a:rPr lang="en-CA" baseline="0" dirty="0"/>
              <a:t>a place where there is more than 1 person</a:t>
            </a:r>
            <a:endParaRPr lang="en-CA" dirty="0"/>
          </a:p>
          <a:p>
            <a:pPr marL="171450" indent="-171450">
              <a:buFont typeface="Arial" panose="020B0604020202020204" pitchFamily="34" charset="0"/>
              <a:buChar char="•"/>
            </a:pPr>
            <a:r>
              <a:rPr lang="en-CA" baseline="0" dirty="0"/>
              <a:t>places where you are likely to see other people  </a:t>
            </a:r>
          </a:p>
          <a:p>
            <a:pPr marL="171450" indent="-171450">
              <a:buFont typeface="Arial" panose="020B0604020202020204" pitchFamily="34" charset="0"/>
              <a:buChar char="•"/>
            </a:pPr>
            <a:r>
              <a:rPr lang="en-CA" baseline="0" dirty="0"/>
              <a:t>Skating arena, library </a:t>
            </a:r>
          </a:p>
          <a:p>
            <a:r>
              <a:rPr lang="en-CA" b="1" dirty="0"/>
              <a:t>Ask</a:t>
            </a:r>
            <a:r>
              <a:rPr lang="en-CA" dirty="0"/>
              <a:t> the students what are p</a:t>
            </a:r>
            <a:r>
              <a:rPr lang="en-CA" baseline="0" dirty="0"/>
              <a:t>ublic behaviour/activities: </a:t>
            </a:r>
          </a:p>
          <a:p>
            <a:pPr marL="171450" indent="-171450">
              <a:buFont typeface="Arial" panose="020B0604020202020204" pitchFamily="34" charset="0"/>
              <a:buChar char="•"/>
            </a:pPr>
            <a:r>
              <a:rPr lang="en-CA" baseline="0" dirty="0"/>
              <a:t>things you can do when you are with or around other people</a:t>
            </a:r>
          </a:p>
          <a:p>
            <a:pPr marL="171450" indent="-171450">
              <a:buFont typeface="Arial" panose="020B0604020202020204" pitchFamily="34" charset="0"/>
              <a:buChar char="•"/>
            </a:pPr>
            <a:r>
              <a:rPr lang="en-CA" dirty="0"/>
              <a:t>Dancing, eating, reading, preparing food</a:t>
            </a:r>
            <a:endParaRPr lang="en-CA" baseline="0" dirty="0"/>
          </a:p>
          <a:p>
            <a:endParaRPr lang="en-CA" baseline="0" dirty="0"/>
          </a:p>
          <a:p>
            <a:r>
              <a:rPr lang="en-CA" b="1" baseline="0" dirty="0"/>
              <a:t>Explain private place: </a:t>
            </a:r>
          </a:p>
          <a:p>
            <a:pPr marL="171450" indent="-171450">
              <a:buFont typeface="Arial" panose="020B0604020202020204" pitchFamily="34" charset="0"/>
              <a:buChar char="•"/>
            </a:pPr>
            <a:r>
              <a:rPr lang="en-CA" baseline="0" dirty="0"/>
              <a:t>is a place where there is only one person  </a:t>
            </a:r>
          </a:p>
          <a:p>
            <a:pPr marL="171450" indent="-171450">
              <a:buFont typeface="Arial" panose="020B0604020202020204" pitchFamily="34" charset="0"/>
              <a:buChar char="•"/>
            </a:pPr>
            <a:r>
              <a:rPr lang="en-CA" baseline="0" dirty="0"/>
              <a:t>Is a place in which you are usually alone</a:t>
            </a:r>
          </a:p>
          <a:p>
            <a:r>
              <a:rPr lang="en-CA" b="1" dirty="0"/>
              <a:t>Ask</a:t>
            </a:r>
            <a:r>
              <a:rPr lang="en-CA" dirty="0"/>
              <a:t> the students what are p</a:t>
            </a:r>
            <a:r>
              <a:rPr lang="en-CA" baseline="0" dirty="0"/>
              <a:t>rivate behaviour/activities: </a:t>
            </a:r>
          </a:p>
          <a:p>
            <a:pPr marL="171450" indent="-171450">
              <a:buFont typeface="Arial" panose="020B0604020202020204" pitchFamily="34" charset="0"/>
              <a:buChar char="•"/>
            </a:pPr>
            <a:r>
              <a:rPr lang="en-CA" baseline="0" dirty="0"/>
              <a:t>things you do when you are by yourself,  and they should occur in an appropriate private place</a:t>
            </a:r>
          </a:p>
          <a:p>
            <a:pPr marL="171450" indent="-171450">
              <a:buFont typeface="Arial" panose="020B0604020202020204" pitchFamily="34" charset="0"/>
              <a:buChar char="•"/>
            </a:pPr>
            <a:r>
              <a:rPr lang="en-CA" baseline="0" dirty="0"/>
              <a:t>Brushing teeth, picking nose, adjusting underwear, going to the bathroom</a:t>
            </a:r>
          </a:p>
          <a:p>
            <a:endParaRPr lang="en-CA" baseline="0" dirty="0"/>
          </a:p>
          <a:p>
            <a:r>
              <a:rPr lang="en-CA" b="1" i="1" baseline="0" dirty="0"/>
              <a:t>Click </a:t>
            </a:r>
            <a:r>
              <a:rPr lang="en-CA" b="1" baseline="0" dirty="0"/>
              <a:t>and ask the students if these places are considered public or private? </a:t>
            </a:r>
          </a:p>
          <a:p>
            <a:r>
              <a:rPr lang="en-CA" baseline="0" dirty="0"/>
              <a:t>Public: classroom, kitchen, school yard, park, shopping mall, swimming pool, online chat room, restaurant</a:t>
            </a:r>
          </a:p>
          <a:p>
            <a:r>
              <a:rPr lang="en-CA" baseline="0" dirty="0"/>
              <a:t>Private: bathroom, bedroom </a:t>
            </a:r>
          </a:p>
          <a:p>
            <a:endParaRPr lang="en-CA"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6D4E7BC5-CE2F-4706-A188-D05CD2052D3F}" type="slidenum">
              <a:rPr lang="en-CA" smtClean="0"/>
              <a:t>5</a:t>
            </a:fld>
            <a:endParaRPr lang="en-CA"/>
          </a:p>
        </p:txBody>
      </p:sp>
    </p:spTree>
    <p:extLst>
      <p:ext uri="{BB962C8B-B14F-4D97-AF65-F5344CB8AC3E}">
        <p14:creationId xmlns:p14="http://schemas.microsoft.com/office/powerpoint/2010/main" val="74735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b="1" i="1" dirty="0"/>
              <a:t>Click</a:t>
            </a:r>
            <a:r>
              <a:rPr lang="en-CA" dirty="0"/>
              <a:t> and ask the </a:t>
            </a:r>
            <a:r>
              <a:rPr lang="en-CA" baseline="0" dirty="0"/>
              <a:t>students to identify if the activity is public or private?</a:t>
            </a:r>
            <a:r>
              <a:rPr lang="en-CA" i="1" baseline="0" dirty="0"/>
              <a:t>  (</a:t>
            </a:r>
            <a:r>
              <a:rPr lang="en-CA" baseline="0" dirty="0"/>
              <a:t>washing dishes, dancing,</a:t>
            </a:r>
            <a:r>
              <a:rPr lang="en-CA" i="1" baseline="0" dirty="0"/>
              <a:t> </a:t>
            </a:r>
            <a:r>
              <a:rPr lang="en-CA" baseline="0" dirty="0"/>
              <a:t>brushing your teeth)</a:t>
            </a:r>
            <a:r>
              <a:rPr lang="en-CA" i="1" baseline="0" dirty="0"/>
              <a:t>  </a:t>
            </a:r>
          </a:p>
          <a:p>
            <a:r>
              <a:rPr lang="en-CA" b="1" i="1" baseline="0" dirty="0"/>
              <a:t>Click</a:t>
            </a:r>
            <a:r>
              <a:rPr lang="en-CA" i="1" baseline="0" dirty="0"/>
              <a:t> </a:t>
            </a:r>
            <a:r>
              <a:rPr lang="en-CA" i="0" baseline="0" dirty="0"/>
              <a:t>and the </a:t>
            </a:r>
            <a:r>
              <a:rPr lang="en-CA" baseline="0" dirty="0"/>
              <a:t>chart will appear- Review chart to cover more public vs private activities.  </a:t>
            </a:r>
          </a:p>
          <a:p>
            <a:endParaRPr lang="en-CA" baseline="0" dirty="0"/>
          </a:p>
          <a:p>
            <a:r>
              <a:rPr lang="en-CA" baseline="0" dirty="0"/>
              <a:t>Once complete, </a:t>
            </a:r>
            <a:r>
              <a:rPr lang="en-CA" b="1" baseline="0" dirty="0"/>
              <a:t>ask </a:t>
            </a:r>
            <a:r>
              <a:rPr lang="en-CA" baseline="0" dirty="0"/>
              <a:t>the students if “talking on the phone” would fall under a public or private activity?  </a:t>
            </a:r>
          </a:p>
          <a:p>
            <a:pPr marL="171450" indent="-171450">
              <a:buFont typeface="Arial" panose="020B0604020202020204" pitchFamily="34" charset="0"/>
              <a:buChar char="•"/>
            </a:pPr>
            <a:r>
              <a:rPr lang="en-CA" baseline="0" dirty="0"/>
              <a:t>It could fall under both depending on the conversation, what Is being discussed.   </a:t>
            </a:r>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6</a:t>
            </a:fld>
            <a:endParaRPr lang="en-CA"/>
          </a:p>
        </p:txBody>
      </p:sp>
    </p:spTree>
    <p:extLst>
      <p:ext uri="{BB962C8B-B14F-4D97-AF65-F5344CB8AC3E}">
        <p14:creationId xmlns:p14="http://schemas.microsoft.com/office/powerpoint/2010/main" val="352483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CA" dirty="0"/>
              <a:t>Taking care of your body includes saying who can touch you and come into your personal space.  Everybody deserves to be treated with respect.  Your body is private, and some parts are more private than others.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CA" dirty="0"/>
          </a:p>
          <a:p>
            <a:r>
              <a:rPr lang="en-CA" b="1" dirty="0"/>
              <a:t>Private Body Parts: </a:t>
            </a:r>
            <a:r>
              <a:rPr lang="en-CA" dirty="0"/>
              <a:t>These are body parts that are covered by a bathing suit or underwear/bra</a:t>
            </a:r>
          </a:p>
          <a:p>
            <a:pPr marL="171450" indent="-171450">
              <a:buFont typeface="Arial" panose="020B0604020202020204" pitchFamily="34" charset="0"/>
              <a:buChar char="•"/>
            </a:pPr>
            <a:r>
              <a:rPr lang="en-CA" dirty="0"/>
              <a:t>Private parts should be covered when you are in public places</a:t>
            </a:r>
          </a:p>
          <a:p>
            <a:pPr marL="171450" indent="-171450">
              <a:buFont typeface="Arial" panose="020B0604020202020204" pitchFamily="34" charset="0"/>
              <a:buChar char="•"/>
            </a:pPr>
            <a:r>
              <a:rPr lang="en-CA" dirty="0"/>
              <a:t>If you want to touch or scratch your private parts you should wait until you are in a private place</a:t>
            </a:r>
          </a:p>
          <a:p>
            <a:pPr marL="171450" indent="-171450">
              <a:buFont typeface="Arial" panose="020B0604020202020204" pitchFamily="34" charset="0"/>
              <a:buChar char="•"/>
            </a:pPr>
            <a:r>
              <a:rPr lang="en-CA" dirty="0"/>
              <a:t>No one can touch your body without your permission</a:t>
            </a:r>
          </a:p>
          <a:p>
            <a:pPr marL="171450" indent="-171450">
              <a:buFont typeface="Arial" panose="020B0604020202020204" pitchFamily="34" charset="0"/>
              <a:buChar char="•"/>
            </a:pPr>
            <a:r>
              <a:rPr lang="en-CA" dirty="0"/>
              <a:t>No one can see your body without your permission </a:t>
            </a:r>
          </a:p>
          <a:p>
            <a:pPr marL="171450" indent="-171450">
              <a:buFont typeface="Arial" panose="020B0604020202020204" pitchFamily="34" charset="0"/>
              <a:buChar char="•"/>
            </a:pPr>
            <a:r>
              <a:rPr lang="en-CA" dirty="0"/>
              <a:t>Your body should not be shown to anyone who does not want to see it</a:t>
            </a:r>
          </a:p>
          <a:p>
            <a:endParaRPr lang="en-CA" dirty="0"/>
          </a:p>
          <a:p>
            <a:r>
              <a:rPr lang="en-CA" b="1" dirty="0"/>
              <a:t>Ask</a:t>
            </a:r>
            <a:r>
              <a:rPr lang="en-CA" dirty="0"/>
              <a:t> students to describe what appropriate touching means to them.  Once answers are provided- </a:t>
            </a:r>
            <a:r>
              <a:rPr lang="en-CA" b="1" i="1" dirty="0"/>
              <a:t>click</a:t>
            </a:r>
            <a:r>
              <a:rPr lang="en-CA" i="1" dirty="0"/>
              <a:t>- </a:t>
            </a:r>
            <a:r>
              <a:rPr lang="en-CA" i="0" dirty="0"/>
              <a:t>a chart will appear- review the chart</a:t>
            </a:r>
          </a:p>
          <a:p>
            <a:pPr marL="628650" lvl="1" indent="-171450">
              <a:buFont typeface="Arial" panose="020B0604020202020204" pitchFamily="34" charset="0"/>
              <a:buChar char="•"/>
            </a:pPr>
            <a:r>
              <a:rPr lang="en-CA" dirty="0"/>
              <a:t>Explain that appropriate touches are respectful, kind and caring.  They are “thumbs up” touches.  </a:t>
            </a:r>
          </a:p>
          <a:p>
            <a:r>
              <a:rPr lang="en-CA" b="1" dirty="0"/>
              <a:t>Ask</a:t>
            </a:r>
            <a:r>
              <a:rPr lang="en-CA" dirty="0"/>
              <a:t> students to describe what an inappropriate touch means to them. Once answers are provided- </a:t>
            </a:r>
            <a:r>
              <a:rPr lang="en-CA" b="1" dirty="0"/>
              <a:t>c</a:t>
            </a:r>
            <a:r>
              <a:rPr lang="en-CA" b="1" i="1" dirty="0"/>
              <a:t>lick</a:t>
            </a:r>
            <a:r>
              <a:rPr lang="en-CA" i="1" dirty="0"/>
              <a:t>- </a:t>
            </a:r>
            <a:r>
              <a:rPr lang="en-CA" i="0" dirty="0"/>
              <a:t>a chart will appear- review the chart</a:t>
            </a:r>
          </a:p>
          <a:p>
            <a:pPr marL="628650" lvl="1" indent="-171450">
              <a:buFont typeface="Arial" panose="020B0604020202020204" pitchFamily="34" charset="0"/>
              <a:buChar char="•"/>
            </a:pPr>
            <a:r>
              <a:rPr lang="en-CA" dirty="0"/>
              <a:t>Inappropriate touches are disrespectful, confusing, scary, and or hurtful.  They are “thumbs down” touches.  </a:t>
            </a:r>
            <a:r>
              <a:rPr lang="en-CA" i="1" dirty="0"/>
              <a:t>  </a:t>
            </a:r>
            <a:endParaRPr lang="en-CA" dirty="0"/>
          </a:p>
          <a:p>
            <a:r>
              <a:rPr lang="en-CA" b="1" dirty="0"/>
              <a:t>Ask</a:t>
            </a:r>
            <a:r>
              <a:rPr lang="en-CA" dirty="0"/>
              <a:t> the students what they can do when someone inappropriately touches them?  </a:t>
            </a:r>
          </a:p>
          <a:p>
            <a:pPr marL="628650" lvl="1" indent="-171450">
              <a:buFont typeface="Arial" panose="020B0604020202020204" pitchFamily="34" charset="0"/>
              <a:buChar char="•"/>
            </a:pPr>
            <a:r>
              <a:rPr lang="en-CA" dirty="0"/>
              <a:t>Explain that there are 3 safety rules that they can follow:</a:t>
            </a:r>
          </a:p>
          <a:p>
            <a:pPr marL="1085850" lvl="2" indent="-171450">
              <a:buFont typeface="Arial" panose="020B0604020202020204" pitchFamily="34" charset="0"/>
              <a:buChar char="•"/>
            </a:pPr>
            <a:r>
              <a:rPr lang="en-CA" dirty="0"/>
              <a:t>Say no: Have the students say “NO” aloud and explain how to be assertive.</a:t>
            </a:r>
          </a:p>
          <a:p>
            <a:pPr marL="1085850" lvl="2" indent="-171450">
              <a:buFont typeface="Arial" panose="020B0604020202020204" pitchFamily="34" charset="0"/>
              <a:buChar char="•"/>
            </a:pPr>
            <a:r>
              <a:rPr lang="en-CA" dirty="0"/>
              <a:t>Get away: walk or run away or get out of the situation.  Go to a safe place like your home, neighbour’s house, school.</a:t>
            </a:r>
          </a:p>
          <a:p>
            <a:pPr marL="1085850" lvl="2" indent="-171450">
              <a:buFont typeface="Arial" panose="020B0604020202020204" pitchFamily="34" charset="0"/>
              <a:buChar char="•"/>
            </a:pPr>
            <a:r>
              <a:rPr lang="en-CA" dirty="0"/>
              <a:t>Tell someone you trust: ask students to think of all the people who they could tell like a parent, teacher, grandparent.  </a:t>
            </a:r>
          </a:p>
          <a:p>
            <a:pPr defTabSz="931774">
              <a:defRPr/>
            </a:pPr>
            <a:endParaRPr lang="en-CA" b="1" dirty="0"/>
          </a:p>
          <a:p>
            <a:pPr defTabSz="931774">
              <a:defRPr/>
            </a:pPr>
            <a:r>
              <a:rPr lang="en-CA" b="1" dirty="0"/>
              <a:t>Ask:</a:t>
            </a:r>
            <a:r>
              <a:rPr lang="en-CA" dirty="0"/>
              <a:t> Who is the owner of your body?  </a:t>
            </a:r>
          </a:p>
          <a:p>
            <a:pPr marL="628650" lvl="1" indent="-171450" defTabSz="931774">
              <a:buFont typeface="Arial" panose="020B0604020202020204" pitchFamily="34" charset="0"/>
              <a:buChar char="•"/>
              <a:defRPr/>
            </a:pPr>
            <a:r>
              <a:rPr lang="en-CA" dirty="0"/>
              <a:t>You own your body.  Your body is unique and special, and everybody is different.  </a:t>
            </a:r>
          </a:p>
          <a:p>
            <a:pPr defTabSz="931774">
              <a:defRPr/>
            </a:pPr>
            <a:r>
              <a:rPr lang="en-CA" b="1" dirty="0"/>
              <a:t>Ask: </a:t>
            </a:r>
            <a:r>
              <a:rPr lang="en-CA" dirty="0"/>
              <a:t>What can you do with your body?  </a:t>
            </a:r>
          </a:p>
          <a:p>
            <a:pPr marL="628650" lvl="1" indent="-171450" defTabSz="931774">
              <a:buFont typeface="Arial" panose="020B0604020202020204" pitchFamily="34" charset="0"/>
              <a:buChar char="•"/>
              <a:defRPr/>
            </a:pPr>
            <a:r>
              <a:rPr lang="en-CA" dirty="0"/>
              <a:t>Run, jump, dance, clap, laugh, eat.  </a:t>
            </a:r>
          </a:p>
          <a:p>
            <a:pPr defTabSz="931774">
              <a:defRPr/>
            </a:pPr>
            <a:r>
              <a:rPr lang="en-CA" b="1" dirty="0"/>
              <a:t>Ask: </a:t>
            </a:r>
            <a:r>
              <a:rPr lang="en-CA" dirty="0"/>
              <a:t>How do you take care of your body?  </a:t>
            </a:r>
          </a:p>
          <a:p>
            <a:pPr marL="628650" lvl="1" indent="-171450" defTabSz="931774">
              <a:buFont typeface="Arial" panose="020B0604020202020204" pitchFamily="34" charset="0"/>
              <a:buChar char="•"/>
              <a:defRPr/>
            </a:pPr>
            <a:r>
              <a:rPr lang="en-CA" dirty="0"/>
              <a:t>Eat healthy foods, exercise, personal hygiene.</a:t>
            </a:r>
          </a:p>
          <a:p>
            <a:pPr marL="1085850" lvl="2"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6D4E7BC5-CE2F-4706-A188-D05CD2052D3F}" type="slidenum">
              <a:rPr lang="en-CA" smtClean="0"/>
              <a:t>7</a:t>
            </a:fld>
            <a:endParaRPr lang="en-CA"/>
          </a:p>
        </p:txBody>
      </p:sp>
    </p:spTree>
    <p:extLst>
      <p:ext uri="{BB962C8B-B14F-4D97-AF65-F5344CB8AC3E}">
        <p14:creationId xmlns:p14="http://schemas.microsoft.com/office/powerpoint/2010/main" val="204465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b="1" u="sng" dirty="0"/>
              <a:t>Activity: </a:t>
            </a:r>
            <a:r>
              <a:rPr lang="en-CA" b="1" dirty="0"/>
              <a:t>Appropriate/Inappropriate Touch Pictures</a:t>
            </a:r>
            <a:r>
              <a:rPr lang="en-CA" dirty="0"/>
              <a:t>:</a:t>
            </a:r>
            <a:r>
              <a:rPr lang="en-CA" baseline="0" dirty="0"/>
              <a:t> </a:t>
            </a:r>
          </a:p>
          <a:p>
            <a:endParaRPr lang="en-CA" i="1" baseline="0" dirty="0"/>
          </a:p>
          <a:p>
            <a:r>
              <a:rPr lang="en-CA" b="1" i="1" baseline="0" dirty="0"/>
              <a:t>Click</a:t>
            </a:r>
            <a:r>
              <a:rPr lang="en-CA" baseline="0" dirty="0"/>
              <a:t> and the picture will appear </a:t>
            </a:r>
            <a:r>
              <a:rPr lang="en-CA" dirty="0"/>
              <a:t>and ask the class if these are appropriate or inappropriate to describe</a:t>
            </a:r>
            <a:r>
              <a:rPr lang="en-CA" baseline="0" dirty="0"/>
              <a:t> touch.  Students can use thumbs up (appropriate) thumbs down (inappropriate) </a:t>
            </a:r>
            <a:endParaRPr lang="en-US"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8</a:t>
            </a:fld>
            <a:endParaRPr lang="en-CA"/>
          </a:p>
        </p:txBody>
      </p:sp>
    </p:spTree>
    <p:extLst>
      <p:ext uri="{BB962C8B-B14F-4D97-AF65-F5344CB8AC3E}">
        <p14:creationId xmlns:p14="http://schemas.microsoft.com/office/powerpoint/2010/main" val="399803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Activity: </a:t>
            </a:r>
            <a:r>
              <a:rPr lang="en-CA" b="1" dirty="0"/>
              <a:t>Appropriate/Inappropriate Touch Pictures</a:t>
            </a:r>
            <a:r>
              <a:rPr lang="en-CA" dirty="0"/>
              <a:t>:</a:t>
            </a:r>
            <a:r>
              <a:rPr lang="en-CA" baseline="0" dirty="0"/>
              <a:t> </a:t>
            </a:r>
          </a:p>
          <a:p>
            <a:endParaRPr lang="en-CA" i="1" baseline="0" dirty="0"/>
          </a:p>
          <a:p>
            <a:r>
              <a:rPr lang="en-CA" b="1" i="1" baseline="0" dirty="0"/>
              <a:t>Click</a:t>
            </a:r>
            <a:r>
              <a:rPr lang="en-CA" baseline="0" dirty="0"/>
              <a:t> and the picture will appear </a:t>
            </a:r>
            <a:r>
              <a:rPr lang="en-CA" dirty="0"/>
              <a:t>and ask the class if these are appropriate or inappropriate to describe</a:t>
            </a:r>
            <a:r>
              <a:rPr lang="en-CA" baseline="0" dirty="0"/>
              <a:t> touch.  Students can use thumbs up (appropriate) thumbs down (inappropriate) </a:t>
            </a:r>
            <a:endParaRPr lang="en-US" dirty="0"/>
          </a:p>
          <a:p>
            <a:endParaRPr lang="en-CA" dirty="0"/>
          </a:p>
          <a:p>
            <a:r>
              <a:rPr lang="en-US" dirty="0"/>
              <a:t>** Elaborate on hugging your uncle as some may view this as appropriate/inappropriate. Explain that the student may like their family member, but if the touch makes them feel uncomfortable- they do not have to accept or give a hug, they are the boss of their body** </a:t>
            </a:r>
          </a:p>
        </p:txBody>
      </p:sp>
      <p:sp>
        <p:nvSpPr>
          <p:cNvPr id="4" name="Slide Number Placeholder 3"/>
          <p:cNvSpPr>
            <a:spLocks noGrp="1"/>
          </p:cNvSpPr>
          <p:nvPr>
            <p:ph type="sldNum" sz="quarter" idx="10"/>
          </p:nvPr>
        </p:nvSpPr>
        <p:spPr/>
        <p:txBody>
          <a:bodyPr/>
          <a:lstStyle/>
          <a:p>
            <a:fld id="{6D4E7BC5-CE2F-4706-A188-D05CD2052D3F}" type="slidenum">
              <a:rPr lang="en-CA" smtClean="0"/>
              <a:t>9</a:t>
            </a:fld>
            <a:endParaRPr lang="en-CA"/>
          </a:p>
        </p:txBody>
      </p:sp>
    </p:spTree>
    <p:extLst>
      <p:ext uri="{BB962C8B-B14F-4D97-AF65-F5344CB8AC3E}">
        <p14:creationId xmlns:p14="http://schemas.microsoft.com/office/powerpoint/2010/main" val="352893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8372" t="6909" r="12400" b="786"/>
          <a:stretch/>
        </p:blipFill>
        <p:spPr>
          <a:xfrm>
            <a:off x="0" y="0"/>
            <a:ext cx="9144000" cy="6857999"/>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345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556792"/>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AA8DEE-C3F7-4B4A-8A9D-E1B9546ABA1B}"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006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24744"/>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1A1A10-29CE-460B-8B40-B2E5A13BAF4E}"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2588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7"/>
            <a:ext cx="9144000" cy="6855626"/>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915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99286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308" y="266915"/>
            <a:ext cx="8290156" cy="1289877"/>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2276872"/>
            <a:ext cx="6400800" cy="33619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1" name="Date Placeholder 3"/>
          <p:cNvSpPr>
            <a:spLocks noGrp="1"/>
          </p:cNvSpPr>
          <p:nvPr>
            <p:ph type="dt" sz="half" idx="10"/>
          </p:nvPr>
        </p:nvSpPr>
        <p:spPr>
          <a:xfrm>
            <a:off x="2552646" y="6411307"/>
            <a:ext cx="1227266" cy="365125"/>
          </a:xfrm>
        </p:spPr>
        <p:txBody>
          <a:bodyPr/>
          <a:lstStyle/>
          <a:p>
            <a:fld id="{9898484E-40ED-4C3E-A596-49EF19B2DE71}" type="datetime1">
              <a:rPr lang="en-CA" smtClean="0"/>
              <a:t>2025-08-29</a:t>
            </a:fld>
            <a:endParaRPr lang="en-CA"/>
          </a:p>
        </p:txBody>
      </p:sp>
      <p:sp>
        <p:nvSpPr>
          <p:cNvPr id="12" name="Footer Placeholder 4"/>
          <p:cNvSpPr>
            <a:spLocks noGrp="1"/>
          </p:cNvSpPr>
          <p:nvPr>
            <p:ph type="ftr" sz="quarter" idx="11"/>
          </p:nvPr>
        </p:nvSpPr>
        <p:spPr>
          <a:xfrm>
            <a:off x="3779912" y="6411307"/>
            <a:ext cx="4104456" cy="365125"/>
          </a:xfrm>
        </p:spPr>
        <p:txBody>
          <a:bodyPr/>
          <a:lstStyle/>
          <a:p>
            <a:r>
              <a:rPr lang="en-CA"/>
              <a:t>WINDSOR-ESSEX COUNTY HEALTH UNIT</a:t>
            </a:r>
          </a:p>
        </p:txBody>
      </p:sp>
      <p:sp>
        <p:nvSpPr>
          <p:cNvPr id="13" name="Slide Number Placeholder 5"/>
          <p:cNvSpPr>
            <a:spLocks noGrp="1"/>
          </p:cNvSpPr>
          <p:nvPr>
            <p:ph type="sldNum" sz="quarter" idx="12"/>
          </p:nvPr>
        </p:nvSpPr>
        <p:spPr>
          <a:xfrm>
            <a:off x="7884368" y="6411307"/>
            <a:ext cx="802432" cy="365125"/>
          </a:xfrm>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905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B22F414-386B-474C-AC2C-F2E8676AC59D}"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3061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2AB330-7F8A-480A-A9C9-76E0EBFA0562}" type="datetime1">
              <a:rPr lang="en-CA" smtClean="0"/>
              <a:t>2025-08-29</a:t>
            </a:fld>
            <a:endParaRPr lang="en-CA"/>
          </a:p>
        </p:txBody>
      </p:sp>
      <p:sp>
        <p:nvSpPr>
          <p:cNvPr id="8" name="Footer Placeholder 7"/>
          <p:cNvSpPr>
            <a:spLocks noGrp="1"/>
          </p:cNvSpPr>
          <p:nvPr>
            <p:ph type="ftr" sz="quarter" idx="11"/>
          </p:nvPr>
        </p:nvSpPr>
        <p:spPr/>
        <p:txBody>
          <a:bodyPr/>
          <a:lstStyle/>
          <a:p>
            <a:r>
              <a:rPr lang="en-CA"/>
              <a:t>WINDSOR-ESSEX COUNTY HEALTH UNIT</a:t>
            </a:r>
          </a:p>
        </p:txBody>
      </p:sp>
      <p:sp>
        <p:nvSpPr>
          <p:cNvPr id="9" name="Slide Number Placeholder 8"/>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80755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6404A036-2C48-4A06-99CD-FC0097569F4C}" type="datetime1">
              <a:rPr lang="en-CA" smtClean="0"/>
              <a:t>2025-08-29</a:t>
            </a:fld>
            <a:endParaRPr lang="en-CA"/>
          </a:p>
        </p:txBody>
      </p:sp>
      <p:sp>
        <p:nvSpPr>
          <p:cNvPr id="4" name="Footer Placeholder 3"/>
          <p:cNvSpPr>
            <a:spLocks noGrp="1"/>
          </p:cNvSpPr>
          <p:nvPr>
            <p:ph type="ftr" sz="quarter" idx="11"/>
          </p:nvPr>
        </p:nvSpPr>
        <p:spPr/>
        <p:txBody>
          <a:bodyPr/>
          <a:lstStyle/>
          <a:p>
            <a:r>
              <a:rPr lang="en-CA"/>
              <a:t>WINDSOR-ESSEX COUNTY HEALTH UNIT</a:t>
            </a:r>
          </a:p>
        </p:txBody>
      </p:sp>
      <p:sp>
        <p:nvSpPr>
          <p:cNvPr id="5" name="Slide Number Placeholder 4"/>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838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0"/>
            <a:ext cx="8229600" cy="901154"/>
          </a:xfrm>
        </p:spPr>
        <p:txBody>
          <a:bodyPr>
            <a:normAutofit/>
          </a:bodyPr>
          <a:lstStyle>
            <a:lvl1pPr>
              <a:lnSpc>
                <a:spcPts val="3600"/>
              </a:lnSpc>
              <a:defRPr sz="3600"/>
            </a:lvl1pPr>
          </a:lstStyle>
          <a:p>
            <a:r>
              <a:rPr lang="en-US" dirty="0"/>
              <a:t>CLICK TO EDIT MASTER TITLE STYLE</a:t>
            </a:r>
            <a:endParaRPr lang="en-CA" dirty="0"/>
          </a:p>
        </p:txBody>
      </p:sp>
      <p:sp>
        <p:nvSpPr>
          <p:cNvPr id="3" name="Content Placeholder 2"/>
          <p:cNvSpPr>
            <a:spLocks noGrp="1"/>
          </p:cNvSpPr>
          <p:nvPr>
            <p:ph idx="1"/>
          </p:nvPr>
        </p:nvSpPr>
        <p:spPr>
          <a:xfrm>
            <a:off x="457200" y="944562"/>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99039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5745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843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484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a:p>
        </p:txBody>
      </p:sp>
      <p:sp>
        <p:nvSpPr>
          <p:cNvPr id="2" name="Title Placeholder 1"/>
          <p:cNvSpPr>
            <a:spLocks noGrp="1"/>
          </p:cNvSpPr>
          <p:nvPr>
            <p:ph type="title"/>
          </p:nvPr>
        </p:nvSpPr>
        <p:spPr>
          <a:xfrm>
            <a:off x="457200" y="274638"/>
            <a:ext cx="8229600" cy="1282154"/>
          </a:xfrm>
          <a:prstGeom prst="rect">
            <a:avLst/>
          </a:prstGeom>
        </p:spPr>
        <p:txBody>
          <a:bodyPr vert="horz" lIns="0" tIns="0" rIns="0" bIns="0" rtlCol="0" anchor="b">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6629400" y="6491772"/>
            <a:ext cx="12272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7E38F0A-326B-497E-B0AE-CDB015C62C73}" type="datetime1">
              <a:rPr lang="en-CA" smtClean="0"/>
              <a:pPr/>
              <a:t>2025-08-29</a:t>
            </a:fld>
            <a:endParaRPr lang="en-CA" dirty="0"/>
          </a:p>
        </p:txBody>
      </p:sp>
      <p:sp>
        <p:nvSpPr>
          <p:cNvPr id="5" name="Footer Placeholder 4"/>
          <p:cNvSpPr>
            <a:spLocks noGrp="1"/>
          </p:cNvSpPr>
          <p:nvPr>
            <p:ph type="ftr" sz="quarter" idx="3"/>
          </p:nvPr>
        </p:nvSpPr>
        <p:spPr>
          <a:xfrm>
            <a:off x="2987824" y="6491772"/>
            <a:ext cx="48965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CA" dirty="0"/>
              <a:t>WINDSOR-ESSEX COUNTY HEALTH UNIT</a:t>
            </a:r>
          </a:p>
        </p:txBody>
      </p:sp>
      <p:sp>
        <p:nvSpPr>
          <p:cNvPr id="6" name="Slide Number Placeholder 5"/>
          <p:cNvSpPr>
            <a:spLocks noGrp="1"/>
          </p:cNvSpPr>
          <p:nvPr>
            <p:ph type="sldNum" sz="quarter" idx="4"/>
          </p:nvPr>
        </p:nvSpPr>
        <p:spPr>
          <a:xfrm>
            <a:off x="7884368" y="6491772"/>
            <a:ext cx="802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7CEAB-E64B-42C9-9CB6-F0577637CFD9}" type="slidenum">
              <a:rPr lang="en-CA" smtClean="0"/>
              <a:t>‹#›</a:t>
            </a:fld>
            <a:endParaRPr lang="en-CA"/>
          </a:p>
        </p:txBody>
      </p:sp>
      <p:grpSp>
        <p:nvGrpSpPr>
          <p:cNvPr id="9" name="Group 8"/>
          <p:cNvGrpSpPr/>
          <p:nvPr userDrawn="1"/>
        </p:nvGrpSpPr>
        <p:grpSpPr>
          <a:xfrm>
            <a:off x="600" y="6433853"/>
            <a:ext cx="2782504" cy="424147"/>
            <a:chOff x="600" y="5955556"/>
            <a:chExt cx="2782504" cy="424147"/>
          </a:xfrm>
        </p:grpSpPr>
        <p:grpSp>
          <p:nvGrpSpPr>
            <p:cNvPr id="8" name="Group 7"/>
            <p:cNvGrpSpPr/>
            <p:nvPr userDrawn="1"/>
          </p:nvGrpSpPr>
          <p:grpSpPr>
            <a:xfrm>
              <a:off x="600" y="5955556"/>
              <a:ext cx="2782504" cy="424147"/>
              <a:chOff x="600" y="5955556"/>
              <a:chExt cx="2782504" cy="424147"/>
            </a:xfrm>
          </p:grpSpPr>
          <p:sp>
            <p:nvSpPr>
              <p:cNvPr id="14" name="Rectangle 13"/>
              <p:cNvSpPr/>
              <p:nvPr userDrawn="1"/>
            </p:nvSpPr>
            <p:spPr>
              <a:xfrm>
                <a:off x="472767" y="5960000"/>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944933" y="5960000"/>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1417100" y="5960000"/>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a:off x="600" y="5960000"/>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2363400" y="5955556"/>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889267" y="5955556"/>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0" name="Picture 1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03160" y="5980205"/>
              <a:ext cx="393884" cy="393884"/>
            </a:xfrm>
            <a:prstGeom prst="rect">
              <a:avLst/>
            </a:prstGeom>
          </p:spPr>
        </p:pic>
      </p:grpSp>
      <p:sp>
        <p:nvSpPr>
          <p:cNvPr id="25" name="Rectangle 24"/>
          <p:cNvSpPr/>
          <p:nvPr userDrawn="1"/>
        </p:nvSpPr>
        <p:spPr>
          <a:xfrm>
            <a:off x="2987824" y="6452527"/>
            <a:ext cx="6156176" cy="45719"/>
          </a:xfrm>
          <a:prstGeom prst="rect">
            <a:avLst/>
          </a:prstGeom>
          <a:gradFill>
            <a:gsLst>
              <a:gs pos="0">
                <a:schemeClr val="accent2"/>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64771653"/>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50" r:id="rId3"/>
    <p:sldLayoutId id="2147483649" r:id="rId4"/>
    <p:sldLayoutId id="2147483652" r:id="rId5"/>
    <p:sldLayoutId id="2147483653" r:id="rId6"/>
    <p:sldLayoutId id="2147483654" r:id="rId7"/>
    <p:sldLayoutId id="2147483660" r:id="rId8"/>
    <p:sldLayoutId id="2147483659" r:id="rId9"/>
    <p:sldLayoutId id="2147483656"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accent6">
              <a:lumMod val="75000"/>
            </a:schemeClr>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h3nhM9UlJjc" TargetMode="External"/><Relationship Id="rId6" Type="http://schemas.openxmlformats.org/officeDocument/2006/relationships/slide" Target="slide12.xml"/><Relationship Id="rId5" Type="http://schemas.openxmlformats.org/officeDocument/2006/relationships/image" Target="../media/image23.jpeg"/><Relationship Id="rId4" Type="http://schemas.openxmlformats.org/officeDocument/2006/relationships/hyperlink" Target="https://www.youtube.com/watch?v=h3nhM9UlJj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teachingsexualhealth.ca/teachers/grade/differing-abilities/" TargetMode="External"/><Relationship Id="rId2" Type="http://schemas.openxmlformats.org/officeDocument/2006/relationships/hyperlink" Target="https://www.sieccan.org/" TargetMode="External"/><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Personal Boundaries and Consent </a:t>
            </a:r>
          </a:p>
        </p:txBody>
      </p:sp>
      <p:sp>
        <p:nvSpPr>
          <p:cNvPr id="3" name="Text Placeholder 2"/>
          <p:cNvSpPr>
            <a:spLocks noGrp="1"/>
          </p:cNvSpPr>
          <p:nvPr>
            <p:ph type="body" idx="10"/>
          </p:nvPr>
        </p:nvSpPr>
        <p:spPr/>
        <p:txBody>
          <a:bodyPr/>
          <a:lstStyle/>
          <a:p>
            <a:r>
              <a:rPr lang="en-CA" dirty="0"/>
              <a:t>Name of Presenter</a:t>
            </a:r>
          </a:p>
          <a:p>
            <a:r>
              <a:rPr lang="en-CA" dirty="0"/>
              <a:t>Date </a:t>
            </a:r>
          </a:p>
        </p:txBody>
      </p:sp>
    </p:spTree>
    <p:extLst>
      <p:ext uri="{BB962C8B-B14F-4D97-AF65-F5344CB8AC3E}">
        <p14:creationId xmlns:p14="http://schemas.microsoft.com/office/powerpoint/2010/main" val="224808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ACTIVITY </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5966" y="1981200"/>
            <a:ext cx="3479426" cy="3429000"/>
          </a:xfrm>
        </p:spPr>
      </p:pic>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10</a:t>
            </a:fld>
            <a:endParaRPr lang="en-CA"/>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981200"/>
            <a:ext cx="3479800" cy="3505200"/>
          </a:xfrm>
          <a:prstGeom prst="rect">
            <a:avLst/>
          </a:prstGeom>
        </p:spPr>
      </p:pic>
    </p:spTree>
    <p:extLst>
      <p:ext uri="{BB962C8B-B14F-4D97-AF65-F5344CB8AC3E}">
        <p14:creationId xmlns:p14="http://schemas.microsoft.com/office/powerpoint/2010/main" val="153264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PERSONAL SPACE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58268889"/>
              </p:ext>
            </p:extLst>
          </p:nvPr>
        </p:nvGraphicFramePr>
        <p:xfrm>
          <a:off x="381000" y="1594892"/>
          <a:ext cx="8534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11</a:t>
            </a:fld>
            <a:endParaRPr lang="en-CA"/>
          </a:p>
        </p:txBody>
      </p:sp>
      <p:sp>
        <p:nvSpPr>
          <p:cNvPr id="3" name="5-Point Star 2"/>
          <p:cNvSpPr/>
          <p:nvPr/>
        </p:nvSpPr>
        <p:spPr>
          <a:xfrm>
            <a:off x="2814277" y="4114800"/>
            <a:ext cx="462323" cy="381000"/>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extLst>
      <p:ext uri="{BB962C8B-B14F-4D97-AF65-F5344CB8AC3E}">
        <p14:creationId xmlns:p14="http://schemas.microsoft.com/office/powerpoint/2010/main" val="87043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CONSENT</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12</a:t>
            </a:fld>
            <a:endParaRPr lang="en-CA"/>
          </a:p>
        </p:txBody>
      </p:sp>
      <p:pic>
        <p:nvPicPr>
          <p:cNvPr id="9" name="h3nhM9UlJjc">
            <a:hlinkClick r:id="rId4"/>
          </p:cNvPr>
          <p:cNvPicPr>
            <a:picLocks noGrp="1" noRot="1" noChangeAspect="1"/>
          </p:cNvPicPr>
          <p:nvPr>
            <p:ph idx="1"/>
            <a:videoFile r:link="rId1"/>
          </p:nvPr>
        </p:nvPicPr>
        <p:blipFill>
          <a:blip r:embed="rId5"/>
          <a:stretch>
            <a:fillRect/>
          </a:stretch>
        </p:blipFill>
        <p:spPr>
          <a:xfrm>
            <a:off x="1981200" y="1905000"/>
            <a:ext cx="5444066" cy="3062287"/>
          </a:xfrm>
          <a:prstGeom prst="rect">
            <a:avLst/>
          </a:prstGeom>
        </p:spPr>
      </p:pic>
      <p:sp>
        <p:nvSpPr>
          <p:cNvPr id="8" name="Rectangle 7"/>
          <p:cNvSpPr/>
          <p:nvPr/>
        </p:nvSpPr>
        <p:spPr>
          <a:xfrm>
            <a:off x="2286000" y="5303772"/>
            <a:ext cx="4572000" cy="646331"/>
          </a:xfrm>
          <a:prstGeom prst="rect">
            <a:avLst/>
          </a:prstGeom>
        </p:spPr>
        <p:txBody>
          <a:bodyPr>
            <a:spAutoFit/>
          </a:bodyPr>
          <a:lstStyle/>
          <a:p>
            <a:r>
              <a:rPr lang="en-US" dirty="0"/>
              <a:t>https://</a:t>
            </a:r>
            <a:r>
              <a:rPr lang="en-US" dirty="0">
                <a:hlinkClick r:id="rId6" action="ppaction://hlinksldjump"/>
              </a:rPr>
              <a:t>www.youtube.com/watch?v=h3nhM9UlJjc</a:t>
            </a:r>
            <a:endParaRPr lang="en-US" dirty="0"/>
          </a:p>
        </p:txBody>
      </p:sp>
    </p:spTree>
    <p:extLst>
      <p:ext uri="{BB962C8B-B14F-4D97-AF65-F5344CB8AC3E}">
        <p14:creationId xmlns:p14="http://schemas.microsoft.com/office/powerpoint/2010/main" val="78285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cTn>
                <p:tgtEl>
                  <p:spTgt spid="9"/>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GIVING CONSENT…WHAT IF</a:t>
            </a:r>
            <a:endParaRPr lang="en-US" dirty="0"/>
          </a:p>
        </p:txBody>
      </p:sp>
      <p:sp>
        <p:nvSpPr>
          <p:cNvPr id="3" name="Content Placeholder 2"/>
          <p:cNvSpPr>
            <a:spLocks noGrp="1"/>
          </p:cNvSpPr>
          <p:nvPr>
            <p:ph idx="1"/>
          </p:nvPr>
        </p:nvSpPr>
        <p:spPr/>
        <p:txBody>
          <a:bodyPr/>
          <a:lstStyle/>
          <a:p>
            <a:pPr algn="ctr"/>
            <a:endParaRPr lang="en-CA" dirty="0"/>
          </a:p>
          <a:p>
            <a:pPr algn="ctr"/>
            <a:r>
              <a:rPr lang="en-CA" dirty="0"/>
              <a:t>You really want a hug, but the other person doesn’t?</a:t>
            </a:r>
          </a:p>
          <a:p>
            <a:pPr algn="ctr"/>
            <a:endParaRPr lang="en-CA" dirty="0"/>
          </a:p>
          <a:p>
            <a:pPr algn="ctr"/>
            <a:r>
              <a:rPr lang="en-CA" dirty="0">
                <a:solidFill>
                  <a:srgbClr val="FF0000"/>
                </a:solidFill>
              </a:rPr>
              <a:t>NOT Consent </a:t>
            </a:r>
            <a:endParaRPr lang="en-US" dirty="0">
              <a:solidFill>
                <a:srgbClr val="FF0000"/>
              </a:solidFill>
            </a:endParaRPr>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13</a:t>
            </a:fld>
            <a:endParaRPr lang="en-CA"/>
          </a:p>
        </p:txBody>
      </p:sp>
    </p:spTree>
    <p:extLst>
      <p:ext uri="{BB962C8B-B14F-4D97-AF65-F5344CB8AC3E}">
        <p14:creationId xmlns:p14="http://schemas.microsoft.com/office/powerpoint/2010/main" val="123881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GIVING CONSENT…WHAT IF</a:t>
            </a:r>
            <a:endParaRPr lang="en-US" dirty="0"/>
          </a:p>
        </p:txBody>
      </p:sp>
      <p:sp>
        <p:nvSpPr>
          <p:cNvPr id="3" name="Content Placeholder 2"/>
          <p:cNvSpPr>
            <a:spLocks noGrp="1"/>
          </p:cNvSpPr>
          <p:nvPr>
            <p:ph idx="1"/>
          </p:nvPr>
        </p:nvSpPr>
        <p:spPr/>
        <p:txBody>
          <a:bodyPr/>
          <a:lstStyle/>
          <a:p>
            <a:pPr algn="ctr"/>
            <a:r>
              <a:rPr lang="en-CA" dirty="0"/>
              <a:t>The other person says “NO” but they are smiling?</a:t>
            </a:r>
          </a:p>
          <a:p>
            <a:pPr algn="ctr"/>
            <a:endParaRPr lang="en-CA" dirty="0"/>
          </a:p>
          <a:p>
            <a:pPr algn="ctr"/>
            <a:endParaRPr lang="en-CA" dirty="0"/>
          </a:p>
          <a:p>
            <a:pPr algn="ctr"/>
            <a:r>
              <a:rPr lang="en-CA" dirty="0">
                <a:solidFill>
                  <a:srgbClr val="FF0000"/>
                </a:solidFill>
              </a:rPr>
              <a:t>NOT Consent </a:t>
            </a:r>
            <a:endParaRPr lang="en-US" dirty="0">
              <a:solidFill>
                <a:srgbClr val="FF0000"/>
              </a:solidFill>
            </a:endParaRPr>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14</a:t>
            </a:fld>
            <a:endParaRPr lang="en-CA"/>
          </a:p>
        </p:txBody>
      </p:sp>
    </p:spTree>
    <p:extLst>
      <p:ext uri="{BB962C8B-B14F-4D97-AF65-F5344CB8AC3E}">
        <p14:creationId xmlns:p14="http://schemas.microsoft.com/office/powerpoint/2010/main" val="276145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GIVING CONSENT…WHAT IF</a:t>
            </a:r>
            <a:endParaRPr lang="en-US" dirty="0"/>
          </a:p>
        </p:txBody>
      </p:sp>
      <p:sp>
        <p:nvSpPr>
          <p:cNvPr id="3" name="Content Placeholder 2"/>
          <p:cNvSpPr>
            <a:spLocks noGrp="1"/>
          </p:cNvSpPr>
          <p:nvPr>
            <p:ph idx="1"/>
          </p:nvPr>
        </p:nvSpPr>
        <p:spPr/>
        <p:txBody>
          <a:bodyPr/>
          <a:lstStyle/>
          <a:p>
            <a:pPr algn="ctr"/>
            <a:r>
              <a:rPr lang="en-CA" dirty="0"/>
              <a:t>You are in the middle of a hug and the other person changes their mind?</a:t>
            </a:r>
          </a:p>
          <a:p>
            <a:pPr algn="ctr"/>
            <a:endParaRPr lang="en-CA" dirty="0"/>
          </a:p>
          <a:p>
            <a:pPr algn="ctr"/>
            <a:r>
              <a:rPr lang="en-CA" dirty="0">
                <a:solidFill>
                  <a:srgbClr val="FF0000"/>
                </a:solidFill>
              </a:rPr>
              <a:t>NOT Consent </a:t>
            </a:r>
            <a:endParaRPr lang="en-US" dirty="0">
              <a:solidFill>
                <a:srgbClr val="FF0000"/>
              </a:solidFill>
            </a:endParaRPr>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15</a:t>
            </a:fld>
            <a:endParaRPr lang="en-CA"/>
          </a:p>
        </p:txBody>
      </p:sp>
    </p:spTree>
    <p:extLst>
      <p:ext uri="{BB962C8B-B14F-4D97-AF65-F5344CB8AC3E}">
        <p14:creationId xmlns:p14="http://schemas.microsoft.com/office/powerpoint/2010/main" val="10386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GIVING CONSENT…WHAT IF</a:t>
            </a:r>
            <a:endParaRPr lang="en-US" dirty="0"/>
          </a:p>
        </p:txBody>
      </p:sp>
      <p:sp>
        <p:nvSpPr>
          <p:cNvPr id="3" name="Content Placeholder 2"/>
          <p:cNvSpPr>
            <a:spLocks noGrp="1"/>
          </p:cNvSpPr>
          <p:nvPr>
            <p:ph idx="1"/>
          </p:nvPr>
        </p:nvSpPr>
        <p:spPr/>
        <p:txBody>
          <a:bodyPr/>
          <a:lstStyle/>
          <a:p>
            <a:pPr algn="ctr"/>
            <a:r>
              <a:rPr lang="en-US" dirty="0"/>
              <a:t>You ask someone you like if you can kiss them and they say “Yes!” enthusiastically?</a:t>
            </a:r>
          </a:p>
          <a:p>
            <a:pPr algn="ctr"/>
            <a:endParaRPr lang="en-CA" dirty="0"/>
          </a:p>
          <a:p>
            <a:pPr algn="ctr"/>
            <a:endParaRPr lang="en-CA" dirty="0"/>
          </a:p>
          <a:p>
            <a:pPr algn="ctr"/>
            <a:r>
              <a:rPr lang="en-CA" dirty="0">
                <a:solidFill>
                  <a:srgbClr val="FF0000"/>
                </a:solidFill>
              </a:rPr>
              <a:t>Consent is given</a:t>
            </a:r>
            <a:endParaRPr lang="en-US" dirty="0">
              <a:solidFill>
                <a:srgbClr val="FF0000"/>
              </a:solidFill>
            </a:endParaRPr>
          </a:p>
          <a:p>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16</a:t>
            </a:fld>
            <a:endParaRPr lang="en-CA"/>
          </a:p>
        </p:txBody>
      </p:sp>
    </p:spTree>
    <p:extLst>
      <p:ext uri="{BB962C8B-B14F-4D97-AF65-F5344CB8AC3E}">
        <p14:creationId xmlns:p14="http://schemas.microsoft.com/office/powerpoint/2010/main" val="92375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 </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17</a:t>
            </a:fld>
            <a:endParaRPr lang="en-CA"/>
          </a:p>
        </p:txBody>
      </p:sp>
      <p:pic>
        <p:nvPicPr>
          <p:cNvPr id="7" name="Content Placeholder 6"/>
          <p:cNvPicPr>
            <a:picLocks noGrp="1" noChangeAspect="1"/>
          </p:cNvPicPr>
          <p:nvPr>
            <p:ph idx="1"/>
          </p:nvPr>
        </p:nvPicPr>
        <p:blipFill>
          <a:blip r:embed="rId3"/>
          <a:stretch>
            <a:fillRect/>
          </a:stretch>
        </p:blipFill>
        <p:spPr>
          <a:xfrm>
            <a:off x="1905000" y="1752600"/>
            <a:ext cx="5286375" cy="3873985"/>
          </a:xfrm>
          <a:prstGeom prst="rect">
            <a:avLst/>
          </a:prstGeom>
        </p:spPr>
      </p:pic>
    </p:spTree>
    <p:extLst>
      <p:ext uri="{BB962C8B-B14F-4D97-AF65-F5344CB8AC3E}">
        <p14:creationId xmlns:p14="http://schemas.microsoft.com/office/powerpoint/2010/main" val="3210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F95C-865B-CD3C-6BFC-7CF04014A5D7}"/>
              </a:ext>
            </a:extLst>
          </p:cNvPr>
          <p:cNvSpPr>
            <a:spLocks noGrp="1"/>
          </p:cNvSpPr>
          <p:nvPr>
            <p:ph type="title"/>
          </p:nvPr>
        </p:nvSpPr>
        <p:spPr/>
        <p:txBody>
          <a:bodyPr/>
          <a:lstStyle/>
          <a:p>
            <a:r>
              <a:rPr lang="en-US" dirty="0"/>
              <a:t>References</a:t>
            </a:r>
            <a:endParaRPr lang="en-CA" dirty="0"/>
          </a:p>
        </p:txBody>
      </p:sp>
      <p:sp>
        <p:nvSpPr>
          <p:cNvPr id="3" name="Content Placeholder 2">
            <a:extLst>
              <a:ext uri="{FF2B5EF4-FFF2-40B4-BE49-F238E27FC236}">
                <a16:creationId xmlns:a16="http://schemas.microsoft.com/office/drawing/2014/main" id="{D5F60B1F-F146-C46C-B97F-5E1CBEA61189}"/>
              </a:ext>
            </a:extLst>
          </p:cNvPr>
          <p:cNvSpPr>
            <a:spLocks noGrp="1"/>
          </p:cNvSpPr>
          <p:nvPr>
            <p:ph idx="1"/>
          </p:nvPr>
        </p:nvSpPr>
        <p:spPr/>
        <p:txBody>
          <a:bodyPr/>
          <a:lstStyle/>
          <a:p>
            <a:pPr marL="457200" indent="-457200">
              <a:buFont typeface="Arial" panose="020B0604020202020204" pitchFamily="34" charset="0"/>
              <a:buChar char="•"/>
            </a:pPr>
            <a:r>
              <a:rPr lang="en-CA" sz="1800" dirty="0"/>
              <a:t>Canadian Guidelines for Sexual Health Promotion with Disabled Youth, Sex Information &amp; Education Council of Canada (SIECCAN) </a:t>
            </a:r>
            <a:r>
              <a:rPr lang="en-CA" sz="1800" dirty="0">
                <a:hlinkClick r:id="rId2"/>
              </a:rPr>
              <a:t>https://www.sieccan.org/</a:t>
            </a:r>
            <a:r>
              <a:rPr lang="en-CA" sz="1800" dirty="0"/>
              <a:t> </a:t>
            </a:r>
          </a:p>
          <a:p>
            <a:pPr marL="457200" indent="-457200">
              <a:buFont typeface="Arial" panose="020B0604020202020204" pitchFamily="34" charset="0"/>
              <a:buChar char="•"/>
            </a:pPr>
            <a:r>
              <a:rPr lang="en-US" sz="1800" dirty="0"/>
              <a:t>Differing Abilities, Teaching Sexual Health </a:t>
            </a:r>
            <a:r>
              <a:rPr lang="en-US" sz="1800" dirty="0">
                <a:hlinkClick r:id="rId3"/>
              </a:rPr>
              <a:t>https://teachingsexualhealth.ca/teachers/grade/differing-abilities/</a:t>
            </a:r>
            <a:endParaRPr lang="en-US" sz="1800" dirty="0"/>
          </a:p>
          <a:p>
            <a:pPr marL="457200" indent="-457200">
              <a:buFont typeface="Arial" panose="020B0604020202020204" pitchFamily="34" charset="0"/>
              <a:buChar char="•"/>
            </a:pPr>
            <a:r>
              <a:rPr lang="en-US" sz="1800" dirty="0"/>
              <a:t>https://</a:t>
            </a:r>
            <a:r>
              <a:rPr lang="en-US" sz="1800" dirty="0">
                <a:hlinkClick r:id="rId4" action="ppaction://hlinksldjump"/>
              </a:rPr>
              <a:t>www.youtube.com/watch?v=h3nhM9UlJjc</a:t>
            </a:r>
            <a:endParaRPr lang="en-US" sz="1800" dirty="0"/>
          </a:p>
          <a:p>
            <a:pPr marL="457200" indent="-457200">
              <a:buFont typeface="Arial" panose="020B0604020202020204" pitchFamily="34" charset="0"/>
              <a:buChar char="•"/>
            </a:pPr>
            <a:endParaRPr lang="en-CA" sz="1800" dirty="0"/>
          </a:p>
          <a:p>
            <a:endParaRPr lang="en-CA" dirty="0"/>
          </a:p>
        </p:txBody>
      </p:sp>
      <p:sp>
        <p:nvSpPr>
          <p:cNvPr id="4" name="Date Placeholder 3">
            <a:extLst>
              <a:ext uri="{FF2B5EF4-FFF2-40B4-BE49-F238E27FC236}">
                <a16:creationId xmlns:a16="http://schemas.microsoft.com/office/drawing/2014/main" id="{D10AB6D8-2E62-A368-B156-DFA2889B54F0}"/>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B28B600E-FE14-093C-55A3-A0A721155BAB}"/>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242DC0C5-F1D6-E583-5E5A-244668155FDC}"/>
              </a:ext>
            </a:extLst>
          </p:cNvPr>
          <p:cNvSpPr>
            <a:spLocks noGrp="1"/>
          </p:cNvSpPr>
          <p:nvPr>
            <p:ph type="sldNum" sz="quarter" idx="12"/>
          </p:nvPr>
        </p:nvSpPr>
        <p:spPr/>
        <p:txBody>
          <a:bodyPr/>
          <a:lstStyle/>
          <a:p>
            <a:fld id="{C027CEAB-E64B-42C9-9CB6-F0577637CFD9}" type="slidenum">
              <a:rPr lang="en-CA" smtClean="0"/>
              <a:t>18</a:t>
            </a:fld>
            <a:endParaRPr lang="en-CA"/>
          </a:p>
        </p:txBody>
      </p:sp>
    </p:spTree>
    <p:extLst>
      <p:ext uri="{BB962C8B-B14F-4D97-AF65-F5344CB8AC3E}">
        <p14:creationId xmlns:p14="http://schemas.microsoft.com/office/powerpoint/2010/main" val="252693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7227-5B1F-B249-0E7A-B84E02D8B78A}"/>
              </a:ext>
            </a:extLst>
          </p:cNvPr>
          <p:cNvSpPr>
            <a:spLocks noGrp="1"/>
          </p:cNvSpPr>
          <p:nvPr>
            <p:ph type="ctrTitle"/>
          </p:nvPr>
        </p:nvSpPr>
        <p:spPr>
          <a:xfrm>
            <a:off x="458308" y="266915"/>
            <a:ext cx="8290156" cy="1289877"/>
          </a:xfrm>
        </p:spPr>
        <p:txBody>
          <a:bodyPr anchor="b">
            <a:normAutofit/>
          </a:bodyPr>
          <a:lstStyle/>
          <a:p>
            <a:r>
              <a:rPr lang="en-US" dirty="0"/>
              <a:t>PERSONAL BOUNDARIES &amp; CONSENT</a:t>
            </a:r>
            <a:endParaRPr lang="en-CA" dirty="0"/>
          </a:p>
        </p:txBody>
      </p:sp>
      <p:sp>
        <p:nvSpPr>
          <p:cNvPr id="3" name="Text Placeholder 2">
            <a:extLst>
              <a:ext uri="{FF2B5EF4-FFF2-40B4-BE49-F238E27FC236}">
                <a16:creationId xmlns:a16="http://schemas.microsoft.com/office/drawing/2014/main" id="{A7BC9D4F-14AB-32DD-72D0-A9CC744D3414}"/>
              </a:ext>
            </a:extLst>
          </p:cNvPr>
          <p:cNvSpPr>
            <a:spLocks noGrp="1"/>
          </p:cNvSpPr>
          <p:nvPr>
            <p:ph type="subTitle" idx="1"/>
          </p:nvPr>
        </p:nvSpPr>
        <p:spPr>
          <a:xfrm>
            <a:off x="1371600" y="2276872"/>
            <a:ext cx="6400800" cy="3361928"/>
          </a:xfrm>
        </p:spPr>
        <p:txBody>
          <a:bodyPr>
            <a:normAutofit/>
          </a:bodyPr>
          <a:lstStyle/>
          <a:p>
            <a:r>
              <a:rPr lang="en-US" dirty="0"/>
              <a:t>This information was developed by the Comprehensive </a:t>
            </a:r>
            <a:r>
              <a:rPr lang="en-US"/>
              <a:t>Health Promotion Public </a:t>
            </a:r>
            <a:r>
              <a:rPr lang="en-US" dirty="0"/>
              <a:t>Health Nurses for teachers to use to assist in teaching Personal Boundaries and Consent.   </a:t>
            </a:r>
          </a:p>
          <a:p>
            <a:endParaRPr lang="en-CA" dirty="0"/>
          </a:p>
        </p:txBody>
      </p:sp>
      <p:sp>
        <p:nvSpPr>
          <p:cNvPr id="7" name="Date Placeholder 6">
            <a:extLst>
              <a:ext uri="{FF2B5EF4-FFF2-40B4-BE49-F238E27FC236}">
                <a16:creationId xmlns:a16="http://schemas.microsoft.com/office/drawing/2014/main" id="{1A684860-EFCB-08D7-DF8C-12BE0DF76223}"/>
              </a:ext>
            </a:extLst>
          </p:cNvPr>
          <p:cNvSpPr>
            <a:spLocks noGrp="1"/>
          </p:cNvSpPr>
          <p:nvPr>
            <p:ph type="dt" sz="half" idx="10"/>
          </p:nvPr>
        </p:nvSpPr>
        <p:spPr>
          <a:xfrm>
            <a:off x="2552646" y="6411307"/>
            <a:ext cx="1227266" cy="365125"/>
          </a:xfrm>
        </p:spPr>
        <p:txBody>
          <a:bodyPr anchor="ctr">
            <a:normAutofit/>
          </a:bodyPr>
          <a:lstStyle/>
          <a:p>
            <a:pPr>
              <a:spcAft>
                <a:spcPts val="600"/>
              </a:spcAft>
            </a:pPr>
            <a:fld id="{872AB330-7F8A-480A-A9C9-76E0EBFA0562}" type="datetime1">
              <a:rPr lang="en-CA" smtClean="0"/>
              <a:pPr>
                <a:spcAft>
                  <a:spcPts val="600"/>
                </a:spcAft>
              </a:pPr>
              <a:t>2025-08-29</a:t>
            </a:fld>
            <a:endParaRPr lang="en-CA"/>
          </a:p>
        </p:txBody>
      </p:sp>
      <p:sp>
        <p:nvSpPr>
          <p:cNvPr id="8" name="Footer Placeholder 7">
            <a:extLst>
              <a:ext uri="{FF2B5EF4-FFF2-40B4-BE49-F238E27FC236}">
                <a16:creationId xmlns:a16="http://schemas.microsoft.com/office/drawing/2014/main" id="{82BBCC0C-0CAB-71A3-17D7-2664EAEFCF3A}"/>
              </a:ext>
            </a:extLst>
          </p:cNvPr>
          <p:cNvSpPr>
            <a:spLocks noGrp="1"/>
          </p:cNvSpPr>
          <p:nvPr>
            <p:ph type="ftr" sz="quarter" idx="11"/>
          </p:nvPr>
        </p:nvSpPr>
        <p:spPr>
          <a:xfrm>
            <a:off x="3779912" y="6411307"/>
            <a:ext cx="4104456" cy="365125"/>
          </a:xfrm>
        </p:spPr>
        <p:txBody>
          <a:bodyPr anchor="ctr">
            <a:normAutofit/>
          </a:bodyPr>
          <a:lstStyle/>
          <a:p>
            <a:pPr>
              <a:spcAft>
                <a:spcPts val="600"/>
              </a:spcAft>
            </a:pPr>
            <a:r>
              <a:rPr lang="en-CA"/>
              <a:t>WINDSOR-ESSEX COUNTY HEALTH UNIT</a:t>
            </a:r>
          </a:p>
        </p:txBody>
      </p:sp>
      <p:sp>
        <p:nvSpPr>
          <p:cNvPr id="9" name="Slide Number Placeholder 8">
            <a:extLst>
              <a:ext uri="{FF2B5EF4-FFF2-40B4-BE49-F238E27FC236}">
                <a16:creationId xmlns:a16="http://schemas.microsoft.com/office/drawing/2014/main" id="{0D8A4AC4-4F5A-A470-406F-AC5E3C5B8037}"/>
              </a:ext>
            </a:extLst>
          </p:cNvPr>
          <p:cNvSpPr>
            <a:spLocks noGrp="1"/>
          </p:cNvSpPr>
          <p:nvPr>
            <p:ph type="sldNum" sz="quarter" idx="12"/>
          </p:nvPr>
        </p:nvSpPr>
        <p:spPr>
          <a:xfrm>
            <a:off x="7884368" y="6411307"/>
            <a:ext cx="802432" cy="365125"/>
          </a:xfrm>
        </p:spPr>
        <p:txBody>
          <a:bodyPr anchor="ctr">
            <a:normAutofit/>
          </a:bodyPr>
          <a:lstStyle/>
          <a:p>
            <a:pPr>
              <a:spcAft>
                <a:spcPts val="600"/>
              </a:spcAft>
            </a:pPr>
            <a:fld id="{C027CEAB-E64B-42C9-9CB6-F0577637CFD9}" type="slidenum">
              <a:rPr lang="en-CA" smtClean="0"/>
              <a:pPr>
                <a:spcAft>
                  <a:spcPts val="600"/>
                </a:spcAft>
              </a:pPr>
              <a:t>2</a:t>
            </a:fld>
            <a:endParaRPr lang="en-CA"/>
          </a:p>
        </p:txBody>
      </p:sp>
    </p:spTree>
    <p:extLst>
      <p:ext uri="{BB962C8B-B14F-4D97-AF65-F5344CB8AC3E}">
        <p14:creationId xmlns:p14="http://schemas.microsoft.com/office/powerpoint/2010/main" val="14461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US" dirty="0"/>
              <a:t>GROUND RULES </a:t>
            </a:r>
            <a:endParaRPr lang="en-CA" dirty="0"/>
          </a:p>
        </p:txBody>
      </p:sp>
      <p:sp>
        <p:nvSpPr>
          <p:cNvPr id="2068" name="Text Placeholder 2">
            <a:extLst>
              <a:ext uri="{FF2B5EF4-FFF2-40B4-BE49-F238E27FC236}">
                <a16:creationId xmlns:a16="http://schemas.microsoft.com/office/drawing/2014/main" id="{CAB37849-E234-B782-7E3F-D777686BCB22}"/>
              </a:ext>
            </a:extLst>
          </p:cNvPr>
          <p:cNvSpPr>
            <a:spLocks noGrp="1"/>
          </p:cNvSpPr>
          <p:nvPr>
            <p:ph type="body" idx="1"/>
          </p:nvPr>
        </p:nvSpPr>
        <p:spPr>
          <a:xfrm>
            <a:off x="457200" y="1535113"/>
            <a:ext cx="4040188" cy="639762"/>
          </a:xfrm>
        </p:spPr>
        <p:txBody>
          <a:bodyPr/>
          <a:lstStyle/>
          <a:p>
            <a:endParaRPr lang="en-US"/>
          </a:p>
        </p:txBody>
      </p:sp>
      <p:sp>
        <p:nvSpPr>
          <p:cNvPr id="3" name="Content Placeholder 2"/>
          <p:cNvSpPr>
            <a:spLocks noGrp="1"/>
          </p:cNvSpPr>
          <p:nvPr>
            <p:ph sz="half" idx="2"/>
          </p:nvPr>
        </p:nvSpPr>
        <p:spPr>
          <a:xfrm>
            <a:off x="457200" y="2174875"/>
            <a:ext cx="4040188" cy="3951288"/>
          </a:xfrm>
        </p:spPr>
        <p:txBody>
          <a:bodyPr>
            <a:normAutofit/>
          </a:bodyPr>
          <a:lstStyle/>
          <a:p>
            <a:pPr eaLnBrk="1" hangingPunct="1">
              <a:lnSpc>
                <a:spcPct val="90000"/>
              </a:lnSpc>
              <a:buClrTx/>
              <a:defRPr/>
            </a:pPr>
            <a:endParaRPr lang="en-US" sz="2000" dirty="0"/>
          </a:p>
          <a:p>
            <a:pPr eaLnBrk="1" hangingPunct="1">
              <a:lnSpc>
                <a:spcPct val="90000"/>
              </a:lnSpc>
              <a:buClrTx/>
              <a:buFont typeface="Wingdings" panose="05000000000000000000" pitchFamily="2" charset="2"/>
              <a:buChar char="ü"/>
              <a:defRPr/>
            </a:pPr>
            <a:r>
              <a:rPr lang="en-US" sz="2000" dirty="0"/>
              <a:t>ALL questions are good questions</a:t>
            </a:r>
          </a:p>
          <a:p>
            <a:pPr>
              <a:lnSpc>
                <a:spcPct val="90000"/>
              </a:lnSpc>
              <a:buFont typeface="Wingdings" panose="05000000000000000000" pitchFamily="2" charset="2"/>
              <a:buChar char="ü"/>
              <a:defRPr/>
            </a:pPr>
            <a:r>
              <a:rPr lang="en-US" sz="2000" dirty="0"/>
              <a:t>It’s ok to giggle or be embarrassed</a:t>
            </a:r>
          </a:p>
          <a:p>
            <a:pPr eaLnBrk="1" hangingPunct="1">
              <a:lnSpc>
                <a:spcPct val="90000"/>
              </a:lnSpc>
              <a:buClrTx/>
              <a:buFont typeface="Wingdings" panose="05000000000000000000" pitchFamily="2" charset="2"/>
              <a:buChar char="ü"/>
              <a:defRPr/>
            </a:pPr>
            <a:r>
              <a:rPr lang="en-US" sz="2000" dirty="0"/>
              <a:t>Use correct terms</a:t>
            </a:r>
          </a:p>
          <a:p>
            <a:pPr eaLnBrk="1" hangingPunct="1">
              <a:lnSpc>
                <a:spcPct val="90000"/>
              </a:lnSpc>
              <a:buClrTx/>
              <a:buFont typeface="Wingdings" panose="05000000000000000000" pitchFamily="2" charset="2"/>
              <a:buChar char="ü"/>
              <a:defRPr/>
            </a:pPr>
            <a:r>
              <a:rPr lang="en-US" sz="2000" dirty="0"/>
              <a:t>Respect others’ points of view</a:t>
            </a:r>
          </a:p>
          <a:p>
            <a:pPr eaLnBrk="1" hangingPunct="1">
              <a:lnSpc>
                <a:spcPct val="90000"/>
              </a:lnSpc>
              <a:buClrTx/>
              <a:buFont typeface="Wingdings" panose="05000000000000000000" pitchFamily="2" charset="2"/>
              <a:buChar char="ü"/>
              <a:defRPr/>
            </a:pPr>
            <a:r>
              <a:rPr lang="en-US" sz="2000" dirty="0"/>
              <a:t>No personal questions </a:t>
            </a:r>
          </a:p>
          <a:p>
            <a:pPr>
              <a:lnSpc>
                <a:spcPct val="90000"/>
              </a:lnSpc>
              <a:buFont typeface="Wingdings" panose="05000000000000000000" pitchFamily="2" charset="2"/>
              <a:buChar char="ü"/>
              <a:defRPr/>
            </a:pPr>
            <a:r>
              <a:rPr lang="en-US" sz="2000" dirty="0"/>
              <a:t>Discussions are confidential. With 2 exceptions: disclosure of       suicidal thoughts OR disclosure of abuse by a caregiver.</a:t>
            </a:r>
          </a:p>
          <a:p>
            <a:pPr eaLnBrk="1" hangingPunct="1">
              <a:lnSpc>
                <a:spcPct val="90000"/>
              </a:lnSpc>
              <a:buClrTx/>
              <a:buFont typeface="Wingdings" panose="05000000000000000000" pitchFamily="2" charset="2"/>
              <a:buChar char="ü"/>
              <a:defRPr/>
            </a:pPr>
            <a:endParaRPr lang="en-US" sz="2000" dirty="0"/>
          </a:p>
          <a:p>
            <a:pPr>
              <a:lnSpc>
                <a:spcPct val="90000"/>
              </a:lnSpc>
            </a:pPr>
            <a:endParaRPr lang="en-US" sz="2000" dirty="0"/>
          </a:p>
          <a:p>
            <a:pPr>
              <a:lnSpc>
                <a:spcPct val="90000"/>
              </a:lnSpc>
            </a:pPr>
            <a:endParaRPr lang="en-CA" sz="2000" dirty="0"/>
          </a:p>
        </p:txBody>
      </p:sp>
      <p:sp>
        <p:nvSpPr>
          <p:cNvPr id="2069" name="Text Placeholder 4">
            <a:extLst>
              <a:ext uri="{FF2B5EF4-FFF2-40B4-BE49-F238E27FC236}">
                <a16:creationId xmlns:a16="http://schemas.microsoft.com/office/drawing/2014/main" id="{7D1C4C77-8BB9-7A1F-B575-BCF93DD0D7E0}"/>
              </a:ext>
            </a:extLst>
          </p:cNvPr>
          <p:cNvSpPr>
            <a:spLocks noGrp="1"/>
          </p:cNvSpPr>
          <p:nvPr>
            <p:ph type="body" sz="quarter" idx="3"/>
          </p:nvPr>
        </p:nvSpPr>
        <p:spPr>
          <a:xfrm>
            <a:off x="4645025" y="1535113"/>
            <a:ext cx="4041775" cy="639762"/>
          </a:xfrm>
        </p:spPr>
        <p:txBody>
          <a:bodyPr/>
          <a:lstStyle/>
          <a:p>
            <a:endParaRPr lang="en-US"/>
          </a:p>
        </p:txBody>
      </p:sp>
      <p:pic>
        <p:nvPicPr>
          <p:cNvPr id="2052" name="Picture 4" descr="lista de verificación y lápiz - checklist fotografías e imágenes de stock"/>
          <p:cNvPicPr>
            <a:picLocks noChangeAspect="1" noChangeArrowheads="1"/>
          </p:cNvPicPr>
          <p:nvPr/>
        </p:nvPicPr>
        <p:blipFill>
          <a:blip r:embed="rId3">
            <a:extLst>
              <a:ext uri="{28A0092B-C50C-407E-A947-70E740481C1C}">
                <a14:useLocalDpi xmlns:a14="http://schemas.microsoft.com/office/drawing/2010/main" val="0"/>
              </a:ext>
            </a:extLst>
          </a:blip>
          <a:srcRect l="13232" r="19256"/>
          <a:stretch/>
        </p:blipFill>
        <p:spPr bwMode="auto">
          <a:xfrm>
            <a:off x="4645025" y="2174875"/>
            <a:ext cx="4041775" cy="3951288"/>
          </a:xfrm>
          <a:prstGeom prst="rect">
            <a:avLst/>
          </a:prstGeom>
          <a:no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06B0784C-2256-4850-A48D-3C738F7296CD}"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dirty="0"/>
              <a:t>WINDSOR-ESSEX COUNTY HEALTH UNIT</a:t>
            </a:r>
            <a:endParaRPr lang="en-CA"/>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3</a:t>
            </a:fld>
            <a:endParaRPr lang="en-CA"/>
          </a:p>
        </p:txBody>
      </p:sp>
    </p:spTree>
    <p:extLst>
      <p:ext uri="{BB962C8B-B14F-4D97-AF65-F5344CB8AC3E}">
        <p14:creationId xmlns:p14="http://schemas.microsoft.com/office/powerpoint/2010/main" val="84687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ICE BREAKER</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4</a:t>
            </a:fld>
            <a:endParaRPr lang="en-CA"/>
          </a:p>
        </p:txBody>
      </p:sp>
      <p:pic>
        <p:nvPicPr>
          <p:cNvPr id="9" name="Content Placeholder 3" descr="C:\Users\cfilipetti\AppData\Local\Microsoft\Windows\Temporary Internet Files\Content.IE5\HD0U5B48\MP900430632[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608266" y="1828800"/>
            <a:ext cx="62484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91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PUBLIC VERSUS PRIVATE PLACES</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5</a:t>
            </a:fld>
            <a:endParaRPr lang="en-CA"/>
          </a:p>
        </p:txBody>
      </p:sp>
      <p:pic>
        <p:nvPicPr>
          <p:cNvPr id="8" name="Content Placeholder 7" descr="Bath Bubbles Cartoon · Free vector graphic on Pixabay"/>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799" y="2057400"/>
            <a:ext cx="1616447" cy="1401763"/>
          </a:xfrm>
        </p:spPr>
      </p:pic>
      <p:pic>
        <p:nvPicPr>
          <p:cNvPr id="10" name="Picture 9" descr="Anime Style Background - Girl Bedroom by FireSnake666 o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276" y="4221467"/>
            <a:ext cx="2667000" cy="1499069"/>
          </a:xfrm>
          <a:prstGeom prst="rect">
            <a:avLst/>
          </a:prstGeom>
        </p:spPr>
      </p:pic>
      <p:pic>
        <p:nvPicPr>
          <p:cNvPr id="11" name="Picture 10" descr="Shop Candy Sweets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523" y="3961375"/>
            <a:ext cx="1905000" cy="1905000"/>
          </a:xfrm>
          <a:prstGeom prst="rect">
            <a:avLst/>
          </a:prstGeom>
        </p:spPr>
      </p:pic>
      <p:pic>
        <p:nvPicPr>
          <p:cNvPr id="13" name="Picture 12" descr="File:Black Cartoon Man Using A Computer.svg - Wikimedia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5062" y="1884229"/>
            <a:ext cx="1717725" cy="1633194"/>
          </a:xfrm>
          <a:prstGeom prst="rect">
            <a:avLst/>
          </a:prstGeom>
        </p:spPr>
      </p:pic>
      <p:pic>
        <p:nvPicPr>
          <p:cNvPr id="14" name="Picture 13" descr="Free vector graphic: Clubhouse, Boys, Girls, Wheelchair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2334" y="4016793"/>
            <a:ext cx="1695450" cy="1849582"/>
          </a:xfrm>
          <a:prstGeom prst="rect">
            <a:avLst/>
          </a:prstGeom>
        </p:spPr>
      </p:pic>
      <p:pic>
        <p:nvPicPr>
          <p:cNvPr id="3" name="Picture 2" descr="Pool | Free Stock Photo | Illustration of a swimming pool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1155" y="1772138"/>
            <a:ext cx="3143755" cy="1857375"/>
          </a:xfrm>
          <a:prstGeom prst="rect">
            <a:avLst/>
          </a:prstGeom>
        </p:spPr>
      </p:pic>
    </p:spTree>
    <p:extLst>
      <p:ext uri="{BB962C8B-B14F-4D97-AF65-F5344CB8AC3E}">
        <p14:creationId xmlns:p14="http://schemas.microsoft.com/office/powerpoint/2010/main" val="148322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PUBLIC VERSUS PRIVATE ACTIVITIES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624089"/>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988580546"/>
                    </a:ext>
                  </a:extLst>
                </a:gridCol>
                <a:gridCol w="4114800">
                  <a:extLst>
                    <a:ext uri="{9D8B030D-6E8A-4147-A177-3AD203B41FA5}">
                      <a16:colId xmlns:a16="http://schemas.microsoft.com/office/drawing/2014/main" val="154585494"/>
                    </a:ext>
                  </a:extLst>
                </a:gridCol>
              </a:tblGrid>
              <a:tr h="370840">
                <a:tc>
                  <a:txBody>
                    <a:bodyPr/>
                    <a:lstStyle/>
                    <a:p>
                      <a:pPr algn="ctr"/>
                      <a:r>
                        <a:rPr lang="en-CA" dirty="0"/>
                        <a:t>PUBLIC ACTIVITIES</a:t>
                      </a:r>
                      <a:endParaRPr lang="en-US" dirty="0"/>
                    </a:p>
                  </a:txBody>
                  <a:tcPr/>
                </a:tc>
                <a:tc>
                  <a:txBody>
                    <a:bodyPr/>
                    <a:lstStyle/>
                    <a:p>
                      <a:pPr algn="ctr"/>
                      <a:r>
                        <a:rPr lang="en-CA" dirty="0"/>
                        <a:t>PRIVATE ACTIVITIES</a:t>
                      </a:r>
                      <a:endParaRPr lang="en-US" dirty="0"/>
                    </a:p>
                  </a:txBody>
                  <a:tcPr/>
                </a:tc>
                <a:extLst>
                  <a:ext uri="{0D108BD9-81ED-4DB2-BD59-A6C34878D82A}">
                    <a16:rowId xmlns:a16="http://schemas.microsoft.com/office/drawing/2014/main" val="1284623711"/>
                  </a:ext>
                </a:extLst>
              </a:tr>
              <a:tr h="370840">
                <a:tc>
                  <a:txBody>
                    <a:bodyPr/>
                    <a:lstStyle/>
                    <a:p>
                      <a:r>
                        <a:rPr lang="en-CA" dirty="0"/>
                        <a:t>Eating lunch</a:t>
                      </a:r>
                      <a:endParaRPr lang="en-US" dirty="0"/>
                    </a:p>
                  </a:txBody>
                  <a:tcPr/>
                </a:tc>
                <a:tc>
                  <a:txBody>
                    <a:bodyPr/>
                    <a:lstStyle/>
                    <a:p>
                      <a:r>
                        <a:rPr lang="en-CA" dirty="0"/>
                        <a:t>Putting</a:t>
                      </a:r>
                      <a:r>
                        <a:rPr lang="en-CA" baseline="0" dirty="0"/>
                        <a:t> on make-up</a:t>
                      </a:r>
                      <a:endParaRPr lang="en-US" dirty="0"/>
                    </a:p>
                  </a:txBody>
                  <a:tcPr/>
                </a:tc>
                <a:extLst>
                  <a:ext uri="{0D108BD9-81ED-4DB2-BD59-A6C34878D82A}">
                    <a16:rowId xmlns:a16="http://schemas.microsoft.com/office/drawing/2014/main" val="245290626"/>
                  </a:ext>
                </a:extLst>
              </a:tr>
              <a:tr h="370840">
                <a:tc>
                  <a:txBody>
                    <a:bodyPr/>
                    <a:lstStyle/>
                    <a:p>
                      <a:r>
                        <a:rPr lang="en-CA" dirty="0"/>
                        <a:t>Riding the bus</a:t>
                      </a:r>
                      <a:endParaRPr lang="en-US" dirty="0"/>
                    </a:p>
                  </a:txBody>
                  <a:tcPr/>
                </a:tc>
                <a:tc>
                  <a:txBody>
                    <a:bodyPr/>
                    <a:lstStyle/>
                    <a:p>
                      <a:r>
                        <a:rPr lang="en-CA" dirty="0"/>
                        <a:t>Brushing your hair</a:t>
                      </a:r>
                      <a:endParaRPr lang="en-US" dirty="0"/>
                    </a:p>
                  </a:txBody>
                  <a:tcPr/>
                </a:tc>
                <a:extLst>
                  <a:ext uri="{0D108BD9-81ED-4DB2-BD59-A6C34878D82A}">
                    <a16:rowId xmlns:a16="http://schemas.microsoft.com/office/drawing/2014/main" val="4263287729"/>
                  </a:ext>
                </a:extLst>
              </a:tr>
              <a:tr h="370840">
                <a:tc>
                  <a:txBody>
                    <a:bodyPr/>
                    <a:lstStyle/>
                    <a:p>
                      <a:r>
                        <a:rPr lang="en-CA" dirty="0"/>
                        <a:t>Singing</a:t>
                      </a:r>
                      <a:endParaRPr lang="en-US" dirty="0"/>
                    </a:p>
                  </a:txBody>
                  <a:tcPr/>
                </a:tc>
                <a:tc>
                  <a:txBody>
                    <a:bodyPr/>
                    <a:lstStyle/>
                    <a:p>
                      <a:r>
                        <a:rPr lang="en-CA" dirty="0"/>
                        <a:t>Getting dressed/undressed</a:t>
                      </a:r>
                      <a:endParaRPr lang="en-US" dirty="0"/>
                    </a:p>
                  </a:txBody>
                  <a:tcPr/>
                </a:tc>
                <a:extLst>
                  <a:ext uri="{0D108BD9-81ED-4DB2-BD59-A6C34878D82A}">
                    <a16:rowId xmlns:a16="http://schemas.microsoft.com/office/drawing/2014/main" val="2839914225"/>
                  </a:ext>
                </a:extLst>
              </a:tr>
              <a:tr h="370840">
                <a:tc>
                  <a:txBody>
                    <a:bodyPr/>
                    <a:lstStyle/>
                    <a:p>
                      <a:r>
                        <a:rPr lang="en-CA" dirty="0"/>
                        <a:t>Dancing</a:t>
                      </a:r>
                      <a:endParaRPr lang="en-US" dirty="0"/>
                    </a:p>
                  </a:txBody>
                  <a:tcPr/>
                </a:tc>
                <a:tc>
                  <a:txBody>
                    <a:bodyPr/>
                    <a:lstStyle/>
                    <a:p>
                      <a:r>
                        <a:rPr lang="en-CA" dirty="0"/>
                        <a:t>Putting on deodorant</a:t>
                      </a:r>
                      <a:endParaRPr lang="en-US" dirty="0"/>
                    </a:p>
                  </a:txBody>
                  <a:tcPr/>
                </a:tc>
                <a:extLst>
                  <a:ext uri="{0D108BD9-81ED-4DB2-BD59-A6C34878D82A}">
                    <a16:rowId xmlns:a16="http://schemas.microsoft.com/office/drawing/2014/main" val="2962720725"/>
                  </a:ext>
                </a:extLst>
              </a:tr>
              <a:tr h="370840">
                <a:tc>
                  <a:txBody>
                    <a:bodyPr/>
                    <a:lstStyle/>
                    <a:p>
                      <a:r>
                        <a:rPr lang="en-CA" dirty="0"/>
                        <a:t>Watching TV</a:t>
                      </a:r>
                      <a:endParaRPr lang="en-US" dirty="0"/>
                    </a:p>
                  </a:txBody>
                  <a:tcPr/>
                </a:tc>
                <a:tc>
                  <a:txBody>
                    <a:bodyPr/>
                    <a:lstStyle/>
                    <a:p>
                      <a:r>
                        <a:rPr lang="en-CA" dirty="0"/>
                        <a:t>Kissing</a:t>
                      </a:r>
                      <a:endParaRPr lang="en-US" dirty="0"/>
                    </a:p>
                  </a:txBody>
                  <a:tcPr/>
                </a:tc>
                <a:extLst>
                  <a:ext uri="{0D108BD9-81ED-4DB2-BD59-A6C34878D82A}">
                    <a16:rowId xmlns:a16="http://schemas.microsoft.com/office/drawing/2014/main" val="2281259102"/>
                  </a:ext>
                </a:extLst>
              </a:tr>
              <a:tr h="370840">
                <a:tc>
                  <a:txBody>
                    <a:bodyPr/>
                    <a:lstStyle/>
                    <a:p>
                      <a:r>
                        <a:rPr lang="en-CA" dirty="0"/>
                        <a:t>Playing a game</a:t>
                      </a:r>
                      <a:endParaRPr lang="en-US" dirty="0"/>
                    </a:p>
                  </a:txBody>
                  <a:tcPr/>
                </a:tc>
                <a:tc>
                  <a:txBody>
                    <a:bodyPr/>
                    <a:lstStyle/>
                    <a:p>
                      <a:r>
                        <a:rPr lang="en-CA" dirty="0"/>
                        <a:t>Touching your private</a:t>
                      </a:r>
                      <a:r>
                        <a:rPr lang="en-CA" baseline="0" dirty="0"/>
                        <a:t> parts</a:t>
                      </a:r>
                      <a:endParaRPr lang="en-US" dirty="0"/>
                    </a:p>
                  </a:txBody>
                  <a:tcPr/>
                </a:tc>
                <a:extLst>
                  <a:ext uri="{0D108BD9-81ED-4DB2-BD59-A6C34878D82A}">
                    <a16:rowId xmlns:a16="http://schemas.microsoft.com/office/drawing/2014/main" val="1216610670"/>
                  </a:ext>
                </a:extLst>
              </a:tr>
              <a:tr h="370840">
                <a:tc>
                  <a:txBody>
                    <a:bodyPr/>
                    <a:lstStyle/>
                    <a:p>
                      <a:r>
                        <a:rPr lang="en-CA" dirty="0"/>
                        <a:t>Cooking</a:t>
                      </a:r>
                      <a:endParaRPr lang="en-US" dirty="0"/>
                    </a:p>
                  </a:txBody>
                  <a:tcPr/>
                </a:tc>
                <a:tc>
                  <a:txBody>
                    <a:bodyPr/>
                    <a:lstStyle/>
                    <a:p>
                      <a:r>
                        <a:rPr lang="en-CA" dirty="0"/>
                        <a:t>Talking</a:t>
                      </a:r>
                      <a:r>
                        <a:rPr lang="en-CA" baseline="0" dirty="0"/>
                        <a:t> about sexual feelings</a:t>
                      </a:r>
                      <a:endParaRPr lang="en-US" dirty="0"/>
                    </a:p>
                  </a:txBody>
                  <a:tcPr/>
                </a:tc>
                <a:extLst>
                  <a:ext uri="{0D108BD9-81ED-4DB2-BD59-A6C34878D82A}">
                    <a16:rowId xmlns:a16="http://schemas.microsoft.com/office/drawing/2014/main" val="966198358"/>
                  </a:ext>
                </a:extLst>
              </a:tr>
              <a:tr h="370840">
                <a:tc>
                  <a:txBody>
                    <a:bodyPr/>
                    <a:lstStyle/>
                    <a:p>
                      <a:r>
                        <a:rPr lang="en-CA" dirty="0"/>
                        <a:t>Washing dishes</a:t>
                      </a:r>
                      <a:endParaRPr lang="en-US" dirty="0"/>
                    </a:p>
                  </a:txBody>
                  <a:tcPr/>
                </a:tc>
                <a:tc>
                  <a:txBody>
                    <a:bodyPr/>
                    <a:lstStyle/>
                    <a:p>
                      <a:r>
                        <a:rPr lang="en-CA" dirty="0"/>
                        <a:t>Shaving</a:t>
                      </a:r>
                      <a:endParaRPr lang="en-US" dirty="0"/>
                    </a:p>
                  </a:txBody>
                  <a:tcPr/>
                </a:tc>
                <a:extLst>
                  <a:ext uri="{0D108BD9-81ED-4DB2-BD59-A6C34878D82A}">
                    <a16:rowId xmlns:a16="http://schemas.microsoft.com/office/drawing/2014/main" val="1034763145"/>
                  </a:ext>
                </a:extLst>
              </a:tr>
            </a:tbl>
          </a:graphicData>
        </a:graphic>
      </p:graphicFrame>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6</a:t>
            </a:fld>
            <a:endParaRPr lang="en-CA"/>
          </a:p>
        </p:txBody>
      </p:sp>
      <p:pic>
        <p:nvPicPr>
          <p:cNvPr id="3" name="Picture 2" descr="Escola Montserrat - English 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013751"/>
            <a:ext cx="914400" cy="1115122"/>
          </a:xfrm>
          <a:prstGeom prst="rect">
            <a:avLst/>
          </a:prstGeom>
        </p:spPr>
      </p:pic>
      <p:pic>
        <p:nvPicPr>
          <p:cNvPr id="8" name="Picture 7" descr="Brushing Teeth Tooth Dental · Free image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5076012"/>
            <a:ext cx="990600" cy="990600"/>
          </a:xfrm>
          <a:prstGeom prst="rect">
            <a:avLst/>
          </a:prstGeom>
        </p:spPr>
      </p:pic>
      <p:pic>
        <p:nvPicPr>
          <p:cNvPr id="9" name="Picture 8" descr="clean dishes | Image courtesy Paxtoncrafts Charitab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7300" y="5012949"/>
            <a:ext cx="1257300" cy="1257300"/>
          </a:xfrm>
          <a:prstGeom prst="rect">
            <a:avLst/>
          </a:prstGeom>
        </p:spPr>
      </p:pic>
    </p:spTree>
    <p:extLst>
      <p:ext uri="{BB962C8B-B14F-4D97-AF65-F5344CB8AC3E}">
        <p14:creationId xmlns:p14="http://schemas.microsoft.com/office/powerpoint/2010/main" val="224435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APPROPRIATE AND INAPPROPRIATE TOUCH</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5100" y="1612870"/>
            <a:ext cx="3429000" cy="4445000"/>
          </a:xfrm>
        </p:spPr>
      </p:pic>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7</a:t>
            </a:fld>
            <a:endParaRPr lang="en-CA"/>
          </a:p>
        </p:txBody>
      </p:sp>
      <p:graphicFrame>
        <p:nvGraphicFramePr>
          <p:cNvPr id="8" name="Table 7"/>
          <p:cNvGraphicFramePr>
            <a:graphicFrameLocks noGrp="1"/>
          </p:cNvGraphicFramePr>
          <p:nvPr>
            <p:extLst>
              <p:ext uri="{D42A27DB-BD31-4B8C-83A1-F6EECF244321}">
                <p14:modId xmlns:p14="http://schemas.microsoft.com/office/powerpoint/2010/main" val="66029252"/>
              </p:ext>
            </p:extLst>
          </p:nvPr>
        </p:nvGraphicFramePr>
        <p:xfrm>
          <a:off x="342900" y="1752600"/>
          <a:ext cx="2514600" cy="376874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4767511"/>
                    </a:ext>
                  </a:extLst>
                </a:gridCol>
              </a:tblGrid>
              <a:tr h="604214">
                <a:tc>
                  <a:txBody>
                    <a:bodyPr/>
                    <a:lstStyle/>
                    <a:p>
                      <a:pPr algn="ctr"/>
                      <a:r>
                        <a:rPr lang="en-CA" sz="2000" dirty="0"/>
                        <a:t>Appropriate Touch</a:t>
                      </a:r>
                      <a:endParaRPr lang="en-US" sz="2000" dirty="0"/>
                    </a:p>
                  </a:txBody>
                  <a:tcPr/>
                </a:tc>
                <a:extLst>
                  <a:ext uri="{0D108BD9-81ED-4DB2-BD59-A6C34878D82A}">
                    <a16:rowId xmlns:a16="http://schemas.microsoft.com/office/drawing/2014/main" val="3278626904"/>
                  </a:ext>
                </a:extLst>
              </a:tr>
              <a:tr h="604214">
                <a:tc>
                  <a:txBody>
                    <a:bodyPr/>
                    <a:lstStyle/>
                    <a:p>
                      <a:pPr algn="ctr"/>
                      <a:r>
                        <a:rPr lang="en-CA" dirty="0"/>
                        <a:t>Hugs/ cuddles with someone close to you</a:t>
                      </a:r>
                      <a:endParaRPr lang="en-US" dirty="0"/>
                    </a:p>
                  </a:txBody>
                  <a:tcPr/>
                </a:tc>
                <a:extLst>
                  <a:ext uri="{0D108BD9-81ED-4DB2-BD59-A6C34878D82A}">
                    <a16:rowId xmlns:a16="http://schemas.microsoft.com/office/drawing/2014/main" val="4074776066"/>
                  </a:ext>
                </a:extLst>
              </a:tr>
              <a:tr h="612491">
                <a:tc>
                  <a:txBody>
                    <a:bodyPr/>
                    <a:lstStyle/>
                    <a:p>
                      <a:pPr algn="ctr"/>
                      <a:r>
                        <a:rPr lang="en-CA" dirty="0"/>
                        <a:t>Holding hands with someone close to you </a:t>
                      </a:r>
                      <a:endParaRPr lang="en-US" dirty="0"/>
                    </a:p>
                  </a:txBody>
                  <a:tcPr/>
                </a:tc>
                <a:extLst>
                  <a:ext uri="{0D108BD9-81ED-4DB2-BD59-A6C34878D82A}">
                    <a16:rowId xmlns:a16="http://schemas.microsoft.com/office/drawing/2014/main" val="2014311452"/>
                  </a:ext>
                </a:extLst>
              </a:tr>
              <a:tr h="604214">
                <a:tc>
                  <a:txBody>
                    <a:bodyPr/>
                    <a:lstStyle/>
                    <a:p>
                      <a:pPr algn="ctr"/>
                      <a:r>
                        <a:rPr lang="en-CA" dirty="0"/>
                        <a:t>High five</a:t>
                      </a:r>
                      <a:endParaRPr lang="en-US" dirty="0"/>
                    </a:p>
                  </a:txBody>
                  <a:tcPr/>
                </a:tc>
                <a:extLst>
                  <a:ext uri="{0D108BD9-81ED-4DB2-BD59-A6C34878D82A}">
                    <a16:rowId xmlns:a16="http://schemas.microsoft.com/office/drawing/2014/main" val="3857367495"/>
                  </a:ext>
                </a:extLst>
              </a:tr>
              <a:tr h="604214">
                <a:tc>
                  <a:txBody>
                    <a:bodyPr/>
                    <a:lstStyle/>
                    <a:p>
                      <a:pPr algn="ctr"/>
                      <a:r>
                        <a:rPr lang="en-CA" dirty="0"/>
                        <a:t>Receiving help with hygiene when needed</a:t>
                      </a:r>
                      <a:endParaRPr lang="en-US" dirty="0"/>
                    </a:p>
                  </a:txBody>
                  <a:tcPr/>
                </a:tc>
                <a:extLst>
                  <a:ext uri="{0D108BD9-81ED-4DB2-BD59-A6C34878D82A}">
                    <a16:rowId xmlns:a16="http://schemas.microsoft.com/office/drawing/2014/main" val="1126076303"/>
                  </a:ext>
                </a:extLst>
              </a:tr>
              <a:tr h="604214">
                <a:tc>
                  <a:txBody>
                    <a:bodyPr/>
                    <a:lstStyle/>
                    <a:p>
                      <a:pPr algn="ctr"/>
                      <a:r>
                        <a:rPr lang="en-CA" dirty="0"/>
                        <a:t>Visit to health care professional</a:t>
                      </a:r>
                      <a:endParaRPr lang="en-US" dirty="0"/>
                    </a:p>
                  </a:txBody>
                  <a:tcPr/>
                </a:tc>
                <a:extLst>
                  <a:ext uri="{0D108BD9-81ED-4DB2-BD59-A6C34878D82A}">
                    <a16:rowId xmlns:a16="http://schemas.microsoft.com/office/drawing/2014/main" val="371698694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43911074"/>
              </p:ext>
            </p:extLst>
          </p:nvPr>
        </p:nvGraphicFramePr>
        <p:xfrm>
          <a:off x="6134100" y="1747357"/>
          <a:ext cx="2667000" cy="4324149"/>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633031"/>
                    </a:ext>
                  </a:extLst>
                </a:gridCol>
              </a:tblGrid>
              <a:tr h="618423">
                <a:tc>
                  <a:txBody>
                    <a:bodyPr/>
                    <a:lstStyle/>
                    <a:p>
                      <a:pPr algn="ctr"/>
                      <a:r>
                        <a:rPr lang="en-CA" sz="2000" dirty="0"/>
                        <a:t>Inappropriate</a:t>
                      </a:r>
                      <a:r>
                        <a:rPr lang="en-CA" sz="2000" baseline="0" dirty="0"/>
                        <a:t> Touch</a:t>
                      </a:r>
                      <a:endParaRPr lang="en-US" sz="2000" dirty="0"/>
                    </a:p>
                  </a:txBody>
                  <a:tcPr/>
                </a:tc>
                <a:extLst>
                  <a:ext uri="{0D108BD9-81ED-4DB2-BD59-A6C34878D82A}">
                    <a16:rowId xmlns:a16="http://schemas.microsoft.com/office/drawing/2014/main" val="477418661"/>
                  </a:ext>
                </a:extLst>
              </a:tr>
              <a:tr h="618423">
                <a:tc>
                  <a:txBody>
                    <a:bodyPr/>
                    <a:lstStyle/>
                    <a:p>
                      <a:pPr algn="ctr"/>
                      <a:r>
                        <a:rPr lang="en-CA" dirty="0"/>
                        <a:t>Hitting/kicking/pushing</a:t>
                      </a:r>
                      <a:endParaRPr lang="en-US" dirty="0"/>
                    </a:p>
                  </a:txBody>
                  <a:tcPr/>
                </a:tc>
                <a:extLst>
                  <a:ext uri="{0D108BD9-81ED-4DB2-BD59-A6C34878D82A}">
                    <a16:rowId xmlns:a16="http://schemas.microsoft.com/office/drawing/2014/main" val="2808047284"/>
                  </a:ext>
                </a:extLst>
              </a:tr>
              <a:tr h="618423">
                <a:tc>
                  <a:txBody>
                    <a:bodyPr/>
                    <a:lstStyle/>
                    <a:p>
                      <a:pPr algn="ctr"/>
                      <a:r>
                        <a:rPr lang="en-CA" dirty="0"/>
                        <a:t>Pinching/slapping</a:t>
                      </a:r>
                      <a:endParaRPr lang="en-US" dirty="0"/>
                    </a:p>
                  </a:txBody>
                  <a:tcPr/>
                </a:tc>
                <a:extLst>
                  <a:ext uri="{0D108BD9-81ED-4DB2-BD59-A6C34878D82A}">
                    <a16:rowId xmlns:a16="http://schemas.microsoft.com/office/drawing/2014/main" val="604953639"/>
                  </a:ext>
                </a:extLst>
              </a:tr>
              <a:tr h="618423">
                <a:tc>
                  <a:txBody>
                    <a:bodyPr/>
                    <a:lstStyle/>
                    <a:p>
                      <a:pPr algn="ctr"/>
                      <a:r>
                        <a:rPr lang="en-CA" dirty="0"/>
                        <a:t>Unwanted</a:t>
                      </a:r>
                      <a:r>
                        <a:rPr lang="en-CA" baseline="0" dirty="0"/>
                        <a:t> touch that starts as fun</a:t>
                      </a:r>
                      <a:endParaRPr lang="en-US" dirty="0"/>
                    </a:p>
                  </a:txBody>
                  <a:tcPr/>
                </a:tc>
                <a:extLst>
                  <a:ext uri="{0D108BD9-81ED-4DB2-BD59-A6C34878D82A}">
                    <a16:rowId xmlns:a16="http://schemas.microsoft.com/office/drawing/2014/main" val="278822391"/>
                  </a:ext>
                </a:extLst>
              </a:tr>
              <a:tr h="618423">
                <a:tc>
                  <a:txBody>
                    <a:bodyPr/>
                    <a:lstStyle/>
                    <a:p>
                      <a:pPr algn="ctr"/>
                      <a:r>
                        <a:rPr lang="en-CA" dirty="0"/>
                        <a:t>Being forced to touch someone</a:t>
                      </a:r>
                      <a:endParaRPr lang="en-US" dirty="0"/>
                    </a:p>
                  </a:txBody>
                  <a:tcPr/>
                </a:tc>
                <a:extLst>
                  <a:ext uri="{0D108BD9-81ED-4DB2-BD59-A6C34878D82A}">
                    <a16:rowId xmlns:a16="http://schemas.microsoft.com/office/drawing/2014/main" val="3483944932"/>
                  </a:ext>
                </a:extLst>
              </a:tr>
              <a:tr h="618423">
                <a:tc>
                  <a:txBody>
                    <a:bodyPr/>
                    <a:lstStyle/>
                    <a:p>
                      <a:pPr algn="ctr"/>
                      <a:r>
                        <a:rPr lang="en-CA" dirty="0"/>
                        <a:t>Touching of private body areas that is not for hygiene/examination by HCP</a:t>
                      </a:r>
                      <a:endParaRPr lang="en-US" dirty="0"/>
                    </a:p>
                  </a:txBody>
                  <a:tcPr/>
                </a:tc>
                <a:extLst>
                  <a:ext uri="{0D108BD9-81ED-4DB2-BD59-A6C34878D82A}">
                    <a16:rowId xmlns:a16="http://schemas.microsoft.com/office/drawing/2014/main" val="3156980840"/>
                  </a:ext>
                </a:extLst>
              </a:tr>
            </a:tbl>
          </a:graphicData>
        </a:graphic>
      </p:graphicFrame>
    </p:spTree>
    <p:extLst>
      <p:ext uri="{BB962C8B-B14F-4D97-AF65-F5344CB8AC3E}">
        <p14:creationId xmlns:p14="http://schemas.microsoft.com/office/powerpoint/2010/main" val="16287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ACTIVITY </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828800"/>
            <a:ext cx="3562441" cy="3536531"/>
          </a:xfrm>
        </p:spPr>
      </p:pic>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8</a:t>
            </a:fld>
            <a:endParaRPr lang="en-CA"/>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28800"/>
            <a:ext cx="3552524" cy="3552524"/>
          </a:xfrm>
          <a:prstGeom prst="rect">
            <a:avLst/>
          </a:prstGeom>
        </p:spPr>
      </p:pic>
    </p:spTree>
    <p:extLst>
      <p:ext uri="{BB962C8B-B14F-4D97-AF65-F5344CB8AC3E}">
        <p14:creationId xmlns:p14="http://schemas.microsoft.com/office/powerpoint/2010/main" val="27864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ACTIVITY </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9</a:t>
            </a:fld>
            <a:endParaRPr lang="en-CA"/>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046" y="2057399"/>
            <a:ext cx="3340798" cy="3378335"/>
          </a:xfrm>
          <a:prstGeom prst="rect">
            <a:avLst/>
          </a:prstGeom>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1" y="1973392"/>
            <a:ext cx="3733800" cy="3541972"/>
          </a:xfrm>
        </p:spPr>
      </p:pic>
    </p:spTree>
    <p:extLst>
      <p:ext uri="{BB962C8B-B14F-4D97-AF65-F5344CB8AC3E}">
        <p14:creationId xmlns:p14="http://schemas.microsoft.com/office/powerpoint/2010/main" val="405048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WECHU2016">
      <a:dk1>
        <a:sysClr val="windowText" lastClr="000000"/>
      </a:dk1>
      <a:lt1>
        <a:sysClr val="window" lastClr="FFFFFF"/>
      </a:lt1>
      <a:dk2>
        <a:srgbClr val="00596F"/>
      </a:dk2>
      <a:lt2>
        <a:srgbClr val="D2D3D3"/>
      </a:lt2>
      <a:accent1>
        <a:srgbClr val="67C8C7"/>
      </a:accent1>
      <a:accent2>
        <a:srgbClr val="333E48"/>
      </a:accent2>
      <a:accent3>
        <a:srgbClr val="FFDA00"/>
      </a:accent3>
      <a:accent4>
        <a:srgbClr val="79BC43"/>
      </a:accent4>
      <a:accent5>
        <a:srgbClr val="00596F"/>
      </a:accent5>
      <a:accent6>
        <a:srgbClr val="7E868C"/>
      </a:accent6>
      <a:hlink>
        <a:srgbClr val="00596F"/>
      </a:hlink>
      <a:folHlink>
        <a:srgbClr val="79BC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CHU_PPPresentation" id="{5815F003-ABDE-4496-AD21-E521AFE42DAB}" vid="{66CD1BD3-3D42-475C-BBA8-AA419F110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21d2d6e-7d0d-4af9-af44-011aad182e43}" enabled="1" method="Standard" siteId="{2285467f-c96f-4143-9edf-e88d6878f6ab}" removed="0"/>
</clbl:labelList>
</file>

<file path=docProps/app.xml><?xml version="1.0" encoding="utf-8"?>
<Properties xmlns="http://schemas.openxmlformats.org/officeDocument/2006/extended-properties" xmlns:vt="http://schemas.openxmlformats.org/officeDocument/2006/docPropsVTypes">
  <Template>WECHU_CorporatePP</Template>
  <TotalTime>1323</TotalTime>
  <Words>2600</Words>
  <Application>Microsoft Office PowerPoint</Application>
  <PresentationFormat>On-screen Show (4:3)</PresentationFormat>
  <Paragraphs>324</Paragraphs>
  <Slides>18</Slides>
  <Notes>17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PowerPoint Presentation</vt:lpstr>
      <vt:lpstr>PERSONAL BOUNDARIES &amp; CONSENT</vt:lpstr>
      <vt:lpstr>GROUND RULES </vt:lpstr>
      <vt:lpstr>ICE BREAKER</vt:lpstr>
      <vt:lpstr>PUBLIC VERSUS PRIVATE PLACES</vt:lpstr>
      <vt:lpstr>PUBLIC VERSUS PRIVATE ACTIVITIES</vt:lpstr>
      <vt:lpstr>APPROPRIATE AND INAPPROPRIATE TOUCH</vt:lpstr>
      <vt:lpstr>ACTIVITY </vt:lpstr>
      <vt:lpstr>ACTIVITY </vt:lpstr>
      <vt:lpstr>ACTIVITY </vt:lpstr>
      <vt:lpstr>PERSONAL SPACE</vt:lpstr>
      <vt:lpstr>CONSENT</vt:lpstr>
      <vt:lpstr>GIVING CONSENT…WHAT IF</vt:lpstr>
      <vt:lpstr>GIVING CONSENT…WHAT IF</vt:lpstr>
      <vt:lpstr>GIVING CONSENT…WHAT IF</vt:lpstr>
      <vt:lpstr>GIVING CONSENT…WHAT IF</vt:lpstr>
      <vt:lpstr>Questions </vt:lpstr>
      <vt:lpstr>References</vt:lpstr>
    </vt:vector>
  </TitlesOfParts>
  <Company>Windsor Essex County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Santilli</dc:creator>
  <cp:lastModifiedBy>Jason Barrera</cp:lastModifiedBy>
  <cp:revision>98</cp:revision>
  <cp:lastPrinted>2020-02-21T18:22:04Z</cp:lastPrinted>
  <dcterms:created xsi:type="dcterms:W3CDTF">2020-02-07T16:43:47Z</dcterms:created>
  <dcterms:modified xsi:type="dcterms:W3CDTF">2025-08-29T15:35:35Z</dcterms:modified>
</cp:coreProperties>
</file>