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27"/>
  </p:notesMasterIdLst>
  <p:handoutMasterIdLst>
    <p:handoutMasterId r:id="rId28"/>
  </p:handoutMasterIdLst>
  <p:sldIdLst>
    <p:sldId id="256" r:id="rId5"/>
    <p:sldId id="315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99" r:id="rId22"/>
    <p:sldId id="298" r:id="rId23"/>
    <p:sldId id="297" r:id="rId24"/>
    <p:sldId id="326" r:id="rId25"/>
    <p:sldId id="273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05E80B-9387-16A9-4D3C-3CC65C8A9D96}" name="madison.reschke@niagararegion.ca" initials="ma" userId="S::urn:spo:guest#madison.reschke@niagararegion.ca::" providerId="AD"/>
  <p188:author id="{AD2E10C9-D254-7380-F778-2A83DBF66011}" name="Kelley Elliott" initials="KE" userId="S::kelley.elliott@county-lambton.on.ca::3f675dbd-0705-41ef-83de-c7f9aeb068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8"/>
    <a:srgbClr val="385BA6"/>
    <a:srgbClr val="99A7D2"/>
    <a:srgbClr val="F8FCFE"/>
    <a:srgbClr val="A9D7AE"/>
    <a:srgbClr val="F0F9FE"/>
    <a:srgbClr val="E1F4FD"/>
    <a:srgbClr val="FAFAFA"/>
    <a:srgbClr val="C8E6CC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9DE83-089C-D4EF-9066-A8EB229DAF68}" v="384" dt="2023-11-01T20:08:22.177"/>
    <p1510:client id="{3858623E-A953-4AA0-84F3-BC264F898849}" v="1203" vWet="1207" dt="2023-11-01T19:05:18.675"/>
    <p1510:client id="{471FFFBB-8156-C702-8C28-B7495299D4DC}" v="17" dt="2023-11-13T15:11:37.906"/>
    <p1510:client id="{48039E9F-E1D3-0024-1BF3-158179A4046A}" v="3" dt="2023-11-24T13:48:59.602"/>
    <p1510:client id="{4B381461-D530-2FEF-615D-7DA94C693B57}" v="17" dt="2023-11-23T20:55:09.275"/>
    <p1510:client id="{4DE82F93-F15A-F451-C586-C6A9D1237762}" v="1" dt="2023-11-13T15:29:02.749"/>
    <p1510:client id="{4E3AEAE8-8443-1187-1260-8769EFFFD638}" v="85" dt="2023-11-14T15:05:38.201"/>
    <p1510:client id="{70B29BD1-FA08-EDE0-580D-62E8787FF597}" v="321" dt="2023-11-08T16:43:20.072"/>
    <p1510:client id="{8CDAB697-0B17-9642-98E2-7AEF4968A8F7}" v="69" dt="2023-11-13T14:13:09.858"/>
    <p1510:client id="{91B087F7-1EA6-4781-8AAF-01547411E37E}" v="15" dt="2023-11-10T17:52:22.443"/>
    <p1510:client id="{A3716DB3-7B5D-3855-CCA0-B87C35E9A33C}" v="2" dt="2023-11-20T16:44:27.833"/>
    <p1510:client id="{BEF975AA-5B9A-23CC-504D-B65D1C3D0BF3}" v="140" dt="2023-11-13T21:26:12.120"/>
    <p1510:client id="{C26E7059-A821-4565-9706-FEF9F3B25023}" v="177" dt="2023-11-01T19:25:59.482"/>
    <p1510:client id="{C8DE590B-4476-CF8A-1613-D78E6567D99B}" v="71" dt="2023-11-13T21:00:22.129"/>
    <p1510:client id="{D8EEA9CF-46D7-E7D3-3591-95A60E5CABB0}" v="16" dt="2023-11-13T21:09:14.110"/>
    <p1510:client id="{DD7ABBB7-A941-2465-7A4D-E63139052C8E}" v="6" dt="2023-11-10T19:59:0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Establish group norms for the training session. These can be changed to reflect your school’s specific rules.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JOANNA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CONSIDER ADDING MORE COMPLICATED GAMES AS EXAMPLES</a:t>
            </a:r>
          </a:p>
          <a:p>
            <a:pPr algn="l"/>
            <a:endParaRPr lang="en-US" sz="1800">
              <a:solidFill>
                <a:srgbClr val="231F20"/>
              </a:solidFill>
              <a:latin typeface="CIDFont+F3"/>
            </a:endParaRP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Plan time during each training session to allow students to learn new games and practice communication skills. 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slide can be used to break up the training</a:t>
            </a:r>
          </a:p>
          <a:p>
            <a:pPr algn="l"/>
            <a:endParaRPr lang="en-US" sz="1800">
              <a:solidFill>
                <a:srgbClr val="231F20"/>
              </a:solidFill>
              <a:latin typeface="CIDFont+F3"/>
            </a:endParaRP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training is best done in the gym or outside, dependent on weather and space.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If you have a large group of PALS leaders being trained you may want to divide the group into smaller groups.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each group select games from different sections of the </a:t>
            </a:r>
            <a:r>
              <a:rPr lang="en-US" sz="1800">
                <a:solidFill>
                  <a:srgbClr val="231F20"/>
                </a:solidFill>
                <a:latin typeface="CIDFont+F5"/>
              </a:rPr>
              <a:t>PALS Games Guide</a:t>
            </a:r>
            <a:r>
              <a:rPr lang="en-US" sz="1800">
                <a:solidFill>
                  <a:srgbClr val="231F20"/>
                </a:solidFill>
                <a:latin typeface="CIDFont+F3"/>
              </a:rPr>
              <a:t>. For example, team, tag, ball, and skipping</a:t>
            </a:r>
            <a:r>
              <a:rPr lang="en-US" sz="1800">
                <a:solidFill>
                  <a:srgbClr val="231F20"/>
                </a:solidFill>
                <a:latin typeface="CIDFont+F2"/>
              </a:rPr>
              <a:t>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the opportunity to introduce and lead a game.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to rotate through the different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You may also invite PALS leaders to share some of their own ideas and suggestions for new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fun!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C051351B-2C5D-457B-ABE5-B64DBC7BD41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48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JOANNNA 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Plan time during each training session to allow students to learn new games and practice communication skills. 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slide can be used to break up the training</a:t>
            </a:r>
          </a:p>
          <a:p>
            <a:pPr algn="l"/>
            <a:endParaRPr lang="en-US" sz="1800">
              <a:solidFill>
                <a:srgbClr val="231F20"/>
              </a:solidFill>
              <a:latin typeface="CIDFont+F3"/>
            </a:endParaRP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training is best done in the gym or outside, dependent on weather and space.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If you have a large group of PALS leaders being trained you may want to divide the group into smaller groups.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each group select games from different sections of the </a:t>
            </a:r>
            <a:r>
              <a:rPr lang="en-US" sz="1800">
                <a:solidFill>
                  <a:srgbClr val="231F20"/>
                </a:solidFill>
                <a:latin typeface="CIDFont+F5"/>
              </a:rPr>
              <a:t>PALS Games Guide</a:t>
            </a:r>
            <a:r>
              <a:rPr lang="en-US" sz="1800">
                <a:solidFill>
                  <a:srgbClr val="231F20"/>
                </a:solidFill>
                <a:latin typeface="CIDFont+F3"/>
              </a:rPr>
              <a:t>. For example, team, tag, ball, and skipping</a:t>
            </a:r>
            <a:r>
              <a:rPr lang="en-US" sz="1800">
                <a:solidFill>
                  <a:srgbClr val="231F20"/>
                </a:solidFill>
                <a:latin typeface="CIDFont+F2"/>
              </a:rPr>
              <a:t>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the opportunity to introduce and lead a game.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to rotate through the different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You may also invite PALS leaders to share some of their own ideas and suggestions for new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fun!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C051351B-2C5D-457B-ABE5-B64DBC7BD41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429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Joanna</a:t>
            </a:r>
          </a:p>
          <a:p>
            <a:pPr algn="l"/>
            <a:endParaRPr lang="en-US" sz="1800">
              <a:solidFill>
                <a:srgbClr val="231F20"/>
              </a:solidFill>
              <a:latin typeface="CIDFont+F3"/>
            </a:endParaRP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Plan time during each training session to allow students to learn new games and practice communication skills. 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slide can be used to break up the training</a:t>
            </a:r>
          </a:p>
          <a:p>
            <a:pPr algn="l"/>
            <a:endParaRPr lang="en-US" sz="1800">
              <a:solidFill>
                <a:srgbClr val="231F20"/>
              </a:solidFill>
              <a:latin typeface="CIDFont+F3"/>
            </a:endParaRP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This training is best done in the gym or outside, dependent on weather and space.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If you have a large group of PALS leaders being trained you may want to divide the group into smaller groups.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each group select games from different sections of the </a:t>
            </a:r>
            <a:r>
              <a:rPr lang="en-US" sz="1800">
                <a:solidFill>
                  <a:srgbClr val="231F20"/>
                </a:solidFill>
                <a:latin typeface="CIDFont+F5"/>
              </a:rPr>
              <a:t>PALS Games Guide</a:t>
            </a:r>
            <a:r>
              <a:rPr lang="en-US" sz="1800">
                <a:solidFill>
                  <a:srgbClr val="231F20"/>
                </a:solidFill>
                <a:latin typeface="CIDFont+F3"/>
              </a:rPr>
              <a:t>. For example, team, tag, ball, and skipping</a:t>
            </a:r>
            <a:r>
              <a:rPr lang="en-US" sz="1800">
                <a:solidFill>
                  <a:srgbClr val="231F20"/>
                </a:solidFill>
                <a:latin typeface="CIDFont+F2"/>
              </a:rPr>
              <a:t>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the opportunity to introduce and lead a game.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Allow PALS leaders to rotate through the different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You may also invite PALS leaders to share some of their own ideas and suggestions for new games.</a:t>
            </a:r>
          </a:p>
          <a:p>
            <a:pPr algn="l"/>
            <a:r>
              <a:rPr lang="en-US" sz="1800">
                <a:solidFill>
                  <a:srgbClr val="231F20"/>
                </a:solidFill>
                <a:latin typeface="CIDFont+F3"/>
              </a:rPr>
              <a:t>• Have fun!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PHU Contact Details: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436186-3F75-E1D2-252F-AADD07FA9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90" r="3486"/>
          <a:stretch/>
        </p:blipFill>
        <p:spPr>
          <a:xfrm>
            <a:off x="-6843" y="-232011"/>
            <a:ext cx="12198844" cy="70900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cap="none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19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26590" y="284176"/>
            <a:ext cx="6755642" cy="1508760"/>
          </a:xfrm>
        </p:spPr>
        <p:txBody>
          <a:bodyPr/>
          <a:lstStyle>
            <a:lvl1pPr>
              <a:defRPr b="1" cap="none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6590" y="2011680"/>
            <a:ext cx="6755639" cy="4206240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C3ADD-E7F0-8060-2EC0-13679DE8C731}"/>
              </a:ext>
            </a:extLst>
          </p:cNvPr>
          <p:cNvCxnSpPr/>
          <p:nvPr userDrawn="1"/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ALS logo">
            <a:extLst>
              <a:ext uri="{FF2B5EF4-FFF2-40B4-BE49-F238E27FC236}">
                <a16:creationId xmlns:a16="http://schemas.microsoft.com/office/drawing/2014/main" id="{797F8568-48D1-3411-9E1C-8D063C5A7C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87" y="2421312"/>
            <a:ext cx="3043852" cy="14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7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6000">
              <a:srgbClr val="E1F4FD"/>
            </a:gs>
            <a:gs pos="20000">
              <a:schemeClr val="bg1"/>
            </a:gs>
            <a:gs pos="87000">
              <a:schemeClr val="bg1"/>
            </a:gs>
            <a:gs pos="100000">
              <a:srgbClr val="C8E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cap="none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1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8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E1F4FD"/>
            </a:gs>
            <a:gs pos="20000">
              <a:schemeClr val="tx1"/>
            </a:gs>
            <a:gs pos="87000">
              <a:schemeClr val="tx1"/>
            </a:gs>
            <a:gs pos="100000">
              <a:srgbClr val="C8E6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0079CAC6-A72B-4EF8-B465-34FA47827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8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/>
              <a:t>Slide 1</a:t>
            </a:r>
          </a:p>
        </p:txBody>
      </p:sp>
      <p:pic>
        <p:nvPicPr>
          <p:cNvPr id="8" name="Picture 7" descr="A group of kids with glasses&#10;&#10;Description automatically generated">
            <a:extLst>
              <a:ext uri="{FF2B5EF4-FFF2-40B4-BE49-F238E27FC236}">
                <a16:creationId xmlns:a16="http://schemas.microsoft.com/office/drawing/2014/main" id="{D473C926-FF94-53CD-49F8-A10815AA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57" y="799844"/>
            <a:ext cx="7203086" cy="3634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FDA4F-242B-E528-E302-ACF2F6B77A79}"/>
              </a:ext>
            </a:extLst>
          </p:cNvPr>
          <p:cNvSpPr/>
          <p:nvPr/>
        </p:nvSpPr>
        <p:spPr>
          <a:xfrm>
            <a:off x="0" y="4856480"/>
            <a:ext cx="12192000" cy="661293"/>
          </a:xfrm>
          <a:prstGeom prst="rect">
            <a:avLst/>
          </a:prstGeom>
          <a:solidFill>
            <a:srgbClr val="38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AFAE3D-8AC9-A383-BA58-62E1BC234046}"/>
              </a:ext>
            </a:extLst>
          </p:cNvPr>
          <p:cNvSpPr/>
          <p:nvPr/>
        </p:nvSpPr>
        <p:spPr>
          <a:xfrm>
            <a:off x="2494457" y="4856480"/>
            <a:ext cx="7203086" cy="661293"/>
          </a:xfrm>
          <a:custGeom>
            <a:avLst/>
            <a:gdLst>
              <a:gd name="connsiteX0" fmla="*/ 592927 w 7437120"/>
              <a:gd name="connsiteY0" fmla="*/ 0 h 1185854"/>
              <a:gd name="connsiteX1" fmla="*/ 6844193 w 7437120"/>
              <a:gd name="connsiteY1" fmla="*/ 0 h 1185854"/>
              <a:gd name="connsiteX2" fmla="*/ 7425074 w 7437120"/>
              <a:gd name="connsiteY2" fmla="*/ 473432 h 1185854"/>
              <a:gd name="connsiteX3" fmla="*/ 7435074 w 7437120"/>
              <a:gd name="connsiteY3" fmla="*/ 572633 h 1185854"/>
              <a:gd name="connsiteX4" fmla="*/ 7437120 w 7437120"/>
              <a:gd name="connsiteY4" fmla="*/ 582766 h 1185854"/>
              <a:gd name="connsiteX5" fmla="*/ 7437120 w 7437120"/>
              <a:gd name="connsiteY5" fmla="*/ 592927 h 1185854"/>
              <a:gd name="connsiteX6" fmla="*/ 7437120 w 7437120"/>
              <a:gd name="connsiteY6" fmla="*/ 785968 h 1185854"/>
              <a:gd name="connsiteX7" fmla="*/ 7037234 w 7437120"/>
              <a:gd name="connsiteY7" fmla="*/ 1185854 h 1185854"/>
              <a:gd name="connsiteX8" fmla="*/ 6844193 w 7437120"/>
              <a:gd name="connsiteY8" fmla="*/ 1185854 h 1185854"/>
              <a:gd name="connsiteX9" fmla="*/ 592927 w 7437120"/>
              <a:gd name="connsiteY9" fmla="*/ 1185854 h 1185854"/>
              <a:gd name="connsiteX10" fmla="*/ 399886 w 7437120"/>
              <a:gd name="connsiteY10" fmla="*/ 1185854 h 1185854"/>
              <a:gd name="connsiteX11" fmla="*/ 0 w 7437120"/>
              <a:gd name="connsiteY11" fmla="*/ 785968 h 1185854"/>
              <a:gd name="connsiteX12" fmla="*/ 0 w 7437120"/>
              <a:gd name="connsiteY12" fmla="*/ 592927 h 1185854"/>
              <a:gd name="connsiteX13" fmla="*/ 0 w 7437120"/>
              <a:gd name="connsiteY13" fmla="*/ 582766 h 1185854"/>
              <a:gd name="connsiteX14" fmla="*/ 2046 w 7437120"/>
              <a:gd name="connsiteY14" fmla="*/ 572633 h 1185854"/>
              <a:gd name="connsiteX15" fmla="*/ 12046 w 7437120"/>
              <a:gd name="connsiteY15" fmla="*/ 473432 h 1185854"/>
              <a:gd name="connsiteX16" fmla="*/ 592927 w 7437120"/>
              <a:gd name="connsiteY16" fmla="*/ 0 h 11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7120" h="1185854">
                <a:moveTo>
                  <a:pt x="592927" y="0"/>
                </a:moveTo>
                <a:lnTo>
                  <a:pt x="6844193" y="0"/>
                </a:lnTo>
                <a:cubicBezTo>
                  <a:pt x="7130725" y="0"/>
                  <a:pt x="7369786" y="203245"/>
                  <a:pt x="7425074" y="473432"/>
                </a:cubicBezTo>
                <a:lnTo>
                  <a:pt x="7435074" y="572633"/>
                </a:lnTo>
                <a:lnTo>
                  <a:pt x="7437120" y="582766"/>
                </a:lnTo>
                <a:lnTo>
                  <a:pt x="7437120" y="592927"/>
                </a:lnTo>
                <a:lnTo>
                  <a:pt x="7437120" y="785968"/>
                </a:lnTo>
                <a:cubicBezTo>
                  <a:pt x="7437120" y="1006819"/>
                  <a:pt x="7258085" y="1185854"/>
                  <a:pt x="7037234" y="1185854"/>
                </a:cubicBezTo>
                <a:lnTo>
                  <a:pt x="6844193" y="1185854"/>
                </a:lnTo>
                <a:lnTo>
                  <a:pt x="592927" y="1185854"/>
                </a:lnTo>
                <a:lnTo>
                  <a:pt x="399886" y="1185854"/>
                </a:lnTo>
                <a:cubicBezTo>
                  <a:pt x="179035" y="1185854"/>
                  <a:pt x="0" y="1006819"/>
                  <a:pt x="0" y="785968"/>
                </a:cubicBezTo>
                <a:lnTo>
                  <a:pt x="0" y="592927"/>
                </a:lnTo>
                <a:lnTo>
                  <a:pt x="0" y="582766"/>
                </a:lnTo>
                <a:lnTo>
                  <a:pt x="2046" y="572633"/>
                </a:lnTo>
                <a:lnTo>
                  <a:pt x="12046" y="473432"/>
                </a:lnTo>
                <a:cubicBezTo>
                  <a:pt x="67334" y="203245"/>
                  <a:pt x="306395" y="0"/>
                  <a:pt x="592927" y="0"/>
                </a:cubicBezTo>
                <a:close/>
              </a:path>
            </a:pathLst>
          </a:custGeom>
          <a:solidFill>
            <a:srgbClr val="494948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39F28-2260-23BC-5D9D-66C5CFE2AADD}"/>
              </a:ext>
            </a:extLst>
          </p:cNvPr>
          <p:cNvSpPr txBox="1">
            <a:spLocks/>
          </p:cNvSpPr>
          <p:nvPr/>
        </p:nvSpPr>
        <p:spPr>
          <a:xfrm>
            <a:off x="1886445" y="4874411"/>
            <a:ext cx="8673427" cy="50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+mj-lt"/>
                <a:cs typeface="Segoe UI" panose="020B0502040204020203" pitchFamily="34" charset="0"/>
              </a:rPr>
              <a:t>Student Leader Training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F9B3BEE-29A8-25DD-5BA1-15CDA1FB9A54}"/>
              </a:ext>
            </a:extLst>
          </p:cNvPr>
          <p:cNvSpPr txBox="1">
            <a:spLocks/>
          </p:cNvSpPr>
          <p:nvPr/>
        </p:nvSpPr>
        <p:spPr>
          <a:xfrm>
            <a:off x="814261" y="5574656"/>
            <a:ext cx="4452238" cy="574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dirty="0">
                <a:solidFill>
                  <a:srgbClr val="494948"/>
                </a:solidFill>
                <a:latin typeface="+mj-lt"/>
                <a:cs typeface="Segoe UI" panose="020B0502040204020203" pitchFamily="34" charset="0"/>
              </a:rPr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7BB21-83C5-2083-33B8-280C78483AE7}"/>
              </a:ext>
            </a:extLst>
          </p:cNvPr>
          <p:cNvSpPr txBox="1"/>
          <p:nvPr/>
        </p:nvSpPr>
        <p:spPr>
          <a:xfrm>
            <a:off x="3040380" y="298899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94948"/>
                </a:solidFill>
                <a:latin typeface="+mj-lt"/>
                <a:cs typeface="Segoe UI" panose="020B0502040204020203" pitchFamily="34" charset="0"/>
              </a:rPr>
              <a:t>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94948"/>
                </a:solidFill>
                <a:latin typeface="+mj-lt"/>
                <a:cs typeface="Segoe UI" panose="020B0502040204020203" pitchFamily="34" charset="0"/>
              </a:rPr>
              <a:t>Presenter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6400BF-E0D1-4270-9498-8B984A246F64}"/>
              </a:ext>
            </a:extLst>
          </p:cNvPr>
          <p:cNvSpPr txBox="1">
            <a:spLocks/>
          </p:cNvSpPr>
          <p:nvPr/>
        </p:nvSpPr>
        <p:spPr>
          <a:xfrm>
            <a:off x="5974080" y="5574656"/>
            <a:ext cx="5403659" cy="48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dirty="0">
                <a:solidFill>
                  <a:srgbClr val="494948"/>
                </a:solidFill>
                <a:latin typeface="+mj-lt"/>
                <a:cs typeface="Segoe UI" panose="020B0502040204020203" pitchFamily="34" charset="0"/>
              </a:rPr>
              <a:t>Presenter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31A57335-4232-2196-46C5-AED3A1D4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68" y="-194546"/>
            <a:ext cx="2320246" cy="9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Communicating as a PALS Leader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Practice time!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227C6-CE29-4A4E-6315-B4C8DDC642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4CCD64-0313-371C-22AF-0D3B385BD275}"/>
              </a:ext>
            </a:extLst>
          </p:cNvPr>
          <p:cNvSpPr txBox="1">
            <a:spLocks/>
          </p:cNvSpPr>
          <p:nvPr/>
        </p:nvSpPr>
        <p:spPr>
          <a:xfrm>
            <a:off x="4945606" y="2896371"/>
            <a:ext cx="5770730" cy="2068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cs typeface="Arial" panose="020B0604020202020204" pitchFamily="34" charset="0"/>
              </a:rPr>
              <a:t>Leader A: </a:t>
            </a:r>
            <a:r>
              <a:rPr lang="en-US" sz="2800" dirty="0">
                <a:cs typeface="Arial" panose="020B0604020202020204" pitchFamily="34" charset="0"/>
              </a:rPr>
              <a:t>“OK everyone, we’re supposed to work together to put away the playground equipment. You put the equipment away and let me know when you’re done.”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2597-3279-9E25-044F-3EC9E93B484A}"/>
              </a:ext>
            </a:extLst>
          </p:cNvPr>
          <p:cNvSpPr/>
          <p:nvPr/>
        </p:nvSpPr>
        <p:spPr>
          <a:xfrm>
            <a:off x="4620904" y="2702763"/>
            <a:ext cx="6420135" cy="2456088"/>
          </a:xfrm>
          <a:custGeom>
            <a:avLst/>
            <a:gdLst>
              <a:gd name="connsiteX0" fmla="*/ 371823 w 6420135"/>
              <a:gd name="connsiteY0" fmla="*/ 0 h 2228605"/>
              <a:gd name="connsiteX1" fmla="*/ 6053998 w 6420135"/>
              <a:gd name="connsiteY1" fmla="*/ 0 h 2228605"/>
              <a:gd name="connsiteX2" fmla="*/ 6420135 w 6420135"/>
              <a:gd name="connsiteY2" fmla="*/ 366137 h 2228605"/>
              <a:gd name="connsiteX3" fmla="*/ 6420135 w 6420135"/>
              <a:gd name="connsiteY3" fmla="*/ 1830644 h 2228605"/>
              <a:gd name="connsiteX4" fmla="*/ 6414449 w 6420135"/>
              <a:gd name="connsiteY4" fmla="*/ 1858808 h 2228605"/>
              <a:gd name="connsiteX5" fmla="*/ 6414449 w 6420135"/>
              <a:gd name="connsiteY5" fmla="*/ 2087958 h 2228605"/>
              <a:gd name="connsiteX6" fmla="*/ 6273802 w 6420135"/>
              <a:gd name="connsiteY6" fmla="*/ 2228605 h 2228605"/>
              <a:gd name="connsiteX7" fmla="*/ 140647 w 6420135"/>
              <a:gd name="connsiteY7" fmla="*/ 2228605 h 2228605"/>
              <a:gd name="connsiteX8" fmla="*/ 0 w 6420135"/>
              <a:gd name="connsiteY8" fmla="*/ 2087958 h 2228605"/>
              <a:gd name="connsiteX9" fmla="*/ 0 w 6420135"/>
              <a:gd name="connsiteY9" fmla="*/ 1525387 h 2228605"/>
              <a:gd name="connsiteX10" fmla="*/ 5686 w 6420135"/>
              <a:gd name="connsiteY10" fmla="*/ 1497224 h 2228605"/>
              <a:gd name="connsiteX11" fmla="*/ 5686 w 6420135"/>
              <a:gd name="connsiteY11" fmla="*/ 366137 h 2228605"/>
              <a:gd name="connsiteX12" fmla="*/ 371823 w 6420135"/>
              <a:gd name="connsiteY12" fmla="*/ 0 h 2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0135" h="2228605">
                <a:moveTo>
                  <a:pt x="371823" y="0"/>
                </a:moveTo>
                <a:lnTo>
                  <a:pt x="6053998" y="0"/>
                </a:lnTo>
                <a:cubicBezTo>
                  <a:pt x="6256210" y="0"/>
                  <a:pt x="6420135" y="163925"/>
                  <a:pt x="6420135" y="366137"/>
                </a:cubicBezTo>
                <a:lnTo>
                  <a:pt x="6420135" y="1830644"/>
                </a:lnTo>
                <a:lnTo>
                  <a:pt x="6414449" y="1858808"/>
                </a:lnTo>
                <a:lnTo>
                  <a:pt x="6414449" y="2087958"/>
                </a:lnTo>
                <a:cubicBezTo>
                  <a:pt x="6414449" y="2165635"/>
                  <a:pt x="6351479" y="2228605"/>
                  <a:pt x="6273802" y="2228605"/>
                </a:cubicBezTo>
                <a:lnTo>
                  <a:pt x="140647" y="2228605"/>
                </a:lnTo>
                <a:cubicBezTo>
                  <a:pt x="62970" y="2228605"/>
                  <a:pt x="0" y="2165635"/>
                  <a:pt x="0" y="2087958"/>
                </a:cubicBezTo>
                <a:lnTo>
                  <a:pt x="0" y="1525387"/>
                </a:lnTo>
                <a:lnTo>
                  <a:pt x="5686" y="1497224"/>
                </a:lnTo>
                <a:lnTo>
                  <a:pt x="5686" y="366137"/>
                </a:lnTo>
                <a:cubicBezTo>
                  <a:pt x="5686" y="163925"/>
                  <a:pt x="169611" y="0"/>
                  <a:pt x="371823" y="0"/>
                </a:cubicBezTo>
                <a:close/>
              </a:path>
            </a:pathLst>
          </a:custGeom>
          <a:noFill/>
          <a:ln w="57150">
            <a:solidFill>
              <a:srgbClr val="A9D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36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Communicating as a PALS Leader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Practice time!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227C6-CE29-4A4E-6315-B4C8DDC642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4CCD64-0313-371C-22AF-0D3B385BD275}"/>
              </a:ext>
            </a:extLst>
          </p:cNvPr>
          <p:cNvSpPr txBox="1">
            <a:spLocks/>
          </p:cNvSpPr>
          <p:nvPr/>
        </p:nvSpPr>
        <p:spPr>
          <a:xfrm>
            <a:off x="4945606" y="2896371"/>
            <a:ext cx="6755638" cy="2068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cs typeface="Arial" panose="020B0604020202020204" pitchFamily="34" charset="0"/>
              </a:rPr>
              <a:t>Leader B: </a:t>
            </a:r>
            <a:r>
              <a:rPr lang="en-US" sz="2800" dirty="0">
                <a:cs typeface="Arial" panose="020B0604020202020204" pitchFamily="34" charset="0"/>
              </a:rPr>
              <a:t>“Today we are going to learn a new game. First, we’ll read the instructions, so we know how to play. Then we’ll pick teams. Then we can practice. Does that sound good to everyone?”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2597-3279-9E25-044F-3EC9E93B484A}"/>
              </a:ext>
            </a:extLst>
          </p:cNvPr>
          <p:cNvSpPr/>
          <p:nvPr/>
        </p:nvSpPr>
        <p:spPr>
          <a:xfrm>
            <a:off x="4620904" y="2702763"/>
            <a:ext cx="7080340" cy="2456088"/>
          </a:xfrm>
          <a:custGeom>
            <a:avLst/>
            <a:gdLst>
              <a:gd name="connsiteX0" fmla="*/ 371823 w 6420135"/>
              <a:gd name="connsiteY0" fmla="*/ 0 h 2228605"/>
              <a:gd name="connsiteX1" fmla="*/ 6053998 w 6420135"/>
              <a:gd name="connsiteY1" fmla="*/ 0 h 2228605"/>
              <a:gd name="connsiteX2" fmla="*/ 6420135 w 6420135"/>
              <a:gd name="connsiteY2" fmla="*/ 366137 h 2228605"/>
              <a:gd name="connsiteX3" fmla="*/ 6420135 w 6420135"/>
              <a:gd name="connsiteY3" fmla="*/ 1830644 h 2228605"/>
              <a:gd name="connsiteX4" fmla="*/ 6414449 w 6420135"/>
              <a:gd name="connsiteY4" fmla="*/ 1858808 h 2228605"/>
              <a:gd name="connsiteX5" fmla="*/ 6414449 w 6420135"/>
              <a:gd name="connsiteY5" fmla="*/ 2087958 h 2228605"/>
              <a:gd name="connsiteX6" fmla="*/ 6273802 w 6420135"/>
              <a:gd name="connsiteY6" fmla="*/ 2228605 h 2228605"/>
              <a:gd name="connsiteX7" fmla="*/ 140647 w 6420135"/>
              <a:gd name="connsiteY7" fmla="*/ 2228605 h 2228605"/>
              <a:gd name="connsiteX8" fmla="*/ 0 w 6420135"/>
              <a:gd name="connsiteY8" fmla="*/ 2087958 h 2228605"/>
              <a:gd name="connsiteX9" fmla="*/ 0 w 6420135"/>
              <a:gd name="connsiteY9" fmla="*/ 1525387 h 2228605"/>
              <a:gd name="connsiteX10" fmla="*/ 5686 w 6420135"/>
              <a:gd name="connsiteY10" fmla="*/ 1497224 h 2228605"/>
              <a:gd name="connsiteX11" fmla="*/ 5686 w 6420135"/>
              <a:gd name="connsiteY11" fmla="*/ 366137 h 2228605"/>
              <a:gd name="connsiteX12" fmla="*/ 371823 w 6420135"/>
              <a:gd name="connsiteY12" fmla="*/ 0 h 2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0135" h="2228605">
                <a:moveTo>
                  <a:pt x="371823" y="0"/>
                </a:moveTo>
                <a:lnTo>
                  <a:pt x="6053998" y="0"/>
                </a:lnTo>
                <a:cubicBezTo>
                  <a:pt x="6256210" y="0"/>
                  <a:pt x="6420135" y="163925"/>
                  <a:pt x="6420135" y="366137"/>
                </a:cubicBezTo>
                <a:lnTo>
                  <a:pt x="6420135" y="1830644"/>
                </a:lnTo>
                <a:lnTo>
                  <a:pt x="6414449" y="1858808"/>
                </a:lnTo>
                <a:lnTo>
                  <a:pt x="6414449" y="2087958"/>
                </a:lnTo>
                <a:cubicBezTo>
                  <a:pt x="6414449" y="2165635"/>
                  <a:pt x="6351479" y="2228605"/>
                  <a:pt x="6273802" y="2228605"/>
                </a:cubicBezTo>
                <a:lnTo>
                  <a:pt x="140647" y="2228605"/>
                </a:lnTo>
                <a:cubicBezTo>
                  <a:pt x="62970" y="2228605"/>
                  <a:pt x="0" y="2165635"/>
                  <a:pt x="0" y="2087958"/>
                </a:cubicBezTo>
                <a:lnTo>
                  <a:pt x="0" y="1525387"/>
                </a:lnTo>
                <a:lnTo>
                  <a:pt x="5686" y="1497224"/>
                </a:lnTo>
                <a:lnTo>
                  <a:pt x="5686" y="366137"/>
                </a:lnTo>
                <a:cubicBezTo>
                  <a:pt x="5686" y="163925"/>
                  <a:pt x="169611" y="0"/>
                  <a:pt x="371823" y="0"/>
                </a:cubicBezTo>
                <a:close/>
              </a:path>
            </a:pathLst>
          </a:custGeom>
          <a:noFill/>
          <a:ln w="57150">
            <a:solidFill>
              <a:srgbClr val="A9D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ECB78-FAFF-1B49-FF43-F0C9F417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14"/>
          <a:stretch/>
        </p:blipFill>
        <p:spPr>
          <a:xfrm flipH="1">
            <a:off x="8161073" y="943706"/>
            <a:ext cx="3209551" cy="17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2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Communicating as a PALS Leader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Practice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Cartoon a cartoon of a child&#10;&#10;Description automatically generated">
            <a:extLst>
              <a:ext uri="{FF2B5EF4-FFF2-40B4-BE49-F238E27FC236}">
                <a16:creationId xmlns:a16="http://schemas.microsoft.com/office/drawing/2014/main" id="{682CCEEC-0A83-7491-9DB8-CD8CFCFCE98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b="48542"/>
          <a:stretch/>
        </p:blipFill>
        <p:spPr>
          <a:xfrm flipH="1">
            <a:off x="8280243" y="1157836"/>
            <a:ext cx="2432309" cy="1544927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4CCD64-0313-371C-22AF-0D3B385BD275}"/>
              </a:ext>
            </a:extLst>
          </p:cNvPr>
          <p:cNvSpPr txBox="1">
            <a:spLocks/>
          </p:cNvSpPr>
          <p:nvPr/>
        </p:nvSpPr>
        <p:spPr>
          <a:xfrm>
            <a:off x="4945606" y="2896371"/>
            <a:ext cx="5658704" cy="20688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cs typeface="Arial" panose="020B0604020202020204" pitchFamily="34" charset="0"/>
              </a:rPr>
              <a:t>Leader C: </a:t>
            </a:r>
            <a:r>
              <a:rPr lang="en-US" sz="2800" dirty="0">
                <a:cs typeface="Arial" panose="020B0604020202020204" pitchFamily="34" charset="0"/>
              </a:rPr>
              <a:t>“I’m the leader, so you have to do what I say, or I won’t let you play.”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2597-3279-9E25-044F-3EC9E93B484A}"/>
              </a:ext>
            </a:extLst>
          </p:cNvPr>
          <p:cNvSpPr/>
          <p:nvPr/>
        </p:nvSpPr>
        <p:spPr>
          <a:xfrm>
            <a:off x="4620905" y="2702763"/>
            <a:ext cx="5983406" cy="1681790"/>
          </a:xfrm>
          <a:custGeom>
            <a:avLst/>
            <a:gdLst>
              <a:gd name="connsiteX0" fmla="*/ 371823 w 6420135"/>
              <a:gd name="connsiteY0" fmla="*/ 0 h 2228605"/>
              <a:gd name="connsiteX1" fmla="*/ 6053998 w 6420135"/>
              <a:gd name="connsiteY1" fmla="*/ 0 h 2228605"/>
              <a:gd name="connsiteX2" fmla="*/ 6420135 w 6420135"/>
              <a:gd name="connsiteY2" fmla="*/ 366137 h 2228605"/>
              <a:gd name="connsiteX3" fmla="*/ 6420135 w 6420135"/>
              <a:gd name="connsiteY3" fmla="*/ 1830644 h 2228605"/>
              <a:gd name="connsiteX4" fmla="*/ 6414449 w 6420135"/>
              <a:gd name="connsiteY4" fmla="*/ 1858808 h 2228605"/>
              <a:gd name="connsiteX5" fmla="*/ 6414449 w 6420135"/>
              <a:gd name="connsiteY5" fmla="*/ 2087958 h 2228605"/>
              <a:gd name="connsiteX6" fmla="*/ 6273802 w 6420135"/>
              <a:gd name="connsiteY6" fmla="*/ 2228605 h 2228605"/>
              <a:gd name="connsiteX7" fmla="*/ 140647 w 6420135"/>
              <a:gd name="connsiteY7" fmla="*/ 2228605 h 2228605"/>
              <a:gd name="connsiteX8" fmla="*/ 0 w 6420135"/>
              <a:gd name="connsiteY8" fmla="*/ 2087958 h 2228605"/>
              <a:gd name="connsiteX9" fmla="*/ 0 w 6420135"/>
              <a:gd name="connsiteY9" fmla="*/ 1525387 h 2228605"/>
              <a:gd name="connsiteX10" fmla="*/ 5686 w 6420135"/>
              <a:gd name="connsiteY10" fmla="*/ 1497224 h 2228605"/>
              <a:gd name="connsiteX11" fmla="*/ 5686 w 6420135"/>
              <a:gd name="connsiteY11" fmla="*/ 366137 h 2228605"/>
              <a:gd name="connsiteX12" fmla="*/ 371823 w 6420135"/>
              <a:gd name="connsiteY12" fmla="*/ 0 h 2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0135" h="2228605">
                <a:moveTo>
                  <a:pt x="371823" y="0"/>
                </a:moveTo>
                <a:lnTo>
                  <a:pt x="6053998" y="0"/>
                </a:lnTo>
                <a:cubicBezTo>
                  <a:pt x="6256210" y="0"/>
                  <a:pt x="6420135" y="163925"/>
                  <a:pt x="6420135" y="366137"/>
                </a:cubicBezTo>
                <a:lnTo>
                  <a:pt x="6420135" y="1830644"/>
                </a:lnTo>
                <a:lnTo>
                  <a:pt x="6414449" y="1858808"/>
                </a:lnTo>
                <a:lnTo>
                  <a:pt x="6414449" y="2087958"/>
                </a:lnTo>
                <a:cubicBezTo>
                  <a:pt x="6414449" y="2165635"/>
                  <a:pt x="6351479" y="2228605"/>
                  <a:pt x="6273802" y="2228605"/>
                </a:cubicBezTo>
                <a:lnTo>
                  <a:pt x="140647" y="2228605"/>
                </a:lnTo>
                <a:cubicBezTo>
                  <a:pt x="62970" y="2228605"/>
                  <a:pt x="0" y="2165635"/>
                  <a:pt x="0" y="2087958"/>
                </a:cubicBezTo>
                <a:lnTo>
                  <a:pt x="0" y="1525387"/>
                </a:lnTo>
                <a:lnTo>
                  <a:pt x="5686" y="1497224"/>
                </a:lnTo>
                <a:lnTo>
                  <a:pt x="5686" y="366137"/>
                </a:lnTo>
                <a:cubicBezTo>
                  <a:pt x="5686" y="163925"/>
                  <a:pt x="169611" y="0"/>
                  <a:pt x="371823" y="0"/>
                </a:cubicBezTo>
                <a:close/>
              </a:path>
            </a:pathLst>
          </a:custGeom>
          <a:noFill/>
          <a:ln w="57150">
            <a:solidFill>
              <a:srgbClr val="A9D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5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Communicating as a PALS Leader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Practice time!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227C6-CE29-4A4E-6315-B4C8DDC642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4CCD64-0313-371C-22AF-0D3B385BD275}"/>
              </a:ext>
            </a:extLst>
          </p:cNvPr>
          <p:cNvSpPr txBox="1">
            <a:spLocks/>
          </p:cNvSpPr>
          <p:nvPr/>
        </p:nvSpPr>
        <p:spPr>
          <a:xfrm>
            <a:off x="4945606" y="2896371"/>
            <a:ext cx="5604113" cy="1320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cs typeface="Arial" panose="020B0604020202020204" pitchFamily="34" charset="0"/>
              </a:rPr>
              <a:t>Leader D: </a:t>
            </a:r>
            <a:r>
              <a:rPr lang="en-US" sz="2800" dirty="0">
                <a:cs typeface="Arial" panose="020B0604020202020204" pitchFamily="34" charset="0"/>
              </a:rPr>
              <a:t>“You're the best runner. Do you want to be IT? Does anyone know a tag game we can play?"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2597-3279-9E25-044F-3EC9E93B484A}"/>
              </a:ext>
            </a:extLst>
          </p:cNvPr>
          <p:cNvSpPr/>
          <p:nvPr/>
        </p:nvSpPr>
        <p:spPr>
          <a:xfrm>
            <a:off x="4620904" y="2702763"/>
            <a:ext cx="6420135" cy="1681790"/>
          </a:xfrm>
          <a:custGeom>
            <a:avLst/>
            <a:gdLst>
              <a:gd name="connsiteX0" fmla="*/ 371823 w 6420135"/>
              <a:gd name="connsiteY0" fmla="*/ 0 h 2228605"/>
              <a:gd name="connsiteX1" fmla="*/ 6053998 w 6420135"/>
              <a:gd name="connsiteY1" fmla="*/ 0 h 2228605"/>
              <a:gd name="connsiteX2" fmla="*/ 6420135 w 6420135"/>
              <a:gd name="connsiteY2" fmla="*/ 366137 h 2228605"/>
              <a:gd name="connsiteX3" fmla="*/ 6420135 w 6420135"/>
              <a:gd name="connsiteY3" fmla="*/ 1830644 h 2228605"/>
              <a:gd name="connsiteX4" fmla="*/ 6414449 w 6420135"/>
              <a:gd name="connsiteY4" fmla="*/ 1858808 h 2228605"/>
              <a:gd name="connsiteX5" fmla="*/ 6414449 w 6420135"/>
              <a:gd name="connsiteY5" fmla="*/ 2087958 h 2228605"/>
              <a:gd name="connsiteX6" fmla="*/ 6273802 w 6420135"/>
              <a:gd name="connsiteY6" fmla="*/ 2228605 h 2228605"/>
              <a:gd name="connsiteX7" fmla="*/ 140647 w 6420135"/>
              <a:gd name="connsiteY7" fmla="*/ 2228605 h 2228605"/>
              <a:gd name="connsiteX8" fmla="*/ 0 w 6420135"/>
              <a:gd name="connsiteY8" fmla="*/ 2087958 h 2228605"/>
              <a:gd name="connsiteX9" fmla="*/ 0 w 6420135"/>
              <a:gd name="connsiteY9" fmla="*/ 1525387 h 2228605"/>
              <a:gd name="connsiteX10" fmla="*/ 5686 w 6420135"/>
              <a:gd name="connsiteY10" fmla="*/ 1497224 h 2228605"/>
              <a:gd name="connsiteX11" fmla="*/ 5686 w 6420135"/>
              <a:gd name="connsiteY11" fmla="*/ 366137 h 2228605"/>
              <a:gd name="connsiteX12" fmla="*/ 371823 w 6420135"/>
              <a:gd name="connsiteY12" fmla="*/ 0 h 2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0135" h="2228605">
                <a:moveTo>
                  <a:pt x="371823" y="0"/>
                </a:moveTo>
                <a:lnTo>
                  <a:pt x="6053998" y="0"/>
                </a:lnTo>
                <a:cubicBezTo>
                  <a:pt x="6256210" y="0"/>
                  <a:pt x="6420135" y="163925"/>
                  <a:pt x="6420135" y="366137"/>
                </a:cubicBezTo>
                <a:lnTo>
                  <a:pt x="6420135" y="1830644"/>
                </a:lnTo>
                <a:lnTo>
                  <a:pt x="6414449" y="1858808"/>
                </a:lnTo>
                <a:lnTo>
                  <a:pt x="6414449" y="2087958"/>
                </a:lnTo>
                <a:cubicBezTo>
                  <a:pt x="6414449" y="2165635"/>
                  <a:pt x="6351479" y="2228605"/>
                  <a:pt x="6273802" y="2228605"/>
                </a:cubicBezTo>
                <a:lnTo>
                  <a:pt x="140647" y="2228605"/>
                </a:lnTo>
                <a:cubicBezTo>
                  <a:pt x="62970" y="2228605"/>
                  <a:pt x="0" y="2165635"/>
                  <a:pt x="0" y="2087958"/>
                </a:cubicBezTo>
                <a:lnTo>
                  <a:pt x="0" y="1525387"/>
                </a:lnTo>
                <a:lnTo>
                  <a:pt x="5686" y="1497224"/>
                </a:lnTo>
                <a:lnTo>
                  <a:pt x="5686" y="366137"/>
                </a:lnTo>
                <a:cubicBezTo>
                  <a:pt x="5686" y="163925"/>
                  <a:pt x="169611" y="0"/>
                  <a:pt x="371823" y="0"/>
                </a:cubicBezTo>
                <a:close/>
              </a:path>
            </a:pathLst>
          </a:custGeom>
          <a:noFill/>
          <a:ln w="57150">
            <a:solidFill>
              <a:srgbClr val="A9D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53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Communicating as a PALS Leader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Practice time!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227C6-CE29-4A4E-6315-B4C8DDC642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34CCD64-0313-371C-22AF-0D3B385BD275}"/>
              </a:ext>
            </a:extLst>
          </p:cNvPr>
          <p:cNvSpPr txBox="1">
            <a:spLocks/>
          </p:cNvSpPr>
          <p:nvPr/>
        </p:nvSpPr>
        <p:spPr>
          <a:xfrm>
            <a:off x="4945606" y="3380463"/>
            <a:ext cx="5604113" cy="1320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dirty="0">
                <a:cs typeface="Arial" panose="020B0604020202020204" pitchFamily="34" charset="0"/>
              </a:rPr>
              <a:t>Leader E: </a:t>
            </a:r>
            <a:r>
              <a:rPr lang="en-US" sz="2800" dirty="0">
                <a:cs typeface="Arial" panose="020B0604020202020204" pitchFamily="34" charset="0"/>
              </a:rPr>
              <a:t>“I’m not sure what to do. Just do whatever you want.”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2597-3279-9E25-044F-3EC9E93B484A}"/>
              </a:ext>
            </a:extLst>
          </p:cNvPr>
          <p:cNvSpPr/>
          <p:nvPr/>
        </p:nvSpPr>
        <p:spPr>
          <a:xfrm>
            <a:off x="4620904" y="3186855"/>
            <a:ext cx="5928815" cy="1320787"/>
          </a:xfrm>
          <a:custGeom>
            <a:avLst/>
            <a:gdLst>
              <a:gd name="connsiteX0" fmla="*/ 371823 w 6420135"/>
              <a:gd name="connsiteY0" fmla="*/ 0 h 2228605"/>
              <a:gd name="connsiteX1" fmla="*/ 6053998 w 6420135"/>
              <a:gd name="connsiteY1" fmla="*/ 0 h 2228605"/>
              <a:gd name="connsiteX2" fmla="*/ 6420135 w 6420135"/>
              <a:gd name="connsiteY2" fmla="*/ 366137 h 2228605"/>
              <a:gd name="connsiteX3" fmla="*/ 6420135 w 6420135"/>
              <a:gd name="connsiteY3" fmla="*/ 1830644 h 2228605"/>
              <a:gd name="connsiteX4" fmla="*/ 6414449 w 6420135"/>
              <a:gd name="connsiteY4" fmla="*/ 1858808 h 2228605"/>
              <a:gd name="connsiteX5" fmla="*/ 6414449 w 6420135"/>
              <a:gd name="connsiteY5" fmla="*/ 2087958 h 2228605"/>
              <a:gd name="connsiteX6" fmla="*/ 6273802 w 6420135"/>
              <a:gd name="connsiteY6" fmla="*/ 2228605 h 2228605"/>
              <a:gd name="connsiteX7" fmla="*/ 140647 w 6420135"/>
              <a:gd name="connsiteY7" fmla="*/ 2228605 h 2228605"/>
              <a:gd name="connsiteX8" fmla="*/ 0 w 6420135"/>
              <a:gd name="connsiteY8" fmla="*/ 2087958 h 2228605"/>
              <a:gd name="connsiteX9" fmla="*/ 0 w 6420135"/>
              <a:gd name="connsiteY9" fmla="*/ 1525387 h 2228605"/>
              <a:gd name="connsiteX10" fmla="*/ 5686 w 6420135"/>
              <a:gd name="connsiteY10" fmla="*/ 1497224 h 2228605"/>
              <a:gd name="connsiteX11" fmla="*/ 5686 w 6420135"/>
              <a:gd name="connsiteY11" fmla="*/ 366137 h 2228605"/>
              <a:gd name="connsiteX12" fmla="*/ 371823 w 6420135"/>
              <a:gd name="connsiteY12" fmla="*/ 0 h 222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0135" h="2228605">
                <a:moveTo>
                  <a:pt x="371823" y="0"/>
                </a:moveTo>
                <a:lnTo>
                  <a:pt x="6053998" y="0"/>
                </a:lnTo>
                <a:cubicBezTo>
                  <a:pt x="6256210" y="0"/>
                  <a:pt x="6420135" y="163925"/>
                  <a:pt x="6420135" y="366137"/>
                </a:cubicBezTo>
                <a:lnTo>
                  <a:pt x="6420135" y="1830644"/>
                </a:lnTo>
                <a:lnTo>
                  <a:pt x="6414449" y="1858808"/>
                </a:lnTo>
                <a:lnTo>
                  <a:pt x="6414449" y="2087958"/>
                </a:lnTo>
                <a:cubicBezTo>
                  <a:pt x="6414449" y="2165635"/>
                  <a:pt x="6351479" y="2228605"/>
                  <a:pt x="6273802" y="2228605"/>
                </a:cubicBezTo>
                <a:lnTo>
                  <a:pt x="140647" y="2228605"/>
                </a:lnTo>
                <a:cubicBezTo>
                  <a:pt x="62970" y="2228605"/>
                  <a:pt x="0" y="2165635"/>
                  <a:pt x="0" y="2087958"/>
                </a:cubicBezTo>
                <a:lnTo>
                  <a:pt x="0" y="1525387"/>
                </a:lnTo>
                <a:lnTo>
                  <a:pt x="5686" y="1497224"/>
                </a:lnTo>
                <a:lnTo>
                  <a:pt x="5686" y="366137"/>
                </a:lnTo>
                <a:cubicBezTo>
                  <a:pt x="5686" y="163925"/>
                  <a:pt x="169611" y="0"/>
                  <a:pt x="371823" y="0"/>
                </a:cubicBezTo>
                <a:close/>
              </a:path>
            </a:pathLst>
          </a:custGeom>
          <a:noFill/>
          <a:ln w="57150">
            <a:solidFill>
              <a:srgbClr val="A9D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2" name="Content Placeholder 10" descr="Cartoon a cartoon of a child&#10;&#10;Description automatically generated">
            <a:extLst>
              <a:ext uri="{FF2B5EF4-FFF2-40B4-BE49-F238E27FC236}">
                <a16:creationId xmlns:a16="http://schemas.microsoft.com/office/drawing/2014/main" id="{3170E95B-9DF8-D5DF-45B1-8C51E1C20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 flipH="1">
            <a:off x="8125262" y="1389707"/>
            <a:ext cx="2424457" cy="17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4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1998B-03BE-AA59-78CF-7C0016E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4572001" cy="1508760"/>
          </a:xfrm>
        </p:spPr>
        <p:txBody>
          <a:bodyPr>
            <a:normAutofit/>
          </a:bodyPr>
          <a:lstStyle/>
          <a:p>
            <a:r>
              <a:rPr lang="en-US" dirty="0"/>
              <a:t>Conflict Resolution: Strategies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D8B6A-63BA-FEBC-2CFD-045F25B3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0904" y="1851110"/>
            <a:ext cx="6755639" cy="622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227C6-CE29-4A4E-6315-B4C8DDC642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pic>
        <p:nvPicPr>
          <p:cNvPr id="2" name="Picture 1" descr="Wait and work through.">
            <a:extLst>
              <a:ext uri="{FF2B5EF4-FFF2-40B4-BE49-F238E27FC236}">
                <a16:creationId xmlns:a16="http://schemas.microsoft.com/office/drawing/2014/main" id="{EDF36FEE-2827-5C0F-B7EC-EA41F4B3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21" y="1781020"/>
            <a:ext cx="4337755" cy="612282"/>
          </a:xfrm>
          <a:prstGeom prst="rect">
            <a:avLst/>
          </a:prstGeom>
        </p:spPr>
      </p:pic>
      <p:pic>
        <p:nvPicPr>
          <p:cNvPr id="3" name="Picture 2" descr="Apologize.">
            <a:extLst>
              <a:ext uri="{FF2B5EF4-FFF2-40B4-BE49-F238E27FC236}">
                <a16:creationId xmlns:a16="http://schemas.microsoft.com/office/drawing/2014/main" id="{985BD27B-3639-C3DD-AC71-26604659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57" y="2486502"/>
            <a:ext cx="2746374" cy="614186"/>
          </a:xfrm>
          <a:prstGeom prst="rect">
            <a:avLst/>
          </a:prstGeom>
        </p:spPr>
      </p:pic>
      <p:pic>
        <p:nvPicPr>
          <p:cNvPr id="7" name="Picture 6" descr="Ask them to stop">
            <a:extLst>
              <a:ext uri="{FF2B5EF4-FFF2-40B4-BE49-F238E27FC236}">
                <a16:creationId xmlns:a16="http://schemas.microsoft.com/office/drawing/2014/main" id="{B03B3C94-3D27-86F8-60C5-4253E109A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957" y="3193888"/>
            <a:ext cx="3533421" cy="642724"/>
          </a:xfrm>
          <a:prstGeom prst="rect">
            <a:avLst/>
          </a:prstGeom>
        </p:spPr>
      </p:pic>
      <p:pic>
        <p:nvPicPr>
          <p:cNvPr id="8" name="Picture 7" descr="Make a deal.">
            <a:extLst>
              <a:ext uri="{FF2B5EF4-FFF2-40B4-BE49-F238E27FC236}">
                <a16:creationId xmlns:a16="http://schemas.microsoft.com/office/drawing/2014/main" id="{104E3C33-3C7F-C84B-CFB5-42BB52FEE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066" y="3929812"/>
            <a:ext cx="2954865" cy="615399"/>
          </a:xfrm>
          <a:prstGeom prst="rect">
            <a:avLst/>
          </a:prstGeom>
        </p:spPr>
      </p:pic>
      <p:pic>
        <p:nvPicPr>
          <p:cNvPr id="10" name="Picture 9" descr="Talk it out.">
            <a:extLst>
              <a:ext uri="{FF2B5EF4-FFF2-40B4-BE49-F238E27FC236}">
                <a16:creationId xmlns:a16="http://schemas.microsoft.com/office/drawing/2014/main" id="{B2B8B35F-543C-5451-70AC-F8C9E849C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735" y="4638411"/>
            <a:ext cx="2930524" cy="670630"/>
          </a:xfrm>
          <a:prstGeom prst="rect">
            <a:avLst/>
          </a:prstGeom>
        </p:spPr>
      </p:pic>
      <p:pic>
        <p:nvPicPr>
          <p:cNvPr id="11" name="Picture 10" descr="Ask an adult for help.">
            <a:extLst>
              <a:ext uri="{FF2B5EF4-FFF2-40B4-BE49-F238E27FC236}">
                <a16:creationId xmlns:a16="http://schemas.microsoft.com/office/drawing/2014/main" id="{CD222F0A-BD44-A70E-6300-897EE9D14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065" y="5402239"/>
            <a:ext cx="3942645" cy="6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EAD8-16FA-FA3C-AA14-912A02D5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90" y="284176"/>
            <a:ext cx="6198292" cy="1508760"/>
          </a:xfrm>
        </p:spPr>
        <p:txBody>
          <a:bodyPr/>
          <a:lstStyle/>
          <a:p>
            <a:r>
              <a:rPr lang="en-CA" dirty="0"/>
              <a:t>Conflict Resolution: Steps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91BDB4-FFFF-C60A-F654-D8ADF0339717}"/>
              </a:ext>
            </a:extLst>
          </p:cNvPr>
          <p:cNvGrpSpPr/>
          <p:nvPr/>
        </p:nvGrpSpPr>
        <p:grpSpPr>
          <a:xfrm>
            <a:off x="4727826" y="2347532"/>
            <a:ext cx="6863538" cy="3538713"/>
            <a:chOff x="5615332" y="2677082"/>
            <a:chExt cx="6876226" cy="35387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7FEBB1-F76D-EBD9-3785-EB68C2F8F612}"/>
                </a:ext>
              </a:extLst>
            </p:cNvPr>
            <p:cNvSpPr/>
            <p:nvPr/>
          </p:nvSpPr>
          <p:spPr>
            <a:xfrm>
              <a:off x="5900987" y="2677082"/>
              <a:ext cx="5580178" cy="571312"/>
            </a:xfrm>
            <a:custGeom>
              <a:avLst/>
              <a:gdLst>
                <a:gd name="connsiteX0" fmla="*/ 0 w 4492499"/>
                <a:gd name="connsiteY0" fmla="*/ 0 h 571310"/>
                <a:gd name="connsiteX1" fmla="*/ 4206844 w 4492499"/>
                <a:gd name="connsiteY1" fmla="*/ 0 h 571310"/>
                <a:gd name="connsiteX2" fmla="*/ 4492499 w 4492499"/>
                <a:gd name="connsiteY2" fmla="*/ 285655 h 571310"/>
                <a:gd name="connsiteX3" fmla="*/ 4206844 w 4492499"/>
                <a:gd name="connsiteY3" fmla="*/ 571310 h 571310"/>
                <a:gd name="connsiteX4" fmla="*/ 0 w 4492499"/>
                <a:gd name="connsiteY4" fmla="*/ 571310 h 571310"/>
                <a:gd name="connsiteX5" fmla="*/ 0 w 4492499"/>
                <a:gd name="connsiteY5" fmla="*/ 0 h 5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499" h="571310">
                  <a:moveTo>
                    <a:pt x="4492499" y="571309"/>
                  </a:moveTo>
                  <a:lnTo>
                    <a:pt x="285655" y="571309"/>
                  </a:lnTo>
                  <a:lnTo>
                    <a:pt x="0" y="285655"/>
                  </a:lnTo>
                  <a:lnTo>
                    <a:pt x="285655" y="1"/>
                  </a:lnTo>
                  <a:lnTo>
                    <a:pt x="4492499" y="1"/>
                  </a:lnTo>
                  <a:lnTo>
                    <a:pt x="4492499" y="57130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759" tIns="60961" rIns="113792" bIns="60961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Identify the conflict – what do we disagree about?</a:t>
              </a:r>
              <a:endParaRPr lang="en-CA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004AE1-6B8F-EA48-71D5-E3D9089BFDAD}"/>
                </a:ext>
              </a:extLst>
            </p:cNvPr>
            <p:cNvSpPr/>
            <p:nvPr/>
          </p:nvSpPr>
          <p:spPr>
            <a:xfrm>
              <a:off x="5615332" y="2677083"/>
              <a:ext cx="571310" cy="5713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tIns="548640" anchor="b" anchorCtr="1"/>
            <a:lstStyle/>
            <a:p>
              <a:pPr algn="ctr">
                <a:lnSpc>
                  <a:spcPct val="200000"/>
                </a:lnSpc>
                <a:spcBef>
                  <a:spcPts val="12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A" sz="3200" b="1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05A02B-F946-E86B-6360-BE3F506BAFD2}"/>
                </a:ext>
              </a:extLst>
            </p:cNvPr>
            <p:cNvSpPr/>
            <p:nvPr/>
          </p:nvSpPr>
          <p:spPr>
            <a:xfrm rot="21600000">
              <a:off x="5900987" y="3418933"/>
              <a:ext cx="4492499" cy="571312"/>
            </a:xfrm>
            <a:custGeom>
              <a:avLst/>
              <a:gdLst>
                <a:gd name="connsiteX0" fmla="*/ 0 w 4492499"/>
                <a:gd name="connsiteY0" fmla="*/ 0 h 571310"/>
                <a:gd name="connsiteX1" fmla="*/ 4206844 w 4492499"/>
                <a:gd name="connsiteY1" fmla="*/ 0 h 571310"/>
                <a:gd name="connsiteX2" fmla="*/ 4492499 w 4492499"/>
                <a:gd name="connsiteY2" fmla="*/ 285655 h 571310"/>
                <a:gd name="connsiteX3" fmla="*/ 4206844 w 4492499"/>
                <a:gd name="connsiteY3" fmla="*/ 571310 h 571310"/>
                <a:gd name="connsiteX4" fmla="*/ 0 w 4492499"/>
                <a:gd name="connsiteY4" fmla="*/ 571310 h 571310"/>
                <a:gd name="connsiteX5" fmla="*/ 0 w 4492499"/>
                <a:gd name="connsiteY5" fmla="*/ 0 h 5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499" h="571310">
                  <a:moveTo>
                    <a:pt x="4492499" y="571309"/>
                  </a:moveTo>
                  <a:lnTo>
                    <a:pt x="285655" y="571309"/>
                  </a:lnTo>
                  <a:lnTo>
                    <a:pt x="0" y="285655"/>
                  </a:lnTo>
                  <a:lnTo>
                    <a:pt x="285655" y="1"/>
                  </a:lnTo>
                  <a:lnTo>
                    <a:pt x="4492499" y="1"/>
                  </a:lnTo>
                  <a:lnTo>
                    <a:pt x="4492499" y="571309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759" tIns="60961" rIns="113792" bIns="60961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>
                  <a:solidFill>
                    <a:schemeClr val="bg1"/>
                  </a:solidFill>
                </a:rPr>
                <a:t>Listen to each other.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422D13-2AAA-68E6-44B2-25036438C457}"/>
                </a:ext>
              </a:extLst>
            </p:cNvPr>
            <p:cNvSpPr/>
            <p:nvPr/>
          </p:nvSpPr>
          <p:spPr>
            <a:xfrm>
              <a:off x="5615332" y="3418934"/>
              <a:ext cx="571310" cy="5713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457200" rIns="0" bIns="0" anchor="b" anchorCtr="0"/>
            <a:lstStyle/>
            <a:p>
              <a:pPr algn="ctr">
                <a:lnSpc>
                  <a:spcPct val="20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A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5E2312-AA9B-1B79-1609-A4B4519FA997}"/>
                </a:ext>
              </a:extLst>
            </p:cNvPr>
            <p:cNvSpPr/>
            <p:nvPr/>
          </p:nvSpPr>
          <p:spPr>
            <a:xfrm>
              <a:off x="5900987" y="4160783"/>
              <a:ext cx="6213357" cy="571312"/>
            </a:xfrm>
            <a:custGeom>
              <a:avLst/>
              <a:gdLst>
                <a:gd name="connsiteX0" fmla="*/ 0 w 4492499"/>
                <a:gd name="connsiteY0" fmla="*/ 0 h 571310"/>
                <a:gd name="connsiteX1" fmla="*/ 4206844 w 4492499"/>
                <a:gd name="connsiteY1" fmla="*/ 0 h 571310"/>
                <a:gd name="connsiteX2" fmla="*/ 4492499 w 4492499"/>
                <a:gd name="connsiteY2" fmla="*/ 285655 h 571310"/>
                <a:gd name="connsiteX3" fmla="*/ 4206844 w 4492499"/>
                <a:gd name="connsiteY3" fmla="*/ 571310 h 571310"/>
                <a:gd name="connsiteX4" fmla="*/ 0 w 4492499"/>
                <a:gd name="connsiteY4" fmla="*/ 571310 h 571310"/>
                <a:gd name="connsiteX5" fmla="*/ 0 w 4492499"/>
                <a:gd name="connsiteY5" fmla="*/ 0 h 5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499" h="571310">
                  <a:moveTo>
                    <a:pt x="4492499" y="571309"/>
                  </a:moveTo>
                  <a:lnTo>
                    <a:pt x="285655" y="571309"/>
                  </a:lnTo>
                  <a:lnTo>
                    <a:pt x="0" y="285655"/>
                  </a:lnTo>
                  <a:lnTo>
                    <a:pt x="285655" y="1"/>
                  </a:lnTo>
                  <a:lnTo>
                    <a:pt x="4492499" y="1"/>
                  </a:lnTo>
                  <a:lnTo>
                    <a:pt x="4492499" y="57130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759" tIns="60961" rIns="113792" bIns="60961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Speak calmly, using "I" statements to clarify.</a:t>
              </a:r>
              <a:endParaRPr lang="en-CA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446B23-22A1-A61A-8197-45FE67BE1925}"/>
                </a:ext>
              </a:extLst>
            </p:cNvPr>
            <p:cNvSpPr/>
            <p:nvPr/>
          </p:nvSpPr>
          <p:spPr>
            <a:xfrm>
              <a:off x="5615332" y="4160784"/>
              <a:ext cx="571310" cy="5713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548640" rIns="0" anchor="b" anchorCtr="0"/>
            <a:lstStyle/>
            <a:p>
              <a:pPr algn="ctr">
                <a:lnSpc>
                  <a:spcPct val="20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CA" sz="3200" b="1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9E7DC0-B413-6F4A-983F-A19ED1AD4293}"/>
                </a:ext>
              </a:extLst>
            </p:cNvPr>
            <p:cNvSpPr/>
            <p:nvPr/>
          </p:nvSpPr>
          <p:spPr>
            <a:xfrm>
              <a:off x="5900987" y="4902633"/>
              <a:ext cx="6213357" cy="571311"/>
            </a:xfrm>
            <a:custGeom>
              <a:avLst/>
              <a:gdLst>
                <a:gd name="connsiteX0" fmla="*/ 0 w 4492499"/>
                <a:gd name="connsiteY0" fmla="*/ 0 h 571310"/>
                <a:gd name="connsiteX1" fmla="*/ 4206844 w 4492499"/>
                <a:gd name="connsiteY1" fmla="*/ 0 h 571310"/>
                <a:gd name="connsiteX2" fmla="*/ 4492499 w 4492499"/>
                <a:gd name="connsiteY2" fmla="*/ 285655 h 571310"/>
                <a:gd name="connsiteX3" fmla="*/ 4206844 w 4492499"/>
                <a:gd name="connsiteY3" fmla="*/ 571310 h 571310"/>
                <a:gd name="connsiteX4" fmla="*/ 0 w 4492499"/>
                <a:gd name="connsiteY4" fmla="*/ 571310 h 571310"/>
                <a:gd name="connsiteX5" fmla="*/ 0 w 4492499"/>
                <a:gd name="connsiteY5" fmla="*/ 0 h 5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499" h="571310">
                  <a:moveTo>
                    <a:pt x="4492499" y="571309"/>
                  </a:moveTo>
                  <a:lnTo>
                    <a:pt x="285655" y="571309"/>
                  </a:lnTo>
                  <a:lnTo>
                    <a:pt x="0" y="285655"/>
                  </a:lnTo>
                  <a:lnTo>
                    <a:pt x="285655" y="1"/>
                  </a:lnTo>
                  <a:lnTo>
                    <a:pt x="4492499" y="1"/>
                  </a:lnTo>
                  <a:lnTo>
                    <a:pt x="4492499" y="57130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759" tIns="60961" rIns="113792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See the issue from multiple perspectives – think about the disagreement from all sides.</a:t>
              </a:r>
              <a:endParaRPr lang="en-CA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35F4F4-BD4F-B9A5-E25B-072D16EA990F}"/>
                </a:ext>
              </a:extLst>
            </p:cNvPr>
            <p:cNvSpPr/>
            <p:nvPr/>
          </p:nvSpPr>
          <p:spPr>
            <a:xfrm>
              <a:off x="5615332" y="4902634"/>
              <a:ext cx="571310" cy="5713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tIns="548640" anchor="b" anchorCtr="0"/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CA" sz="3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D4DA55-FE70-09C0-DA0B-B729A287AAF9}"/>
                </a:ext>
              </a:extLst>
            </p:cNvPr>
            <p:cNvSpPr/>
            <p:nvPr/>
          </p:nvSpPr>
          <p:spPr>
            <a:xfrm>
              <a:off x="5900986" y="5644484"/>
              <a:ext cx="6590572" cy="571311"/>
            </a:xfrm>
            <a:custGeom>
              <a:avLst/>
              <a:gdLst>
                <a:gd name="connsiteX0" fmla="*/ 0 w 4492499"/>
                <a:gd name="connsiteY0" fmla="*/ 0 h 571310"/>
                <a:gd name="connsiteX1" fmla="*/ 4206844 w 4492499"/>
                <a:gd name="connsiteY1" fmla="*/ 0 h 571310"/>
                <a:gd name="connsiteX2" fmla="*/ 4492499 w 4492499"/>
                <a:gd name="connsiteY2" fmla="*/ 285655 h 571310"/>
                <a:gd name="connsiteX3" fmla="*/ 4206844 w 4492499"/>
                <a:gd name="connsiteY3" fmla="*/ 571310 h 571310"/>
                <a:gd name="connsiteX4" fmla="*/ 0 w 4492499"/>
                <a:gd name="connsiteY4" fmla="*/ 571310 h 571310"/>
                <a:gd name="connsiteX5" fmla="*/ 0 w 4492499"/>
                <a:gd name="connsiteY5" fmla="*/ 0 h 57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499" h="571310">
                  <a:moveTo>
                    <a:pt x="4492499" y="571309"/>
                  </a:moveTo>
                  <a:lnTo>
                    <a:pt x="285655" y="571309"/>
                  </a:lnTo>
                  <a:lnTo>
                    <a:pt x="0" y="285655"/>
                  </a:lnTo>
                  <a:lnTo>
                    <a:pt x="285655" y="1"/>
                  </a:lnTo>
                  <a:lnTo>
                    <a:pt x="4492499" y="1"/>
                  </a:lnTo>
                  <a:lnTo>
                    <a:pt x="4492499" y="57130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759" tIns="60961" rIns="113792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Try to stay calm until you have a solution where all sides feel their needs have been met.</a:t>
              </a:r>
              <a:endParaRPr lang="en-CA" sz="2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EB3344-60E8-4B7F-A079-2C7CBBF84976}"/>
                </a:ext>
              </a:extLst>
            </p:cNvPr>
            <p:cNvSpPr/>
            <p:nvPr/>
          </p:nvSpPr>
          <p:spPr>
            <a:xfrm>
              <a:off x="5615332" y="5644485"/>
              <a:ext cx="571310" cy="5713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tIns="548640" anchor="b" anchorCtr="0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CA" sz="3200" dirty="0"/>
            </a:p>
          </p:txBody>
        </p:sp>
      </p:grpSp>
      <p:pic>
        <p:nvPicPr>
          <p:cNvPr id="5" name="Picture 4" descr="A close-up of a word&#10;&#10;Description automatically generated">
            <a:extLst>
              <a:ext uri="{FF2B5EF4-FFF2-40B4-BE49-F238E27FC236}">
                <a16:creationId xmlns:a16="http://schemas.microsoft.com/office/drawing/2014/main" id="{28010336-0971-DAF2-83AE-7E9F5B71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29" y="1510549"/>
            <a:ext cx="6912633" cy="6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7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AEF029-F08A-E777-A2D6-46C892F0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Fair 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43D1C2-A3A9-4FD1-8518-F8402461FA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CA" dirty="0"/>
          </a:p>
        </p:txBody>
      </p:sp>
      <p:pic>
        <p:nvPicPr>
          <p:cNvPr id="6" name="Picture 5" descr="A close-up of a word&#10;&#10;Description automatically generated">
            <a:extLst>
              <a:ext uri="{FF2B5EF4-FFF2-40B4-BE49-F238E27FC236}">
                <a16:creationId xmlns:a16="http://schemas.microsoft.com/office/drawing/2014/main" id="{4F55D7C2-9362-D698-C011-749F9081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2445070"/>
            <a:ext cx="4535310" cy="726082"/>
          </a:xfrm>
          <a:prstGeom prst="rect">
            <a:avLst/>
          </a:prstGeom>
        </p:spPr>
      </p:pic>
      <p:pic>
        <p:nvPicPr>
          <p:cNvPr id="7" name="Picture 6" descr="A close-up of a word&#10;&#10;Description automatically generated">
            <a:extLst>
              <a:ext uri="{FF2B5EF4-FFF2-40B4-BE49-F238E27FC236}">
                <a16:creationId xmlns:a16="http://schemas.microsoft.com/office/drawing/2014/main" id="{A0DBB572-A6D3-90A2-9D65-918EA66F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72" y="3770758"/>
            <a:ext cx="3810000" cy="7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4F4E6-B3B1-40B7-A8C4-2D1683E6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A4B26-FF05-FFB8-3C5D-77E424EC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66364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cap="none" spc="-150" dirty="0">
                <a:solidFill>
                  <a:schemeClr val="tx1"/>
                </a:solidFill>
              </a:rPr>
              <a:t>Let’s play a game!</a:t>
            </a:r>
            <a:endParaRPr lang="en-US" sz="7200" b="1" spc="15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81D4B-A7B2-4B11-A131-E1B85DFE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E032-1094-B914-B526-118E7E4C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3913632"/>
            <a:ext cx="11503152" cy="45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en-US" sz="2800" b="1" dirty="0">
                <a:ln w="0"/>
                <a:solidFill>
                  <a:schemeClr val="bg1"/>
                </a:solidFill>
              </a:rPr>
              <a:t>Lightning in a Bottle </a:t>
            </a:r>
            <a:endParaRPr lang="en-US" sz="2800" b="1" i="0" u="none" strike="noStrike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304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4F4E6-B3B1-40B7-A8C4-2D1683E6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A4B26-FF05-FFB8-3C5D-77E424EC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66364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cap="none" spc="-150" dirty="0">
                <a:solidFill>
                  <a:schemeClr val="tx1"/>
                </a:solidFill>
              </a:rPr>
              <a:t>Let’s play a game!</a:t>
            </a:r>
            <a:endParaRPr lang="en-US" sz="7200" b="1" spc="15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81D4B-A7B2-4B11-A131-E1B85DFE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E032-1094-B914-B526-118E7E4C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3913632"/>
            <a:ext cx="11503152" cy="45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en-US" sz="2800" b="1" dirty="0">
                <a:ln w="0"/>
                <a:solidFill>
                  <a:schemeClr val="bg1"/>
                </a:solidFill>
              </a:rPr>
              <a:t>Higher or Lower </a:t>
            </a:r>
            <a:endParaRPr lang="en-US" sz="2800" b="1" i="0" u="none" strike="noStrike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180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7077-7137-F0BA-8BA7-7AF736C95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2400" b="1" dirty="0">
                <a:solidFill>
                  <a:schemeClr val="dk1"/>
                </a:solidFill>
                <a:cs typeface="Arial"/>
              </a:rPr>
              <a:t>Get ready to:</a:t>
            </a:r>
            <a:endParaRPr lang="en-US" sz="2400" b="1" kern="1200" dirty="0">
              <a:solidFill>
                <a:schemeClr val="dk1"/>
              </a:solidFill>
              <a:effectLst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Become a more confident leader</a:t>
            </a:r>
            <a:endParaRPr lang="en-US" sz="24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Help solve problems on the playground</a:t>
            </a:r>
            <a:endParaRPr lang="en-US" sz="24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Help younger students be more physically active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Make new friends</a:t>
            </a:r>
            <a:endParaRPr lang="en-US" sz="24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Make everyone feel included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Have fun!</a:t>
            </a:r>
            <a:endParaRPr lang="en-US" sz="24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word&#10;&#10;Description automatically generated">
            <a:extLst>
              <a:ext uri="{FF2B5EF4-FFF2-40B4-BE49-F238E27FC236}">
                <a16:creationId xmlns:a16="http://schemas.microsoft.com/office/drawing/2014/main" id="{E43F288A-2C80-E610-9416-8A00C15B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12"/>
          <a:stretch/>
        </p:blipFill>
        <p:spPr>
          <a:xfrm>
            <a:off x="1006414" y="810165"/>
            <a:ext cx="10179169" cy="8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4F4E6-B3B1-40B7-A8C4-2D1683E6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A4B26-FF05-FFB8-3C5D-77E424EC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66364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cap="none" spc="-150" dirty="0">
                <a:solidFill>
                  <a:schemeClr val="tx1"/>
                </a:solidFill>
              </a:rPr>
              <a:t>Let’s play a game!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81D4B-A7B2-4B11-A131-E1B85DFE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E032-1094-B914-B526-118E7E4C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3913632"/>
            <a:ext cx="11503152" cy="45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  <a:defRPr/>
            </a:pPr>
            <a:r>
              <a:rPr lang="en-US" sz="2800" b="1" dirty="0">
                <a:ln w="0"/>
                <a:solidFill>
                  <a:schemeClr val="bg1"/>
                </a:solidFill>
              </a:rPr>
              <a:t>Squirrels in the Tree </a:t>
            </a:r>
            <a:endParaRPr lang="en-US" sz="2800" b="1" i="0" u="none" strike="noStrike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883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2923E-ED24-F76F-13C2-3E6A7D9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PALS leader commitment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0EF03-E877-90D2-4700-B3F2CBD07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6590" y="1792936"/>
            <a:ext cx="6755639" cy="4424984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>
                <a:cs typeface="Arial" panose="020B0604020202020204" pitchFamily="34" charset="0"/>
              </a:rPr>
              <a:t>• Invite all students to join in and play the games.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Lead activities and explain the rules clearly to everyone.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Make sure I have all the equipment needed for the activity.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Continue to learn new games.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Attend PALS leader meetings.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Be responsible to show up when I am scheduled.  (except for illness). 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• Role model fair play, good listening, and fun.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2286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344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/>
              <a:t>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80EFD-3890-9E7B-8C6C-19917BF6835E}"/>
              </a:ext>
            </a:extLst>
          </p:cNvPr>
          <p:cNvSpPr txBox="1">
            <a:spLocks/>
          </p:cNvSpPr>
          <p:nvPr/>
        </p:nvSpPr>
        <p:spPr>
          <a:xfrm>
            <a:off x="1875067" y="4566971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[LPHA to customize].</a:t>
            </a:r>
          </a:p>
        </p:txBody>
      </p:sp>
      <p:pic>
        <p:nvPicPr>
          <p:cNvPr id="7" name="Picture 6" descr="A group of kids with glasses&#10;&#10;Description automatically generated">
            <a:extLst>
              <a:ext uri="{FF2B5EF4-FFF2-40B4-BE49-F238E27FC236}">
                <a16:creationId xmlns:a16="http://schemas.microsoft.com/office/drawing/2014/main" id="{05421757-8BE3-A7B6-4C7E-7F8BBB57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54" y="1500291"/>
            <a:ext cx="8737229" cy="4409190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96DCACE4-E066-1404-ACEE-8AAD660F8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333" y="-69711"/>
            <a:ext cx="2896870" cy="12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92D6-1948-A6C3-99F0-D8C3C501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PALS Motto: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BD45-CC64-E0EF-6115-166F6B80E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6590" y="2762864"/>
            <a:ext cx="6755639" cy="34550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What do you think our motto means?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How can we demonstrate this motto on the playground as PALS leaders?</a:t>
            </a:r>
          </a:p>
          <a:p>
            <a:endParaRPr lang="en-CA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9A03F45-BE3C-F56C-21E5-E3065CE7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2606" y="1792936"/>
            <a:ext cx="7218251" cy="745548"/>
          </a:xfrm>
          <a:prstGeom prst="rect">
            <a:avLst/>
          </a:prstGeom>
        </p:spPr>
      </p:pic>
      <p:pic>
        <p:nvPicPr>
          <p:cNvPr id="6" name="Picture 5" descr="A group of cartoon kids&#10;&#10;Description automatically generated">
            <a:extLst>
              <a:ext uri="{FF2B5EF4-FFF2-40B4-BE49-F238E27FC236}">
                <a16:creationId xmlns:a16="http://schemas.microsoft.com/office/drawing/2014/main" id="{40C82274-57F4-B812-91D7-22022CD74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85" y="3746708"/>
            <a:ext cx="4472228" cy="28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C19D-700B-E358-07B0-8F4C9B2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63" y="284176"/>
            <a:ext cx="7192369" cy="1508760"/>
          </a:xfrm>
        </p:spPr>
        <p:txBody>
          <a:bodyPr/>
          <a:lstStyle/>
          <a:p>
            <a:r>
              <a:rPr lang="en-US" dirty="0"/>
              <a:t> BINGO!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979F-E34C-6FCB-5701-6CEBFAAB22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04ABA-0A7D-4081-3FC7-6D0A2FDF0C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  <p:pic>
        <p:nvPicPr>
          <p:cNvPr id="5" name="Picture 4" descr="A screenshot of a bingo game&#10;&#10;Description automatically generated">
            <a:extLst>
              <a:ext uri="{FF2B5EF4-FFF2-40B4-BE49-F238E27FC236}">
                <a16:creationId xmlns:a16="http://schemas.microsoft.com/office/drawing/2014/main" id="{BDE5F73C-FA39-AF22-0721-AF5049509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9" t="2978" r="-557" b="-248"/>
          <a:stretch/>
        </p:blipFill>
        <p:spPr>
          <a:xfrm>
            <a:off x="6168189" y="484717"/>
            <a:ext cx="5339232" cy="58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C80E-A1F9-F01E-1DA7-7EA2F3E4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Leadership Skills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4796DB-A732-58E2-D090-CEFC3D45F3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0158" y="1792936"/>
            <a:ext cx="7502217" cy="37889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51FBD-2BD4-0C59-54E1-713C1F9E737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20215" y="2011680"/>
            <a:ext cx="6358680" cy="4206240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60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70EC-A7C4-73D7-87C6-F47B7594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F6BF-B2E2-3791-D895-C29439EFCD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Listening: How well I listen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400" kern="1200" dirty="0">
                <a:solidFill>
                  <a:schemeClr val="dk1"/>
                </a:solidFill>
                <a:effectLst/>
                <a:cs typeface="Arial"/>
              </a:rPr>
              <a:t>Speaking: What I say and how I say 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Actions: What I do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pic>
        <p:nvPicPr>
          <p:cNvPr id="6" name="Picture 5" descr="Cartoon of a child&#10;&#10;Description automatically generated">
            <a:extLst>
              <a:ext uri="{FF2B5EF4-FFF2-40B4-BE49-F238E27FC236}">
                <a16:creationId xmlns:a16="http://schemas.microsoft.com/office/drawing/2014/main" id="{ABC425A9-C26D-0FD1-9530-4E1C0635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1848" y="1757072"/>
            <a:ext cx="2191516" cy="3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3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2625-CB25-29A3-4E60-3A7D8D8B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Skills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65E7-4D48-1E1F-4417-CA79237F6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dk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Listening: </a:t>
            </a:r>
            <a:br>
              <a:rPr lang="en-US" sz="2400" dirty="0">
                <a:solidFill>
                  <a:schemeClr val="dk1"/>
                </a:solidFill>
                <a:cs typeface="Arial"/>
              </a:rPr>
            </a:br>
            <a:r>
              <a:rPr lang="en-US" sz="2400" dirty="0">
                <a:solidFill>
                  <a:schemeClr val="dk1"/>
                </a:solidFill>
                <a:cs typeface="Arial"/>
              </a:rPr>
              <a:t>How well I listen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rtoon of a child&#10;&#10;Description automatically generated">
            <a:extLst>
              <a:ext uri="{FF2B5EF4-FFF2-40B4-BE49-F238E27FC236}">
                <a16:creationId xmlns:a16="http://schemas.microsoft.com/office/drawing/2014/main" id="{5B205607-3FE5-5AEE-0363-101B16D6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9260" y="2011680"/>
            <a:ext cx="2191516" cy="3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45CC-8DDB-E453-5462-C261160B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Skills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0B8F-D5EA-A870-E471-FDC3415C9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6590" y="2011680"/>
            <a:ext cx="4154339" cy="42062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dk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kern="1200" dirty="0">
                <a:solidFill>
                  <a:schemeClr val="dk1"/>
                </a:solidFill>
                <a:effectLst/>
                <a:cs typeface="Arial"/>
              </a:rPr>
              <a:t>Speaking: </a:t>
            </a:r>
            <a:br>
              <a:rPr lang="en-US" sz="2400" kern="1200" dirty="0">
                <a:solidFill>
                  <a:schemeClr val="dk1"/>
                </a:solidFill>
                <a:effectLst/>
                <a:cs typeface="Arial"/>
              </a:rPr>
            </a:br>
            <a:r>
              <a:rPr lang="en-US" sz="2400" kern="1200" dirty="0">
                <a:solidFill>
                  <a:schemeClr val="dk1"/>
                </a:solidFill>
                <a:effectLst/>
                <a:cs typeface="Arial"/>
              </a:rPr>
              <a:t>What I say and how I say it</a:t>
            </a:r>
          </a:p>
          <a:p>
            <a:endParaRPr lang="en-CA" dirty="0"/>
          </a:p>
        </p:txBody>
      </p:sp>
      <p:pic>
        <p:nvPicPr>
          <p:cNvPr id="7" name="Picture 6" descr="Cartoon of a child&#10;&#10;Description automatically generated">
            <a:extLst>
              <a:ext uri="{FF2B5EF4-FFF2-40B4-BE49-F238E27FC236}">
                <a16:creationId xmlns:a16="http://schemas.microsoft.com/office/drawing/2014/main" id="{3D2F709C-4D44-E556-AD1E-3B290D9C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64730" y="1892176"/>
            <a:ext cx="3209551" cy="32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FF5489-356D-BDA5-4983-9DE06CE4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Skills Activity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07B2CF-4758-5983-9329-62A580A775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kern="1200" dirty="0">
              <a:solidFill>
                <a:schemeClr val="dk1"/>
              </a:solidFill>
              <a:effectLst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dirty="0">
                <a:solidFill>
                  <a:schemeClr val="dk1"/>
                </a:solidFill>
                <a:cs typeface="Arial"/>
              </a:rPr>
              <a:t>Actions: </a:t>
            </a:r>
            <a:br>
              <a:rPr lang="en-US" sz="2400" dirty="0">
                <a:solidFill>
                  <a:schemeClr val="dk1"/>
                </a:solidFill>
                <a:cs typeface="Arial"/>
              </a:rPr>
            </a:br>
            <a:r>
              <a:rPr lang="en-US" sz="2400" dirty="0">
                <a:solidFill>
                  <a:schemeClr val="dk1"/>
                </a:solidFill>
                <a:cs typeface="Arial"/>
              </a:rPr>
              <a:t>What I 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dk1"/>
              </a:solidFill>
              <a:cs typeface="Arial"/>
            </a:endParaRPr>
          </a:p>
        </p:txBody>
      </p:sp>
      <p:pic>
        <p:nvPicPr>
          <p:cNvPr id="11" name="Content Placeholder 10" descr="Cartoon a cartoon of a child&#10;&#10;Description automatically generated">
            <a:extLst>
              <a:ext uri="{FF2B5EF4-FFF2-40B4-BE49-F238E27FC236}">
                <a16:creationId xmlns:a16="http://schemas.microsoft.com/office/drawing/2014/main" id="{CB4D51B6-64ED-C39E-8803-605A30CAE68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flipH="1">
            <a:off x="7728072" y="1654358"/>
            <a:ext cx="2424457" cy="3549284"/>
          </a:xfrm>
        </p:spPr>
      </p:pic>
    </p:spTree>
    <p:extLst>
      <p:ext uri="{BB962C8B-B14F-4D97-AF65-F5344CB8AC3E}">
        <p14:creationId xmlns:p14="http://schemas.microsoft.com/office/powerpoint/2010/main" val="3271896399"/>
      </p:ext>
    </p:extLst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FC553EFB6984E9A227B5A5C1AA13D" ma:contentTypeVersion="12" ma:contentTypeDescription="Create a new document." ma:contentTypeScope="" ma:versionID="b836781adf300a8130088d0c683e9b3c">
  <xsd:schema xmlns:xsd="http://www.w3.org/2001/XMLSchema" xmlns:xs="http://www.w3.org/2001/XMLSchema" xmlns:p="http://schemas.microsoft.com/office/2006/metadata/properties" xmlns:ns2="b788ae13-db9a-4490-9f85-e443450940f4" xmlns:ns3="17046ec8-c850-45b6-a5d0-cb5d90cb5423" targetNamespace="http://schemas.microsoft.com/office/2006/metadata/properties" ma:root="true" ma:fieldsID="06c6869b2dd534afb1e76670c761f67a" ns2:_="" ns3:_="">
    <xsd:import namespace="b788ae13-db9a-4490-9f85-e443450940f4"/>
    <xsd:import namespace="17046ec8-c850-45b6-a5d0-cb5d90cb5423"/>
    <xsd:element name="properties">
      <xsd:complexType>
        <xsd:sequence>
          <xsd:element name="documentManagement">
            <xsd:complexType>
              <xsd:all>
                <xsd:element ref="ns2:test"/>
                <xsd:element ref="ns2:MediaServiceMetadata" minOccurs="0"/>
                <xsd:element ref="ns2:MediaServiceFastMetadata" minOccurs="0"/>
                <xsd:element ref="ns2:OPHSSchoolHealthAreasofFocus"/>
                <xsd:element ref="ns2:MediaServiceAutoKeyPoints" minOccurs="0"/>
                <xsd:element ref="ns2:MediaServiceKeyPoints" minOccurs="0"/>
                <xsd:element ref="ns2:DateandTime" minOccurs="0"/>
                <xsd:element ref="ns2:AvailableInOtherLanguage"/>
                <xsd:element ref="ns2:Language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8ae13-db9a-4490-9f85-e443450940f4" elementFormDefault="qualified">
    <xsd:import namespace="http://schemas.microsoft.com/office/2006/documentManagement/types"/>
    <xsd:import namespace="http://schemas.microsoft.com/office/infopath/2007/PartnerControls"/>
    <xsd:element name="test" ma:index="8" ma:displayName="Owner" ma:format="Dropdown" ma:internalName="test">
      <xsd:simpleType>
        <xsd:restriction base="dms:Choice">
          <xsd:enumeration value="Algoma Health Unit"/>
          <xsd:enumeration value="Brant County Health Unit"/>
          <xsd:enumeration value="Chatham-Kent Health Unit"/>
          <xsd:enumeration value="Durham Regional Health Unit"/>
          <xsd:enumeration value="Eastern Ontario Health Unit"/>
          <xsd:enumeration value="Grey Bruce Health Unit"/>
          <xsd:enumeration value="Haldimand-Norfolk Health Unit"/>
          <xsd:enumeration value="Haliburton, Kawartha, Pine Ridge"/>
          <xsd:enumeration value="Halton Regional Health Unit"/>
          <xsd:enumeration value="Hamilton Health Unit"/>
          <xsd:enumeration value="Hastings and Prince Edward"/>
          <xsd:enumeration value="Kingston, Frontenac and Lennox and Addington"/>
          <xsd:enumeration value="Lambton Health Unit"/>
          <xsd:enumeration value="Leeds Grenville and Lanark"/>
          <xsd:enumeration value="Middlesex-London Health Unit"/>
          <xsd:enumeration value="Niagara Regional Area Health Unit"/>
          <xsd:enumeration value="North Bay Parry Sound"/>
          <xsd:enumeration value="Northwestern Health Unit"/>
          <xsd:enumeration value="Ottawa Health Unit"/>
          <xsd:enumeration value="Peel Regional Health Unit"/>
          <xsd:enumeration value="Peterborough County-City Health Unit"/>
          <xsd:enumeration value="Porcupine Health Unit"/>
          <xsd:enumeration value="Renfrew County and District Health Unit"/>
          <xsd:enumeration value="Simcoe Muskoka District Health Unit"/>
          <xsd:enumeration value="Southwestern Health Unit"/>
          <xsd:enumeration value="Sudbury and District Health Unit"/>
          <xsd:enumeration value="Thunder Bay District Health Unit"/>
          <xsd:enumeration value="Timiskaming Health Unit"/>
          <xsd:enumeration value="Toronto Health Unit"/>
          <xsd:enumeration value="Waterloo Health Unit"/>
          <xsd:enumeration value="Wellington-Dufferin-Guelph"/>
          <xsd:enumeration value="Windsor-Essex County Health Unit"/>
          <xsd:enumeration value="York Regional Health"/>
          <xsd:enumeration value="Public Health Ontario"/>
          <xsd:enumeration value="MOH"/>
          <xsd:enumeration value="EDU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OPHSSchoolHealthAreasofFocus" ma:index="11" ma:displayName="OPHS School Health Areas of Focus" ma:format="Dropdown" ma:internalName="OPHSSchoolHealthAreasofFocus">
      <xsd:simpleType>
        <xsd:restriction base="dms:Choice">
          <xsd:enumeration value="Concussions and injury prevention"/>
          <xsd:enumeration value="Healthy eating behaviours and food safety"/>
          <xsd:enumeration value="Healthy sexuality"/>
          <xsd:enumeration value="Immunization"/>
          <xsd:enumeration value="Infectious disease prevention"/>
          <xsd:enumeration value="Life promotion, suicide risk and prevention"/>
          <xsd:enumeration value="Mental health"/>
          <xsd:enumeration value="Oral health"/>
          <xsd:enumeration value="Physical activity and sedentary behaviour"/>
          <xsd:enumeration value="Road and off-road safety"/>
          <xsd:enumeration value="Substance use, harm reduction"/>
          <xsd:enumeration value="UV exposure"/>
          <xsd:enumeration value="Violence and bullying"/>
          <xsd:enumeration value="Visual Health"/>
          <xsd:enumeration value="Other"/>
          <xsd:enumeration value="Not Applicable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andTime" ma:index="14" nillable="true" ma:displayName="Date and Time" ma:default="[today]" ma:description="Date and Time Uploaded" ma:format="DateTime" ma:internalName="DateandTime">
      <xsd:simpleType>
        <xsd:restriction base="dms:DateTime"/>
      </xsd:simpleType>
    </xsd:element>
    <xsd:element name="AvailableInOtherLanguage" ma:index="15" ma:displayName="Available In Other Language" ma:description="If the document is available in another language." ma:format="RadioButtons" ma:internalName="AvailableInOtherLanguage">
      <xsd:simpleType>
        <xsd:restriction base="dms:Choice">
          <xsd:enumeration value="Yes"/>
          <xsd:enumeration value="No"/>
        </xsd:restriction>
      </xsd:simpleType>
    </xsd:element>
    <xsd:element name="Language" ma:index="16" ma:displayName="Language" ma:description="English or French" ma:format="RadioButtons" ma:internalName="Language">
      <xsd:simpleType>
        <xsd:restriction base="dms:Choice">
          <xsd:enumeration value="English"/>
          <xsd:enumeration value="French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6ec8-c850-45b6-a5d0-cb5d90cb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788ae13-db9a-4490-9f85-e443450940f4" xsi:nil="true"/>
    <AvailableInOtherLanguage xmlns="b788ae13-db9a-4490-9f85-e443450940f4">No</AvailableInOtherLanguage>
    <Language xmlns="b788ae13-db9a-4490-9f85-e443450940f4">English</Language>
    <DateandTime xmlns="b788ae13-db9a-4490-9f85-e443450940f4">2024-01-16T13:19:00+00:00</DateandTime>
    <test xmlns="b788ae13-db9a-4490-9f85-e443450940f4">Peel Regional Health Unit</test>
    <OPHSSchoolHealthAreasofFocus xmlns="b788ae13-db9a-4490-9f85-e443450940f4">Mental health</OPHSSchoolHealthAreasofFoc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B7DD1-C51A-4713-BDFE-FF7208B2C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8ae13-db9a-4490-9f85-e443450940f4"/>
    <ds:schemaRef ds:uri="17046ec8-c850-45b6-a5d0-cb5d90cb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9B77A0-8658-45E5-8D19-245595005394}">
  <ds:schemaRefs>
    <ds:schemaRef ds:uri="a39fbae5-8acd-4197-b697-b33df72f86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788ae13-db9a-4490-9f85-e443450940f4"/>
  </ds:schemaRefs>
</ds:datastoreItem>
</file>

<file path=customXml/itemProps3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21d2d6e-7d0d-4af9-af44-011aad182e43}" enabled="1" method="Standard" siteId="{2285467f-c96f-4143-9edf-e88d6878f6a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1032</TotalTime>
  <Words>971</Words>
  <Application>Microsoft Office PowerPoint</Application>
  <PresentationFormat>Widescreen</PresentationFormat>
  <Paragraphs>121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CIDFont+F2</vt:lpstr>
      <vt:lpstr>CIDFont+F3</vt:lpstr>
      <vt:lpstr>CIDFont+F5</vt:lpstr>
      <vt:lpstr>Corbel</vt:lpstr>
      <vt:lpstr>Wingdings</vt:lpstr>
      <vt:lpstr>Banded</vt:lpstr>
      <vt:lpstr>Slide 1</vt:lpstr>
      <vt:lpstr>PowerPoint Presentation</vt:lpstr>
      <vt:lpstr> The PALS Motto:</vt:lpstr>
      <vt:lpstr> BINGO!</vt:lpstr>
      <vt:lpstr>Leadership Skills</vt:lpstr>
      <vt:lpstr>Communication Skills</vt:lpstr>
      <vt:lpstr>Communication Skills Activity </vt:lpstr>
      <vt:lpstr>Communication Skills Activity </vt:lpstr>
      <vt:lpstr>Communication Skills Activity</vt:lpstr>
      <vt:lpstr>Communicating as a PALS Leader</vt:lpstr>
      <vt:lpstr>Communicating as a PALS Leader</vt:lpstr>
      <vt:lpstr>Communicating as a PALS Leader</vt:lpstr>
      <vt:lpstr>Communicating as a PALS Leader</vt:lpstr>
      <vt:lpstr>Communicating as a PALS Leader</vt:lpstr>
      <vt:lpstr>Conflict Resolution: Strategies</vt:lpstr>
      <vt:lpstr>Conflict Resolution: Steps</vt:lpstr>
      <vt:lpstr>Fair Play</vt:lpstr>
      <vt:lpstr>Let’s play a game!</vt:lpstr>
      <vt:lpstr>Let’s play a game!</vt:lpstr>
      <vt:lpstr>Let’s play a game!</vt:lpstr>
      <vt:lpstr>PALS leader commitment</vt:lpstr>
      <vt:lpstr>Slide 1</vt:lpstr>
    </vt:vector>
  </TitlesOfParts>
  <Company>Simcoe Muskoka District Health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PeelPH-PALS-StudentLeaderTrainingBrandedPPT-MentalHealthPhysicalActivity20240116</dc:title>
  <dc:creator>Ross, Stephanie</dc:creator>
  <cp:lastModifiedBy>Jason</cp:lastModifiedBy>
  <cp:revision>19</cp:revision>
  <cp:lastPrinted>2023-11-01T16:56:17Z</cp:lastPrinted>
  <dcterms:created xsi:type="dcterms:W3CDTF">2023-10-19T18:54:27Z</dcterms:created>
  <dcterms:modified xsi:type="dcterms:W3CDTF">2024-10-18T17:15:17Z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0x010100D95FC553EFB6984E9A227B5A5C1AA13D</vt:lpwstr>
  </property>
</Properties>
</file>