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6_3DA487B4.xml" ContentType="application/vnd.ms-powerpoint.comments+xml"/>
  <Override PartName="/ppt/notesSlides/notesSlide13.xml" ContentType="application/vnd.openxmlformats-officedocument.presentationml.notesSlide+xml"/>
  <Override PartName="/ppt/comments/modernComment_122_7B1DC616.xml" ContentType="application/vnd.ms-powerpoint.comments+xml"/>
  <Override PartName="/ppt/notesSlides/notesSlide14.xml" ContentType="application/vnd.openxmlformats-officedocument.presentationml.notesSlide+xml"/>
  <Override PartName="/ppt/comments/modernComment_123_FDC80DFC.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99" r:id="rId3"/>
    <p:sldId id="259" r:id="rId4"/>
    <p:sldId id="272" r:id="rId5"/>
    <p:sldId id="285" r:id="rId6"/>
    <p:sldId id="286" r:id="rId7"/>
    <p:sldId id="287" r:id="rId8"/>
    <p:sldId id="288" r:id="rId9"/>
    <p:sldId id="289" r:id="rId10"/>
    <p:sldId id="296" r:id="rId11"/>
    <p:sldId id="298" r:id="rId12"/>
    <p:sldId id="278" r:id="rId13"/>
    <p:sldId id="262" r:id="rId14"/>
    <p:sldId id="290" r:id="rId15"/>
    <p:sldId id="291" r:id="rId16"/>
    <p:sldId id="292" r:id="rId17"/>
    <p:sldId id="293" r:id="rId18"/>
    <p:sldId id="294" r:id="rId19"/>
    <p:sldId id="29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199E08-7ABD-49B2-B370-B7AFF9E0646B}">
          <p14:sldIdLst>
            <p14:sldId id="258"/>
            <p14:sldId id="299"/>
            <p14:sldId id="259"/>
            <p14:sldId id="272"/>
            <p14:sldId id="285"/>
            <p14:sldId id="286"/>
            <p14:sldId id="287"/>
            <p14:sldId id="288"/>
            <p14:sldId id="289"/>
            <p14:sldId id="296"/>
            <p14:sldId id="298"/>
            <p14:sldId id="278"/>
            <p14:sldId id="262"/>
            <p14:sldId id="290"/>
            <p14:sldId id="291"/>
            <p14:sldId id="292"/>
            <p14:sldId id="293"/>
            <p14:sldId id="294"/>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5E8417-06D1-A6C9-EFF3-F88CFA1027B5}" name="Kelly Farrugia" initials="KF" userId="S::kafarrugia@wechu.org::1b3ffcab-f715-4963-80d8-974af6f72d97" providerId="AD"/>
  <p188:author id="{24D6F6AA-E7EA-5A39-50F6-A6DEACCAEEB8}" name="Dawnice" initials="D" userId="S::dkavanaugh@wechu.org::228536ad-e755-43be-88e7-b5d14e06c0e6" providerId="AD"/>
  <p188:author id="{B8943EAD-EED6-5E37-EAA6-336157CB5044}" name="Rebecca Santilli" initials="RS" userId="S::rsantilli@wechu.org::f816f5f1-a9c9-4782-9640-5214b7a3009a" providerId="AD"/>
  <p188:author id="{5D7ACFFA-CD98-9008-BB05-9D4C31546A43}" name="Stacey" initials="S" userId="S::slanoue@wechu.org::474fa89f-aad7-4b01-bf97-42190e81e2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387" autoAdjust="0"/>
  </p:normalViewPr>
  <p:slideViewPr>
    <p:cSldViewPr>
      <p:cViewPr varScale="1">
        <p:scale>
          <a:sx n="73" d="100"/>
          <a:sy n="73" d="100"/>
        </p:scale>
        <p:origin x="2676" y="72"/>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380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comments/modernComment_106_3DA487B4.xml><?xml version="1.0" encoding="utf-8"?>
<p188:cmLst xmlns:a="http://schemas.openxmlformats.org/drawingml/2006/main" xmlns:r="http://schemas.openxmlformats.org/officeDocument/2006/relationships" xmlns:p188="http://schemas.microsoft.com/office/powerpoint/2018/8/main">
  <p188:cm id="{F38BBE32-FCA8-4232-92EA-4448D45D3822}" authorId="{24D6F6AA-E7EA-5A39-50F6-A6DEACCAEEB8}" status="resolved" created="2024-09-03T13:07:58.332" complete="100000">
    <pc:sldMkLst xmlns:pc="http://schemas.microsoft.com/office/powerpoint/2013/main/command">
      <pc:docMk/>
      <pc:sldMk cId="1034192820" sldId="262"/>
    </pc:sldMkLst>
    <p188:replyLst>
      <p188:reply id="{D118ECFC-ECD5-4356-92C2-1C111FECD3EC}" authorId="{24D6F6AA-E7EA-5A39-50F6-A6DEACCAEEB8}" created="2024-09-03T13:09:52.341">
        <p188:txBody>
          <a:bodyPr/>
          <a:lstStyle/>
          <a:p>
            <a:r>
              <a:rPr lang="en-CA"/>
              <a:t>Do you need to have a partner to be in a relationship?  Confused-do we mean a dating relationship?  </a:t>
            </a:r>
          </a:p>
        </p188:txBody>
      </p188:reply>
      <p188:reply id="{86716069-041E-49A8-BC46-CC2F2BF09B1D}" authorId="{24D6F6AA-E7EA-5A39-50F6-A6DEACCAEEB8}" created="2024-09-03T13:10:40.413">
        <p188:txBody>
          <a:bodyPr/>
          <a:lstStyle/>
          <a:p>
            <a:r>
              <a:rPr lang="en-CA"/>
              <a:t>We might want to remove watch a DVD-maybe replace with netflix or streaming lol</a:t>
            </a:r>
          </a:p>
        </p188:txBody>
      </p188:reply>
      <p188:reply id="{660E72A8-CD49-4331-983C-040E1FE8A49D}" authorId="{24D6F6AA-E7EA-5A39-50F6-A6DEACCAEEB8}" created="2024-09-03T13:11:56.714">
        <p188:txBody>
          <a:bodyPr/>
          <a:lstStyle/>
          <a:p>
            <a:r>
              <a:rPr lang="en-CA"/>
              <a:t>Do young people say “crush”?  Is there language that they use?</a:t>
            </a:r>
          </a:p>
        </p188:txBody>
      </p188:reply>
      <p188:reply id="{2E19E640-2A39-4B13-8E36-1A8E7A61C0AF}" authorId="{24D6F6AA-E7EA-5A39-50F6-A6DEACCAEEB8}" created="2024-09-03T13:12:31.949">
        <p188:txBody>
          <a:bodyPr/>
          <a:lstStyle/>
          <a:p>
            <a:r>
              <a:rPr lang="en-CA"/>
              <a:t>Can we add an activity that the teacher or students could write activities on the board that they could do with someone else-in person</a:t>
            </a:r>
          </a:p>
        </p188:txBody>
      </p188:reply>
      <p188:reply id="{269ECCAE-0561-4846-8272-D6751130BC9E}" authorId="{B8943EAD-EED6-5E37-EAA6-336157CB5044}" created="2024-09-03T19:08:10.135">
        <p188:txBody>
          <a:bodyPr/>
          <a:lstStyle/>
          <a:p>
            <a:r>
              <a:rPr lang="en-CA"/>
              <a:t>Some of these students may not be able to participate in the above activity 
</a:t>
            </a:r>
          </a:p>
        </p188:txBody>
      </p188:reply>
    </p188:replyLst>
    <p188:txBody>
      <a:bodyPr/>
      <a:lstStyle/>
      <a:p>
        <a:r>
          <a:rPr lang="en-CA"/>
          <a:t>Add learn about relationships through social media</a:t>
        </a:r>
      </a:p>
    </p188:txBody>
    <p188:extLst>
      <p:ext xmlns:p="http://schemas.openxmlformats.org/presentationml/2006/main" uri="{57CB4572-C831-44C2-8A1C-0ADB6CCDFE69}">
        <p223:reactions xmlns:p223="http://schemas.microsoft.com/office/powerpoint/2022/03/main">
          <p223:rxn type="👍">
            <p223:instance time="2024-09-11T15:47:51.616" authorId="{735E8417-06D1-A6C9-EFF3-F88CFA1027B5}"/>
          </p223:rxn>
        </p223:reactions>
      </p:ext>
    </p188:extLst>
  </p188:cm>
</p188:cmLst>
</file>

<file path=ppt/comments/modernComment_122_7B1DC616.xml><?xml version="1.0" encoding="utf-8"?>
<p188:cmLst xmlns:a="http://schemas.openxmlformats.org/drawingml/2006/main" xmlns:r="http://schemas.openxmlformats.org/officeDocument/2006/relationships" xmlns:p188="http://schemas.microsoft.com/office/powerpoint/2018/8/main">
  <p188:cm id="{933FC6DD-3147-4190-8DCA-A741363A9891}" authorId="{24D6F6AA-E7EA-5A39-50F6-A6DEACCAEEB8}" status="resolved" created="2024-09-03T13:13:21.954" complete="100000">
    <pc:sldMkLst xmlns:pc="http://schemas.microsoft.com/office/powerpoint/2013/main/command">
      <pc:docMk/>
      <pc:sldMk cId="2065548822" sldId="290"/>
    </pc:sldMkLst>
    <p188:replyLst>
      <p188:reply id="{68F0A80B-1AA0-4D66-B141-7F8392CD3D1B}" authorId="{24D6F6AA-E7EA-5A39-50F6-A6DEACCAEEB8}" created="2024-09-03T13:14:27.023">
        <p188:txBody>
          <a:bodyPr/>
          <a:lstStyle/>
          <a:p>
            <a:r>
              <a:rPr lang="en-CA"/>
              <a:t>Add bullet</a:t>
            </a:r>
          </a:p>
        </p188:txBody>
      </p188:reply>
      <p188:reply id="{AF99482E-37B4-49A4-A1C7-7AB84F08D02C}" authorId="{24D6F6AA-E7EA-5A39-50F6-A6DEACCAEEB8}" created="2024-09-03T13:15:53.981">
        <p188:txBody>
          <a:bodyPr/>
          <a:lstStyle/>
          <a:p>
            <a:r>
              <a:rPr lang="en-CA"/>
              <a:t>We might want to change “regret if you don not want to have sex”.  This could mean non-consent and abuse if they said “no”.  Maybe leave at regret.</a:t>
            </a:r>
          </a:p>
        </p188:txBody>
      </p188:reply>
      <p188:reply id="{A9416905-637B-47E4-921C-4BD951DE146D}" authorId="{B8943EAD-EED6-5E37-EAA6-336157CB5044}" created="2024-09-03T19:13:52.706">
        <p188:txBody>
          <a:bodyPr/>
          <a:lstStyle/>
          <a:p>
            <a:r>
              <a:rPr lang="en-CA"/>
              <a:t>updated</a:t>
            </a:r>
          </a:p>
        </p188:txBody>
      </p188:reply>
    </p188:replyLst>
    <p188:txBody>
      <a:bodyPr/>
      <a:lstStyle/>
      <a:p>
        <a:r>
          <a:rPr lang="en-CA"/>
          <a:t>Correct sentence “or when people do sexual things together?</a:t>
        </a:r>
      </a:p>
    </p188:txBody>
  </p188:cm>
</p188:cmLst>
</file>

<file path=ppt/comments/modernComment_123_FDC80DFC.xml><?xml version="1.0" encoding="utf-8"?>
<p188:cmLst xmlns:a="http://schemas.openxmlformats.org/drawingml/2006/main" xmlns:r="http://schemas.openxmlformats.org/officeDocument/2006/relationships" xmlns:p188="http://schemas.microsoft.com/office/powerpoint/2018/8/main">
  <p188:cm id="{3E6F9C0A-DDDB-413B-A24C-999507246120}" authorId="{24D6F6AA-E7EA-5A39-50F6-A6DEACCAEEB8}" status="resolved" created="2024-09-03T13:17:41.879" complete="100000">
    <pc:sldMkLst xmlns:pc="http://schemas.microsoft.com/office/powerpoint/2013/main/command">
      <pc:docMk/>
      <pc:sldMk cId="4257746428" sldId="291"/>
    </pc:sldMkLst>
    <p188:replyLst>
      <p188:reply id="{FFF742A1-6087-4BFD-9107-2F202E52CA2B}" authorId="{B8943EAD-EED6-5E37-EAA6-336157CB5044}" created="2024-09-03T19:14:59.815">
        <p188:txBody>
          <a:bodyPr/>
          <a:lstStyle/>
          <a:p>
            <a:r>
              <a:rPr lang="en-CA"/>
              <a:t>See reference page </a:t>
            </a:r>
          </a:p>
        </p188:txBody>
      </p188:reply>
    </p188:replyLst>
    <p188:txBody>
      <a:bodyPr/>
      <a:lstStyle/>
      <a:p>
        <a:r>
          <a:rPr lang="en-CA"/>
          <a:t>Are there any links for teachers to explore for consent?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92A618-2532-4665-99B8-70D6438FF2DF}" type="datetimeFigureOut">
              <a:rPr lang="en-CA" smtClean="0"/>
              <a:t>2025-08-29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CB8B93-09C0-4BB3-97FA-587DB9DD0CC5}" type="slidenum">
              <a:rPr lang="en-CA" smtClean="0"/>
              <a:t>‹#›</a:t>
            </a:fld>
            <a:endParaRPr lang="en-CA"/>
          </a:p>
        </p:txBody>
      </p:sp>
    </p:spTree>
    <p:extLst>
      <p:ext uri="{BB962C8B-B14F-4D97-AF65-F5344CB8AC3E}">
        <p14:creationId xmlns:p14="http://schemas.microsoft.com/office/powerpoint/2010/main" val="2217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A36DA1-1A55-42F8-8287-89BD8D894635}" type="datetimeFigureOut">
              <a:rPr lang="en-CA" smtClean="0"/>
              <a:t>2025-08-29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4E7BC5-CE2F-4706-A188-D05CD2052D3F}" type="slidenum">
              <a:rPr lang="en-CA" smtClean="0"/>
              <a:t>‹#›</a:t>
            </a:fld>
            <a:endParaRPr lang="en-CA"/>
          </a:p>
        </p:txBody>
      </p:sp>
    </p:spTree>
    <p:extLst>
      <p:ext uri="{BB962C8B-B14F-4D97-AF65-F5344CB8AC3E}">
        <p14:creationId xmlns:p14="http://schemas.microsoft.com/office/powerpoint/2010/main" val="103899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a:t>
            </a:fld>
            <a:endParaRPr lang="en-CA"/>
          </a:p>
        </p:txBody>
      </p:sp>
    </p:spTree>
    <p:extLst>
      <p:ext uri="{BB962C8B-B14F-4D97-AF65-F5344CB8AC3E}">
        <p14:creationId xmlns:p14="http://schemas.microsoft.com/office/powerpoint/2010/main" val="225704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CA" dirty="0">
                <a:latin typeface="Arial" pitchFamily="34" charset="0"/>
              </a:rPr>
              <a:t>What would be disrespectful? </a:t>
            </a:r>
          </a:p>
          <a:p>
            <a:pPr eaLnBrk="1" hangingPunct="1">
              <a:defRPr/>
            </a:pPr>
            <a:endParaRPr lang="en-CA" dirty="0">
              <a:latin typeface="Arial" pitchFamily="34" charset="0"/>
            </a:endParaRPr>
          </a:p>
          <a:p>
            <a:pPr marL="173450" indent="-173450">
              <a:buFont typeface="Arial" pitchFamily="34" charset="0"/>
              <a:buChar char="•"/>
              <a:defRPr/>
            </a:pPr>
            <a:r>
              <a:rPr lang="en-CA" dirty="0">
                <a:latin typeface="Arial" pitchFamily="34" charset="0"/>
              </a:rPr>
              <a:t>Texting, Twitter, Facebook, Vine, etc.  </a:t>
            </a:r>
          </a:p>
          <a:p>
            <a:pPr marL="173450" indent="-173450">
              <a:buFont typeface="Arial" pitchFamily="34" charset="0"/>
              <a:buChar char="•"/>
              <a:defRPr/>
            </a:pPr>
            <a:r>
              <a:rPr lang="en-CA" dirty="0">
                <a:latin typeface="Arial" pitchFamily="34" charset="0"/>
              </a:rPr>
              <a:t>Sending someone else to break up.</a:t>
            </a:r>
          </a:p>
          <a:p>
            <a:pPr marL="173450" indent="-173450">
              <a:buFont typeface="Arial" pitchFamily="34" charset="0"/>
              <a:buChar char="•"/>
              <a:defRPr/>
            </a:pPr>
            <a:r>
              <a:rPr lang="en-CA" dirty="0">
                <a:latin typeface="Arial" pitchFamily="34" charset="0"/>
              </a:rPr>
              <a:t>Ignoring the person (texts etc.)</a:t>
            </a:r>
          </a:p>
          <a:p>
            <a:pPr marL="173450" indent="-173450">
              <a:buFont typeface="Arial" pitchFamily="34" charset="0"/>
              <a:buChar char="•"/>
              <a:defRPr/>
            </a:pPr>
            <a:r>
              <a:rPr lang="en-CA" dirty="0">
                <a:latin typeface="Arial" pitchFamily="34" charset="0"/>
              </a:rPr>
              <a:t>Moving on without telling them. </a:t>
            </a:r>
          </a:p>
          <a:p>
            <a:pPr marL="0" indent="0">
              <a:buFont typeface="Arial" pitchFamily="34" charset="0"/>
              <a:buNone/>
              <a:defRPr/>
            </a:pPr>
            <a:endParaRPr lang="en-CA" dirty="0">
              <a:latin typeface="Arial" pitchFamily="34" charset="0"/>
            </a:endParaRPr>
          </a:p>
          <a:p>
            <a:pPr eaLnBrk="1" hangingPunct="1">
              <a:defRPr/>
            </a:pPr>
            <a:r>
              <a:rPr lang="en-CA" dirty="0">
                <a:latin typeface="Arial" pitchFamily="34" charset="0"/>
              </a:rPr>
              <a:t>Why is it important to break up with someone in a respectful way?</a:t>
            </a:r>
          </a:p>
          <a:p>
            <a:pPr eaLnBrk="1" hangingPunct="1">
              <a:defRPr/>
            </a:pPr>
            <a:endParaRPr lang="en-CA" dirty="0">
              <a:latin typeface="Arial" pitchFamily="34" charset="0"/>
            </a:endParaRPr>
          </a:p>
          <a:p>
            <a:pPr marL="173450" indent="-173450">
              <a:buFont typeface="Arial" pitchFamily="34" charset="0"/>
              <a:buChar char="•"/>
              <a:defRPr/>
            </a:pPr>
            <a:r>
              <a:rPr lang="en-CA" dirty="0">
                <a:latin typeface="Arial" pitchFamily="34" charset="0"/>
              </a:rPr>
              <a:t>Because they are going to tell everybody what you did.</a:t>
            </a:r>
          </a:p>
          <a:p>
            <a:pPr marL="173450" indent="-173450">
              <a:buFont typeface="Arial" pitchFamily="34" charset="0"/>
              <a:buChar char="•"/>
              <a:defRPr/>
            </a:pPr>
            <a:r>
              <a:rPr lang="en-CA" dirty="0">
                <a:latin typeface="Arial" pitchFamily="34" charset="0"/>
              </a:rPr>
              <a:t>You may have to see this person around (school) and every time you do you will remember the disrespectful ending, and this will affect your own self-respect. </a:t>
            </a:r>
          </a:p>
          <a:p>
            <a:pPr marL="173450" indent="-173450">
              <a:buFont typeface="Arial" pitchFamily="34" charset="0"/>
              <a:buChar char="•"/>
              <a:defRPr/>
            </a:pPr>
            <a:r>
              <a:rPr lang="en-CA" i="0" dirty="0">
                <a:latin typeface="Arial" pitchFamily="34" charset="0"/>
              </a:rPr>
              <a:t>LGBTQ2+ community is of smaller size than the general population it is important to end things amicably and with respect. (people talk)</a:t>
            </a:r>
          </a:p>
          <a:p>
            <a:pPr eaLnBrk="1" hangingPunct="1">
              <a:buFont typeface="Arial" pitchFamily="34" charset="0"/>
              <a:buNone/>
              <a:defRPr/>
            </a:pPr>
            <a:endParaRPr lang="en-CA" i="0" dirty="0">
              <a:latin typeface="Arial" pitchFamily="34" charset="0"/>
            </a:endParaRPr>
          </a:p>
          <a:p>
            <a:pPr eaLnBrk="1" hangingPunct="1">
              <a:buFont typeface="Arial" pitchFamily="34" charset="0"/>
              <a:buNone/>
              <a:defRPr/>
            </a:pPr>
            <a:r>
              <a:rPr lang="en-CA" i="0" dirty="0">
                <a:latin typeface="Arial" pitchFamily="34" charset="0"/>
              </a:rPr>
              <a:t>Break ups provide opportunities for personal growth. In many cases people come out stronger/wiser and better equipped for the next one.  </a:t>
            </a:r>
            <a:r>
              <a:rPr lang="en-CA" dirty="0">
                <a:latin typeface="Arial" pitchFamily="34" charset="0"/>
              </a:rPr>
              <a:t>Treat someone like you would like to be treated!</a:t>
            </a: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11</a:t>
            </a:fld>
            <a:endParaRPr lang="en-CA"/>
          </a:p>
        </p:txBody>
      </p:sp>
    </p:spTree>
    <p:extLst>
      <p:ext uri="{BB962C8B-B14F-4D97-AF65-F5344CB8AC3E}">
        <p14:creationId xmlns:p14="http://schemas.microsoft.com/office/powerpoint/2010/main" val="391025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Activity: Ask the students to give a “thumbs up” or “thumbs down” to each of the following s</a:t>
            </a:r>
            <a:r>
              <a:rPr lang="en-CA" b="1" dirty="0">
                <a:highlight>
                  <a:srgbClr val="FFFF00"/>
                </a:highlight>
              </a:rPr>
              <a:t>cenarios. </a:t>
            </a:r>
          </a:p>
          <a:p>
            <a:endParaRPr lang="en-CA" b="1" dirty="0">
              <a:highlight>
                <a:srgbClr val="FFFF00"/>
              </a:highlight>
            </a:endParaRPr>
          </a:p>
          <a:p>
            <a:pPr marL="228600" indent="-228600">
              <a:buFont typeface="+mj-lt"/>
              <a:buAutoNum type="arabicPeriod"/>
            </a:pPr>
            <a:r>
              <a:rPr lang="en-CA" b="0" dirty="0">
                <a:highlight>
                  <a:srgbClr val="FFFF00"/>
                </a:highlight>
              </a:rPr>
              <a:t>You can both be honest about your feelings and talk about them freely. (Thumbs up) </a:t>
            </a:r>
          </a:p>
          <a:p>
            <a:pPr marL="228600" indent="-228600">
              <a:buFont typeface="+mj-lt"/>
              <a:buAutoNum type="arabicPeriod"/>
            </a:pPr>
            <a:r>
              <a:rPr lang="en-CA" b="0" dirty="0">
                <a:highlight>
                  <a:srgbClr val="FFFF00"/>
                </a:highlight>
              </a:rPr>
              <a:t>You usually feel happy in this relationship. (Thumbs up)</a:t>
            </a:r>
          </a:p>
          <a:p>
            <a:pPr marL="228600" indent="-228600">
              <a:buFont typeface="+mj-lt"/>
              <a:buAutoNum type="arabicPeriod"/>
            </a:pPr>
            <a:r>
              <a:rPr lang="en-CA" b="0" dirty="0">
                <a:highlight>
                  <a:srgbClr val="FFFF00"/>
                </a:highlight>
              </a:rPr>
              <a:t>Your partner believes that jealously is a sign of love. (Thumbs down) </a:t>
            </a:r>
          </a:p>
          <a:p>
            <a:pPr marL="228600" indent="-228600">
              <a:buFont typeface="+mj-lt"/>
              <a:buAutoNum type="arabicPeriod"/>
            </a:pPr>
            <a:r>
              <a:rPr lang="en-CA" b="0" dirty="0">
                <a:highlight>
                  <a:srgbClr val="FFFF00"/>
                </a:highlight>
              </a:rPr>
              <a:t>Your partner is a good friend. (Thumbs up)</a:t>
            </a:r>
          </a:p>
          <a:p>
            <a:pPr marL="228600" indent="-228600">
              <a:buFont typeface="+mj-lt"/>
              <a:buAutoNum type="arabicPeriod"/>
            </a:pPr>
            <a:r>
              <a:rPr lang="en-CA" b="0" dirty="0">
                <a:highlight>
                  <a:srgbClr val="FFFF00"/>
                </a:highlight>
              </a:rPr>
              <a:t>Your partner wants to be in control of things. (Thumbs down)</a:t>
            </a:r>
          </a:p>
          <a:p>
            <a:pPr marL="228600" indent="-228600">
              <a:buFont typeface="+mj-lt"/>
              <a:buAutoNum type="arabicPeriod"/>
            </a:pPr>
            <a:r>
              <a:rPr lang="en-CA" b="0" dirty="0">
                <a:highlight>
                  <a:srgbClr val="FFFF00"/>
                </a:highlight>
              </a:rPr>
              <a:t>You both decide how to spend your time together. (Thumbs up)</a:t>
            </a:r>
          </a:p>
          <a:p>
            <a:pPr marL="228600" indent="-228600">
              <a:buFont typeface="+mj-lt"/>
              <a:buAutoNum type="arabicPeriod"/>
            </a:pPr>
            <a:r>
              <a:rPr lang="en-CA" b="0" dirty="0">
                <a:highlight>
                  <a:srgbClr val="FFFF00"/>
                </a:highlight>
              </a:rPr>
              <a:t>Your partner makes all the decisions. (Thumbs Down)</a:t>
            </a:r>
          </a:p>
          <a:p>
            <a:pPr marL="228600" indent="-228600">
              <a:buFont typeface="+mj-lt"/>
              <a:buAutoNum type="arabicPeriod"/>
            </a:pPr>
            <a:r>
              <a:rPr lang="en-CA" b="0" dirty="0">
                <a:highlight>
                  <a:srgbClr val="FFFF00"/>
                </a:highlight>
              </a:rPr>
              <a:t>Your partner is honest. (Thumbs up)</a:t>
            </a:r>
          </a:p>
          <a:p>
            <a:pPr marL="228600" indent="-228600">
              <a:buFont typeface="+mj-lt"/>
              <a:buAutoNum type="arabicPeriod"/>
            </a:pPr>
            <a:r>
              <a:rPr lang="en-CA" b="0" dirty="0">
                <a:highlight>
                  <a:srgbClr val="FFFF00"/>
                </a:highlight>
              </a:rPr>
              <a:t>You are afraid of your partner’s temper, so you avoid making him/her angry. (Thumbs down) </a:t>
            </a:r>
          </a:p>
          <a:p>
            <a:pPr marL="228600" indent="-228600">
              <a:buFont typeface="+mj-lt"/>
              <a:buAutoNum type="arabicPeriod"/>
            </a:pPr>
            <a:r>
              <a:rPr lang="en-CA" b="0" dirty="0">
                <a:highlight>
                  <a:srgbClr val="FFFF00"/>
                </a:highlight>
              </a:rPr>
              <a:t>Your partner has the power to make you feel bad and uses it. (Thumbs down)</a:t>
            </a:r>
          </a:p>
        </p:txBody>
      </p:sp>
      <p:sp>
        <p:nvSpPr>
          <p:cNvPr id="4" name="Slide Number Placeholder 3"/>
          <p:cNvSpPr>
            <a:spLocks noGrp="1"/>
          </p:cNvSpPr>
          <p:nvPr>
            <p:ph type="sldNum" sz="quarter" idx="5"/>
          </p:nvPr>
        </p:nvSpPr>
        <p:spPr/>
        <p:txBody>
          <a:bodyPr/>
          <a:lstStyle/>
          <a:p>
            <a:fld id="{6D4E7BC5-CE2F-4706-A188-D05CD2052D3F}" type="slidenum">
              <a:rPr lang="en-CA" smtClean="0"/>
              <a:t>12</a:t>
            </a:fld>
            <a:endParaRPr lang="en-CA"/>
          </a:p>
        </p:txBody>
      </p:sp>
    </p:spTree>
    <p:extLst>
      <p:ext uri="{BB962C8B-B14F-4D97-AF65-F5344CB8AC3E}">
        <p14:creationId xmlns:p14="http://schemas.microsoft.com/office/powerpoint/2010/main" val="2077424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Sometimes a friendship may develop into a dating relationship. How is this different from just being friends? </a:t>
            </a:r>
          </a:p>
          <a:p>
            <a:br>
              <a:rPr lang="en-CA" dirty="0"/>
            </a:br>
            <a:r>
              <a:rPr lang="en-CA" dirty="0"/>
              <a:t>Having a dating partner is different because the person is more than a friend. You develop strong feelings and attraction for that person, and they are very special to you. You may feel that you want to spend all your time just with that one person.  We may learn about relationships by watching family and friends, TV relationships, movies, social media, listening to the lyrics of songs, even books. </a:t>
            </a:r>
            <a:endParaRPr lang="en-CA" b="1" dirty="0"/>
          </a:p>
          <a:p>
            <a:endParaRPr lang="en-CA" b="1" dirty="0"/>
          </a:p>
          <a:p>
            <a:r>
              <a:rPr lang="en-CA" b="1" dirty="0"/>
              <a:t>Do you need to have a partner to be in a relationship?</a:t>
            </a:r>
          </a:p>
          <a:p>
            <a:br>
              <a:rPr lang="en-CA" dirty="0"/>
            </a:br>
            <a:r>
              <a:rPr lang="en-CA" dirty="0"/>
              <a:t>• Absolutely not. Some people may not be involved in an intimate relationship ever in their life –they are happy to be around family and friends.</a:t>
            </a:r>
            <a:br>
              <a:rPr lang="en-CA" dirty="0"/>
            </a:br>
            <a:r>
              <a:rPr lang="en-CA" dirty="0"/>
              <a:t>•Sometimes someone may choose to spend time outside of an intimate relationship, particularly if they have been involved in an unhealthy relationship before.</a:t>
            </a:r>
            <a:br>
              <a:rPr lang="en-CA" dirty="0"/>
            </a:br>
            <a:r>
              <a:rPr lang="en-CA" dirty="0"/>
              <a:t>•It is common to feel pressure to have a dating partner from friends, family or even the media.</a:t>
            </a:r>
            <a:br>
              <a:rPr lang="en-CA" dirty="0"/>
            </a:br>
            <a:r>
              <a:rPr lang="en-CA" dirty="0"/>
              <a:t>•It is important that you always do what is right for you and do not jump into or stay in a relationship that is uncomfortable or unsafe for you. </a:t>
            </a:r>
          </a:p>
          <a:p>
            <a:endParaRPr lang="en-CA" u="sng" dirty="0"/>
          </a:p>
          <a:p>
            <a:r>
              <a:rPr lang="en-CA" b="1" u="sng" dirty="0"/>
              <a:t>Additional Information </a:t>
            </a:r>
          </a:p>
          <a:p>
            <a:r>
              <a:rPr lang="en-CA" b="1" dirty="0"/>
              <a:t>Can you list activities that friends might do together </a:t>
            </a:r>
            <a:r>
              <a:rPr lang="en-CA" b="0" dirty="0"/>
              <a:t>(</a:t>
            </a:r>
            <a:r>
              <a:rPr lang="en-CA" dirty="0"/>
              <a:t>e.g., go to the movies, watch Netflix, play computer games, go for a walk, go to a hockey game, talk on the phone).  </a:t>
            </a:r>
          </a:p>
          <a:p>
            <a:endParaRPr lang="en-CA" dirty="0"/>
          </a:p>
          <a:p>
            <a:r>
              <a:rPr lang="en-CA" dirty="0"/>
              <a:t>The person who becomes your dating partner may be someone who you already know as a friend but who you want to spend more and more time with. You may feel excited to be with the person and find every opportunity you can to spend time and be alone with them.  Before long, you may start to feel that you are ‘more than just friends’ telling people that you have a dating partner. When you start to spend more time with someone and to date you will probably do lots of the same things as friends. Now think of some of the other things you might do only with a dating partner e.g., romantic walks, holding hands, kissing, touching, sexual activities.</a:t>
            </a:r>
            <a:br>
              <a:rPr lang="en-CA" dirty="0"/>
            </a:br>
            <a:br>
              <a:rPr lang="en-CA" dirty="0"/>
            </a:br>
            <a:r>
              <a:rPr lang="en-CA" b="1" dirty="0"/>
              <a:t>What does “having a crush” mean? </a:t>
            </a:r>
            <a:br>
              <a:rPr lang="en-CA" dirty="0"/>
            </a:br>
            <a:endParaRPr lang="en-CA" dirty="0"/>
          </a:p>
          <a:p>
            <a:r>
              <a:rPr lang="en-CA" dirty="0"/>
              <a:t>It is common to have a “crush” on another person which means that you really like that person and have strong romantic feelings for that person.   Sometimes your heart will race, and you may feel like you have butterflies when you see that person and you may spend time daydreaming about what it would be like to have a relationship with them. It is possible to have a celebrity crush, someone on TV or a singer that you do not know in your everyday life. Or it could be someone you know at school or in your community. Crushes sometimes do not last very long. You can have a crush, and no-one needs to know. You do not have to tell the person but if you do this may be the start of a relationship. If they tell you that they do not feel the same way back it is time to move on and accept that you will not have a relationship. You may feel sad about this, but it is a choice that the other person has the right to make. If someone tells you they have a crush on you, you do not have to have a relationship if you do not want to.   </a:t>
            </a:r>
            <a:br>
              <a:rPr lang="en-CA" dirty="0"/>
            </a:br>
            <a:br>
              <a:rPr lang="en-CA" b="1" dirty="0"/>
            </a:br>
            <a:r>
              <a:rPr lang="en-CA" b="0" dirty="0"/>
              <a:t>We know that dating relationships usually mean two people spending time together in a close relationship. These relationships can be complex, and usually develop over time and may consist of friendship, romantic love and/or intimacy involving sexual activity.  </a:t>
            </a:r>
          </a:p>
          <a:p>
            <a:endParaRPr lang="en-CA" b="0" dirty="0"/>
          </a:p>
          <a:p>
            <a:r>
              <a:rPr lang="en-CA" b="0" dirty="0"/>
              <a:t>Before you start dating, you should talk with your family/caregiver about dating to find out if there are rules or cultural expectations that are important to them e.g., some students may know that their family has rules about how old they should be before they date or there may be a rule that dating is not allowed before marriage. </a:t>
            </a:r>
          </a:p>
          <a:p>
            <a:br>
              <a:rPr lang="en-CA" dirty="0"/>
            </a:br>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13</a:t>
            </a:fld>
            <a:endParaRPr lang="en-CA"/>
          </a:p>
        </p:txBody>
      </p:sp>
    </p:spTree>
    <p:extLst>
      <p:ext uri="{BB962C8B-B14F-4D97-AF65-F5344CB8AC3E}">
        <p14:creationId xmlns:p14="http://schemas.microsoft.com/office/powerpoint/2010/main" val="1128735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Choosing to become sexually involved requires responsibility and an understanding of social, emotional and physical consequences. Thinking about responsibilities and consequences can help. It does not mean that we think that all students are having sexual relationships, but many teens and young adults do have sexual relationships, and it is important to be prepared. Some people have sexual intercourse in their teen years, many don’t. </a:t>
            </a:r>
          </a:p>
          <a:p>
            <a:endParaRPr lang="en-CA" dirty="0"/>
          </a:p>
          <a:p>
            <a:r>
              <a:rPr lang="en-CA" b="1" dirty="0"/>
              <a:t>What is “sex”?</a:t>
            </a:r>
            <a:br>
              <a:rPr lang="en-CA" dirty="0"/>
            </a:br>
            <a:r>
              <a:rPr lang="en-CA" dirty="0"/>
              <a:t>• Sex means different things to different people. It is usually referring to sexual activity when people do sexual things together.</a:t>
            </a:r>
            <a:br>
              <a:rPr lang="en-CA" dirty="0"/>
            </a:b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What is sexual activity?</a:t>
            </a:r>
            <a:br>
              <a:rPr lang="en-CA" dirty="0"/>
            </a:br>
            <a:r>
              <a:rPr lang="en-CA" dirty="0"/>
              <a:t>• Sexual activities can include behaviours such as kissing, sexual touching, oral sex (mouth touching penis/vagina), anal and vaginal intercourse. During intercourse, the penis is inserted into the vagina, sperm are released from the penis into the vagina. </a:t>
            </a:r>
            <a:r>
              <a:rPr lang="en-US" b="0" dirty="0"/>
              <a:t> </a:t>
            </a:r>
            <a:r>
              <a:rPr lang="en-CA" b="0" dirty="0"/>
              <a:t>These activities are done in private. Doing these sexual behaviours in public is inappropriate and can be against the law.</a:t>
            </a:r>
            <a:r>
              <a:rPr lang="en-CA" altLang="en-US" b="0" dirty="0"/>
              <a:t> </a:t>
            </a:r>
            <a:br>
              <a:rPr lang="en-CA" b="0" dirty="0"/>
            </a:br>
            <a:endParaRPr lang="en-CA" b="0" dirty="0"/>
          </a:p>
          <a:p>
            <a:r>
              <a:rPr lang="en-CA" b="1" dirty="0"/>
              <a:t>What can happen when you have a sexual relationship? Adult activity=adult consequences </a:t>
            </a:r>
            <a:br>
              <a:rPr lang="en-CA" dirty="0"/>
            </a:br>
            <a:r>
              <a:rPr lang="en-CA" dirty="0"/>
              <a:t>• Physical/health consequences – pregnancy, sexually transmitted infections (STBBIs)</a:t>
            </a:r>
            <a:br>
              <a:rPr lang="en-CA" dirty="0"/>
            </a:br>
            <a:r>
              <a:rPr lang="en-CA" dirty="0"/>
              <a:t>• Emotional consequences – feelings ranging from happiness and love to guilt and regret</a:t>
            </a:r>
          </a:p>
          <a:p>
            <a:pPr marL="171450" indent="-171450">
              <a:buFont typeface="Arial" panose="020B0604020202020204" pitchFamily="34" charset="0"/>
              <a:buChar char="•"/>
            </a:pPr>
            <a:r>
              <a:rPr lang="en-CA" dirty="0"/>
              <a:t>Social/relationship consequences – reputation and potentially bullying (especially via social media), family and friend’s reactions, isolation , religious/spiritual/ethical beliefs </a:t>
            </a:r>
          </a:p>
          <a:p>
            <a:pPr marL="0" indent="0">
              <a:buFont typeface="Arial" panose="020B0604020202020204" pitchFamily="34" charset="0"/>
              <a:buNone/>
            </a:pPr>
            <a:endParaRPr lang="en-CA" b="1" dirty="0"/>
          </a:p>
          <a:p>
            <a:pPr marL="0" indent="0">
              <a:buFont typeface="Arial" panose="020B0604020202020204" pitchFamily="34" charset="0"/>
              <a:buNone/>
            </a:pPr>
            <a:r>
              <a:rPr lang="en-CA" b="1" dirty="0"/>
              <a:t>What advice would you give someone who thinks he/she might be interested in having sex? </a:t>
            </a:r>
            <a:endParaRPr lang="en-US" dirty="0"/>
          </a:p>
          <a:p>
            <a:r>
              <a:rPr lang="en-CA" dirty="0"/>
              <a:t>If you are interested in having sex, think about the physical and emotional readiness, safety and avoiding consequences just a becoming a parent or getting an STBBI. Consider religious, cultural and/or spiritual beliefs as well as moral and ethical consideration (right or wrong). Adult activity with adult consequences.</a:t>
            </a:r>
          </a:p>
          <a:p>
            <a:endParaRPr lang="en-CA" dirty="0"/>
          </a:p>
          <a:p>
            <a:pPr defTabSz="931774">
              <a:defRPr/>
            </a:pPr>
            <a:endParaRPr lang="en-CA"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14</a:t>
            </a:fld>
            <a:endParaRPr lang="en-CA"/>
          </a:p>
        </p:txBody>
      </p:sp>
    </p:spTree>
    <p:extLst>
      <p:ext uri="{BB962C8B-B14F-4D97-AF65-F5344CB8AC3E}">
        <p14:creationId xmlns:p14="http://schemas.microsoft.com/office/powerpoint/2010/main" val="119543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CA" altLang="en-US" b="1" dirty="0"/>
              <a:t>What is consent? </a:t>
            </a:r>
          </a:p>
          <a:p>
            <a:pPr>
              <a:defRPr/>
            </a:pPr>
            <a:r>
              <a:rPr lang="en-CA" sz="1200" b="0" dirty="0"/>
              <a:t>Consent</a:t>
            </a:r>
            <a:r>
              <a:rPr lang="en-CA" sz="1200" dirty="0"/>
              <a:t> is permission for something to happen or an agreement to do something.</a:t>
            </a:r>
          </a:p>
          <a:p>
            <a:pPr>
              <a:defRPr/>
            </a:pPr>
            <a:endParaRPr lang="en-CA" sz="1200" b="1" dirty="0"/>
          </a:p>
          <a:p>
            <a:pPr>
              <a:defRPr/>
            </a:pPr>
            <a:r>
              <a:rPr lang="en-CA" sz="1200" b="1" dirty="0"/>
              <a:t>What does it mean to give consent?</a:t>
            </a:r>
          </a:p>
          <a:p>
            <a:pPr marL="1048245" lvl="1" indent="-582359">
              <a:buFont typeface="Arial" panose="020B0604020202020204" pitchFamily="34" charset="0"/>
              <a:buChar char="•"/>
              <a:defRPr/>
            </a:pPr>
            <a:r>
              <a:rPr lang="en-US" sz="1200" dirty="0"/>
              <a:t>To give </a:t>
            </a:r>
            <a:r>
              <a:rPr lang="en-US" sz="1200" u="sng" dirty="0"/>
              <a:t>permission</a:t>
            </a:r>
          </a:p>
          <a:p>
            <a:pPr marL="1048245" lvl="1" indent="-582359">
              <a:buFont typeface="Arial" panose="020B0604020202020204" pitchFamily="34" charset="0"/>
              <a:buChar char="•"/>
              <a:defRPr/>
            </a:pPr>
            <a:r>
              <a:rPr lang="en-US" sz="1200" dirty="0"/>
              <a:t>To say “yes” or “no”</a:t>
            </a:r>
          </a:p>
          <a:p>
            <a:pPr marL="1048245" lvl="1" indent="-582359">
              <a:buFont typeface="Arial" panose="020B0604020202020204" pitchFamily="34" charset="0"/>
              <a:buChar char="•"/>
              <a:defRPr/>
            </a:pPr>
            <a:r>
              <a:rPr lang="en-US" sz="1200" dirty="0"/>
              <a:t>To be allowed to do something.</a:t>
            </a:r>
          </a:p>
          <a:p>
            <a:pPr>
              <a:buFont typeface="Arial" panose="020B0604020202020204" pitchFamily="34" charset="0"/>
              <a:buChar char="•"/>
            </a:pPr>
            <a:endParaRPr lang="en-CA" altLang="en-US" b="1" dirty="0"/>
          </a:p>
          <a:p>
            <a:pPr>
              <a:buFont typeface="Arial" panose="020B0604020202020204" pitchFamily="34" charset="0"/>
              <a:buChar char="•"/>
            </a:pPr>
            <a:r>
              <a:rPr lang="en-CA" altLang="en-US" b="0" dirty="0"/>
              <a:t>Sexual consent means </a:t>
            </a:r>
            <a:r>
              <a:rPr lang="en-CA" altLang="en-US" b="0" dirty="0">
                <a:solidFill>
                  <a:srgbClr val="7030A0"/>
                </a:solidFill>
              </a:rPr>
              <a:t>BOTH</a:t>
            </a:r>
            <a:r>
              <a:rPr lang="en-CA" altLang="en-US" b="0" dirty="0"/>
              <a:t> partners agree to the sexual activity and have a clear understanding to what they’re agreeing to.</a:t>
            </a:r>
          </a:p>
          <a:p>
            <a:pPr>
              <a:buFont typeface="Arial" panose="020B0604020202020204" pitchFamily="34" charset="0"/>
              <a:buChar char="•"/>
            </a:pPr>
            <a:r>
              <a:rPr lang="en-CA" altLang="en-US" b="0" dirty="0"/>
              <a:t>Consent </a:t>
            </a:r>
            <a:r>
              <a:rPr lang="en-CA" altLang="en-US" b="0" dirty="0">
                <a:solidFill>
                  <a:srgbClr val="7030A0"/>
                </a:solidFill>
              </a:rPr>
              <a:t>MUST</a:t>
            </a:r>
            <a:r>
              <a:rPr lang="en-CA" altLang="en-US" b="0" dirty="0"/>
              <a:t> be given for every sexual activity, every time.</a:t>
            </a:r>
          </a:p>
          <a:p>
            <a:pPr>
              <a:buFont typeface="Arial" panose="020B0604020202020204" pitchFamily="34" charset="0"/>
              <a:buChar char="•"/>
            </a:pPr>
            <a:r>
              <a:rPr lang="en-CA" altLang="en-US" b="0" i="1" dirty="0">
                <a:solidFill>
                  <a:srgbClr val="7030A0"/>
                </a:solidFill>
              </a:rPr>
              <a:t>Consent can be withdrawn at any time.</a:t>
            </a:r>
          </a:p>
          <a:p>
            <a:pPr>
              <a:buFont typeface="Arial" panose="020B0604020202020204" pitchFamily="34" charset="0"/>
              <a:buChar char="•"/>
            </a:pPr>
            <a:r>
              <a:rPr lang="en-CA" altLang="en-US" b="0" i="1" dirty="0">
                <a:solidFill>
                  <a:srgbClr val="7030A0"/>
                </a:solidFill>
              </a:rPr>
              <a:t>Sex without consent is SEXUAL ASSULT</a:t>
            </a:r>
            <a:endParaRPr lang="en-US" altLang="en-US" b="0" i="1" dirty="0">
              <a:solidFill>
                <a:srgbClr val="7030A0"/>
              </a:solidFill>
            </a:endParaRPr>
          </a:p>
          <a:p>
            <a:endParaRPr lang="en-CA" dirty="0"/>
          </a:p>
          <a:p>
            <a:r>
              <a:rPr lang="en-CA" b="1" u="sng" dirty="0"/>
              <a:t>Additional Information </a:t>
            </a:r>
          </a:p>
          <a:p>
            <a:pPr fontAlgn="t">
              <a:buFont typeface="Arial" panose="020B0604020202020204" pitchFamily="34" charset="0"/>
              <a:buNone/>
            </a:pPr>
            <a:r>
              <a:rPr lang="en-CA" altLang="en-US" b="1" dirty="0"/>
              <a:t>Consent to Sexual Activity</a:t>
            </a:r>
          </a:p>
          <a:p>
            <a:r>
              <a:rPr lang="en-CA" b="0" dirty="0"/>
              <a:t>The age of consent is the age at which a young person can legally agree to sexual activity. Age of consent laws apply to all forms of sexual activity, ranging from kissing and touching to sexual intercourse.</a:t>
            </a:r>
          </a:p>
          <a:p>
            <a:r>
              <a:rPr lang="en-CA" b="0" dirty="0"/>
              <a:t>All sexual activity without consent is a criminal offence, regardless of age.  These are serious offences that carry serious penalties, including mandatory minimum penalties. The age of consent to sexual activity is 16 years. In some cases, the age of consent is higher (for example, when there is a relationship of trust, authority or dependency).  In other words, a person must be at least 16 years old to be able to legally agree to sexual activity. </a:t>
            </a:r>
          </a:p>
          <a:p>
            <a:r>
              <a:rPr lang="en-CA" dirty="0"/>
              <a:t> </a:t>
            </a:r>
          </a:p>
          <a:p>
            <a:r>
              <a:rPr lang="en-CA" dirty="0"/>
              <a:t>Close In</a:t>
            </a:r>
            <a:r>
              <a:rPr lang="en-CA" baseline="0" dirty="0"/>
              <a:t> Age Exceptions: </a:t>
            </a:r>
            <a:r>
              <a:rPr lang="en-CA" dirty="0"/>
              <a:t>A 14- or 15-year-old can consent to sexual activity as long as the partner is </a:t>
            </a:r>
            <a:r>
              <a:rPr lang="en-CA" b="0" dirty="0"/>
              <a:t>less than five years older </a:t>
            </a:r>
            <a:r>
              <a:rPr lang="en-CA" dirty="0"/>
              <a:t>and there is no relationship of trust, authority or dependency or any other exploitation of the young person. This means that if the partner is 5 years or older than the 14- or 15-year-old, any sexual activity is a criminal offence.  There is also a "close in age" exception for 12- and 13-year-olds. A 12- or 13-year-old can consent to sexual activity with a partner as long as the partner is </a:t>
            </a:r>
            <a:r>
              <a:rPr lang="en-CA" b="0" dirty="0"/>
              <a:t>less than two years older </a:t>
            </a:r>
            <a:r>
              <a:rPr lang="en-CA" dirty="0"/>
              <a:t>and there is no relationship of trust, authority or dependency or any other exploitation of the young person. This means that if the partner is 2 years or older than the 12- or 13-year-old, any sexual activity is a criminal offence. https://www.justice.gc.ca/eng/rp-pr/other-autre/clp/faq.html </a:t>
            </a:r>
          </a:p>
          <a:p>
            <a:endParaRPr lang="en-CA" dirty="0"/>
          </a:p>
          <a:p>
            <a:r>
              <a:rPr lang="en-CA" b="1" dirty="0"/>
              <a:t>Sexual exploitation</a:t>
            </a:r>
          </a:p>
          <a:p>
            <a:r>
              <a:rPr lang="en-CA" dirty="0"/>
              <a:t>A 16- or 17-year-old cannot consent to sexual activity if:</a:t>
            </a:r>
          </a:p>
          <a:p>
            <a:pPr marL="171450" indent="-171450">
              <a:buFont typeface="Arial" panose="020B0604020202020204" pitchFamily="34" charset="0"/>
              <a:buChar char="•"/>
            </a:pPr>
            <a:r>
              <a:rPr lang="en-CA" dirty="0"/>
              <a:t>their sexual partner is in position of trust or authority towards them, for example their teacher or coach </a:t>
            </a:r>
          </a:p>
          <a:p>
            <a:r>
              <a:rPr lang="en-CA" dirty="0"/>
              <a:t>the young person is dependent on their sexual partner, for example for care or support</a:t>
            </a:r>
          </a:p>
          <a:p>
            <a:pPr marL="171450" indent="-171450">
              <a:buFont typeface="Arial" panose="020B0604020202020204" pitchFamily="34" charset="0"/>
              <a:buChar char="•"/>
            </a:pPr>
            <a:r>
              <a:rPr lang="en-CA" dirty="0"/>
              <a:t>the relationship between the young person and their sexual partner is exploitative </a:t>
            </a:r>
          </a:p>
          <a:p>
            <a:pPr marL="171450" indent="-171450">
              <a:buFont typeface="Arial" panose="020B0604020202020204" pitchFamily="34" charset="0"/>
              <a:buChar char="•"/>
            </a:pPr>
            <a:endParaRPr lang="en-CA" dirty="0"/>
          </a:p>
          <a:p>
            <a:r>
              <a:rPr lang="en-CA" dirty="0"/>
              <a:t>The following factors may be taken into account when determining whether a relationship is exploitative of the young person: </a:t>
            </a:r>
          </a:p>
          <a:p>
            <a:pPr marL="171450" indent="-171450">
              <a:buFont typeface="Arial" panose="020B0604020202020204" pitchFamily="34" charset="0"/>
              <a:buChar char="•"/>
            </a:pPr>
            <a:r>
              <a:rPr lang="en-CA" dirty="0"/>
              <a:t>the young person's age</a:t>
            </a:r>
          </a:p>
          <a:p>
            <a:pPr marL="171450" indent="-171450">
              <a:buFont typeface="Arial" panose="020B0604020202020204" pitchFamily="34" charset="0"/>
              <a:buChar char="•"/>
            </a:pPr>
            <a:r>
              <a:rPr lang="en-CA" dirty="0"/>
              <a:t>the age difference between the young person and their partner</a:t>
            </a:r>
          </a:p>
          <a:p>
            <a:pPr marL="171450" indent="-171450">
              <a:buFont typeface="Arial" panose="020B0604020202020204" pitchFamily="34" charset="0"/>
              <a:buChar char="•"/>
            </a:pPr>
            <a:r>
              <a:rPr lang="en-CA" dirty="0"/>
              <a:t>how the relationship developed (for example, quickly, secretly, or over the internet)</a:t>
            </a:r>
          </a:p>
          <a:p>
            <a:pPr marL="171450" indent="-171450">
              <a:buFont typeface="Arial" panose="020B0604020202020204" pitchFamily="34" charset="0"/>
              <a:buChar char="•"/>
            </a:pPr>
            <a:r>
              <a:rPr lang="en-CA" dirty="0"/>
              <a:t>whether the partner may have controlled or influenced the young person</a:t>
            </a:r>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15</a:t>
            </a:fld>
            <a:endParaRPr lang="en-CA"/>
          </a:p>
        </p:txBody>
      </p:sp>
    </p:spTree>
    <p:extLst>
      <p:ext uri="{BB962C8B-B14F-4D97-AF65-F5344CB8AC3E}">
        <p14:creationId xmlns:p14="http://schemas.microsoft.com/office/powerpoint/2010/main" val="176053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16</a:t>
            </a:fld>
            <a:endParaRPr lang="en-CA"/>
          </a:p>
        </p:txBody>
      </p:sp>
    </p:spTree>
    <p:extLst>
      <p:ext uri="{BB962C8B-B14F-4D97-AF65-F5344CB8AC3E}">
        <p14:creationId xmlns:p14="http://schemas.microsoft.com/office/powerpoint/2010/main" val="113495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decisions that you make in your life have consequences….</a:t>
            </a:r>
          </a:p>
          <a:p>
            <a:pPr eaLnBrk="1" hangingPunct="1">
              <a:buFontTx/>
              <a:buNone/>
              <a:defRPr/>
            </a:pPr>
            <a:r>
              <a:rPr lang="en-US" dirty="0"/>
              <a:t>Physical</a:t>
            </a:r>
          </a:p>
          <a:p>
            <a:pPr eaLnBrk="1" hangingPunct="1">
              <a:buFontTx/>
              <a:buNone/>
              <a:defRPr/>
            </a:pPr>
            <a:r>
              <a:rPr lang="en-US" dirty="0"/>
              <a:t>Emotional </a:t>
            </a:r>
          </a:p>
          <a:p>
            <a:pPr eaLnBrk="1" hangingPunct="1">
              <a:buFontTx/>
              <a:buNone/>
              <a:defRPr/>
            </a:pPr>
            <a:r>
              <a:rPr lang="en-US" dirty="0"/>
              <a:t>Social</a:t>
            </a:r>
          </a:p>
          <a:p>
            <a:endParaRPr lang="en-US" dirty="0"/>
          </a:p>
          <a:p>
            <a:r>
              <a:rPr lang="en-US" dirty="0"/>
              <a:t>Take care of yourself, you are important!</a:t>
            </a:r>
          </a:p>
        </p:txBody>
      </p:sp>
      <p:sp>
        <p:nvSpPr>
          <p:cNvPr id="4" name="Slide Number Placeholder 3"/>
          <p:cNvSpPr>
            <a:spLocks noGrp="1"/>
          </p:cNvSpPr>
          <p:nvPr>
            <p:ph type="sldNum" sz="quarter" idx="10"/>
          </p:nvPr>
        </p:nvSpPr>
        <p:spPr/>
        <p:txBody>
          <a:bodyPr/>
          <a:lstStyle/>
          <a:p>
            <a:fld id="{6D4E7BC5-CE2F-4706-A188-D05CD2052D3F}" type="slidenum">
              <a:rPr lang="en-CA" smtClean="0"/>
              <a:t>17</a:t>
            </a:fld>
            <a:endParaRPr lang="en-CA"/>
          </a:p>
        </p:txBody>
      </p:sp>
    </p:spTree>
    <p:extLst>
      <p:ext uri="{BB962C8B-B14F-4D97-AF65-F5344CB8AC3E}">
        <p14:creationId xmlns:p14="http://schemas.microsoft.com/office/powerpoint/2010/main" val="3085628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0" dirty="0"/>
          </a:p>
        </p:txBody>
      </p:sp>
      <p:sp>
        <p:nvSpPr>
          <p:cNvPr id="4" name="Slide Number Placeholder 3"/>
          <p:cNvSpPr>
            <a:spLocks noGrp="1"/>
          </p:cNvSpPr>
          <p:nvPr>
            <p:ph type="sldNum" sz="quarter" idx="10"/>
          </p:nvPr>
        </p:nvSpPr>
        <p:spPr/>
        <p:txBody>
          <a:bodyPr/>
          <a:lstStyle/>
          <a:p>
            <a:fld id="{6D4E7BC5-CE2F-4706-A188-D05CD2052D3F}" type="slidenum">
              <a:rPr lang="en-CA" smtClean="0"/>
              <a:t>18</a:t>
            </a:fld>
            <a:endParaRPr lang="en-CA"/>
          </a:p>
        </p:txBody>
      </p:sp>
    </p:spTree>
    <p:extLst>
      <p:ext uri="{BB962C8B-B14F-4D97-AF65-F5344CB8AC3E}">
        <p14:creationId xmlns:p14="http://schemas.microsoft.com/office/powerpoint/2010/main" val="350601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Ask the students to introduce themselves and list their favourite… (choose from the list below):</a:t>
            </a:r>
          </a:p>
          <a:p>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Movie</a:t>
            </a:r>
            <a:endParaRPr lang="en-CA"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TV series</a:t>
            </a:r>
            <a:endParaRPr lang="en-CA"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Snack</a:t>
            </a:r>
            <a:endParaRPr lang="en-CA"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Meal</a:t>
            </a:r>
            <a:endParaRPr lang="en-CA"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Restaurant</a:t>
            </a:r>
            <a:endParaRPr lang="en-CA"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Song</a:t>
            </a:r>
            <a:endParaRPr lang="en-CA"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Colour</a:t>
            </a:r>
            <a:endParaRPr lang="en-CA"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r>
              <a:rPr lang="en-US" dirty="0"/>
              <a:t>Or choose an ice breaker of your preference.  </a:t>
            </a:r>
          </a:p>
        </p:txBody>
      </p:sp>
      <p:sp>
        <p:nvSpPr>
          <p:cNvPr id="4" name="Slide Number Placeholder 3"/>
          <p:cNvSpPr>
            <a:spLocks noGrp="1"/>
          </p:cNvSpPr>
          <p:nvPr>
            <p:ph type="sldNum" sz="quarter" idx="10"/>
          </p:nvPr>
        </p:nvSpPr>
        <p:spPr/>
        <p:txBody>
          <a:bodyPr/>
          <a:lstStyle/>
          <a:p>
            <a:fld id="{6D4E7BC5-CE2F-4706-A188-D05CD2052D3F}" type="slidenum">
              <a:rPr lang="en-CA" smtClean="0"/>
              <a:t>3</a:t>
            </a:fld>
            <a:endParaRPr lang="en-CA"/>
          </a:p>
        </p:txBody>
      </p:sp>
    </p:spTree>
    <p:extLst>
      <p:ext uri="{BB962C8B-B14F-4D97-AF65-F5344CB8AC3E}">
        <p14:creationId xmlns:p14="http://schemas.microsoft.com/office/powerpoint/2010/main" val="155097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4</a:t>
            </a:fld>
            <a:endParaRPr lang="en-CA"/>
          </a:p>
        </p:txBody>
      </p:sp>
    </p:spTree>
    <p:extLst>
      <p:ext uri="{BB962C8B-B14F-4D97-AF65-F5344CB8AC3E}">
        <p14:creationId xmlns:p14="http://schemas.microsoft.com/office/powerpoint/2010/main" val="408430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Relationships are bonds between people.  Sometimes we call them connections.</a:t>
            </a:r>
          </a:p>
          <a:p>
            <a:endParaRPr lang="en-US" dirty="0"/>
          </a:p>
          <a:p>
            <a:r>
              <a:rPr lang="en-CA" b="1" dirty="0"/>
              <a:t>Who do we have relationships with? </a:t>
            </a:r>
          </a:p>
          <a:p>
            <a:r>
              <a:rPr lang="en-CA" dirty="0"/>
              <a:t>Parents, siblings, grandparents, aunts, uncles, cousins, friends, teammates, neighbours, coaches, teachers, caregiver/aide, work colleagues, dating partners and even pets.  </a:t>
            </a:r>
          </a:p>
          <a:p>
            <a:endParaRPr lang="en-CA" b="1" dirty="0">
              <a:latin typeface="Arial" pitchFamily="34" charset="0"/>
            </a:endParaRPr>
          </a:p>
          <a:p>
            <a:r>
              <a:rPr lang="en-CA" b="1" dirty="0">
                <a:latin typeface="Arial" pitchFamily="34" charset="0"/>
              </a:rPr>
              <a:t>From this list, which of these relationships do you get to choose for yourself </a:t>
            </a:r>
            <a:r>
              <a:rPr lang="en-CA" dirty="0">
                <a:latin typeface="Arial" pitchFamily="34" charset="0"/>
              </a:rPr>
              <a:t>(friends and dating partners). These are the relationships you have control over. </a:t>
            </a:r>
          </a:p>
          <a:p>
            <a:endParaRPr lang="en-CA" dirty="0">
              <a:latin typeface="Arial" pitchFamily="34" charset="0"/>
            </a:endParaRPr>
          </a:p>
          <a:p>
            <a:r>
              <a:rPr lang="en-CA" b="1" dirty="0">
                <a:latin typeface="Arial" pitchFamily="34" charset="0"/>
              </a:rPr>
              <a:t>What is the most important relationship that you must form? </a:t>
            </a:r>
            <a:r>
              <a:rPr lang="en-CA" b="0" dirty="0">
                <a:latin typeface="Arial" pitchFamily="34" charset="0"/>
              </a:rPr>
              <a:t>With yourself. </a:t>
            </a:r>
          </a:p>
          <a:p>
            <a:endParaRPr lang="en-CA" b="0" dirty="0">
              <a:latin typeface="Arial" pitchFamily="34" charset="0"/>
            </a:endParaRPr>
          </a:p>
          <a:p>
            <a:r>
              <a:rPr lang="en-CA" b="1" dirty="0">
                <a:latin typeface="Arial" pitchFamily="34" charset="0"/>
              </a:rPr>
              <a:t>Why? </a:t>
            </a:r>
            <a:r>
              <a:rPr lang="en-CA" dirty="0">
                <a:latin typeface="Arial" pitchFamily="34" charset="0"/>
              </a:rPr>
              <a:t>People who feel good about themselves make healthier decisions, solve problems better, feel happier, recover from disappointment faster. </a:t>
            </a:r>
            <a:endParaRPr lang="en-CA" altLang="en-US" dirty="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6D4E7BC5-CE2F-4706-A188-D05CD2052D3F}" type="slidenum">
              <a:rPr lang="en-CA" smtClean="0"/>
              <a:t>5</a:t>
            </a:fld>
            <a:endParaRPr lang="en-CA"/>
          </a:p>
        </p:txBody>
      </p:sp>
    </p:spTree>
    <p:extLst>
      <p:ext uri="{BB962C8B-B14F-4D97-AF65-F5344CB8AC3E}">
        <p14:creationId xmlns:p14="http://schemas.microsoft.com/office/powerpoint/2010/main" val="306400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dirty="0"/>
              <a:t>Qualities that make a healthy relationship:</a:t>
            </a:r>
          </a:p>
          <a:p>
            <a:pPr defTabSz="931774">
              <a:defRPr/>
            </a:pPr>
            <a:endParaRPr lang="en-CA"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t>Safety</a:t>
            </a:r>
            <a:r>
              <a:rPr lang="en-CA" sz="1200" dirty="0"/>
              <a:t>- you</a:t>
            </a:r>
            <a:r>
              <a:rPr lang="en-CA" dirty="0"/>
              <a:t> feel physically and emotionally safe with each other.  You are</a:t>
            </a:r>
            <a:r>
              <a:rPr lang="en-CA" baseline="0" dirty="0"/>
              <a:t> comfortable to set boundaries and say “NO”</a:t>
            </a:r>
            <a:endParaRPr lang="en-CA"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t>Trust</a:t>
            </a:r>
            <a:r>
              <a:rPr lang="en-CA" sz="1200" dirty="0"/>
              <a:t> -</a:t>
            </a:r>
            <a:r>
              <a:rPr lang="en-CA" dirty="0"/>
              <a:t>trust is about being able to count on someone. It’s about believing that someone will be honest with you and follow through on their promises. When you trust someone, you know that they’ll support you and look out for you.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t>Acceptance</a:t>
            </a:r>
            <a:r>
              <a:rPr lang="en-CA" sz="1200" dirty="0"/>
              <a:t>- </a:t>
            </a:r>
            <a:r>
              <a:rPr lang="en-CA" dirty="0"/>
              <a:t>You feel accepted for who you are, and you accept yourself when you are in the relationship.  You also accept your partner’s boundaries,</a:t>
            </a:r>
            <a:r>
              <a:rPr lang="en-CA" baseline="0" dirty="0"/>
              <a:t> decisions, values and family rules.  There is no pressure between the two of you.  </a:t>
            </a:r>
            <a:endParaRPr lang="en-CA" sz="1200" dirty="0"/>
          </a:p>
          <a:p>
            <a:pPr marL="285750" indent="-285750">
              <a:buFont typeface="Arial" panose="020B0604020202020204" pitchFamily="34" charset="0"/>
              <a:buChar char="•"/>
            </a:pPr>
            <a:r>
              <a:rPr lang="en-CA" sz="1200" b="1" dirty="0"/>
              <a:t>Respect</a:t>
            </a:r>
            <a:r>
              <a:rPr lang="en-CA" sz="1200" dirty="0"/>
              <a:t>- </a:t>
            </a:r>
            <a:r>
              <a:rPr lang="en-CA" baseline="0" dirty="0"/>
              <a:t>you feel valued in the relationship.  Your decisions, values, beliefs and boundaries are respected, and you offer that in return. </a:t>
            </a:r>
            <a:endParaRPr lang="en-CA" sz="1200" dirty="0"/>
          </a:p>
          <a:p>
            <a:pPr marL="285750" indent="-285750">
              <a:buFont typeface="Arial" panose="020B0604020202020204" pitchFamily="34" charset="0"/>
              <a:buChar char="•"/>
            </a:pPr>
            <a:r>
              <a:rPr lang="en-CA" sz="1200" b="1" dirty="0"/>
              <a:t>Common interests- </a:t>
            </a:r>
            <a:r>
              <a:rPr lang="en-CA" sz="1200" dirty="0"/>
              <a:t>shared interests between 2 people like baking, playing board games, going to concerts.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t>Can be yourself-</a:t>
            </a:r>
            <a:r>
              <a:rPr lang="en-CA" b="0" dirty="0"/>
              <a:t>you</a:t>
            </a:r>
            <a:r>
              <a:rPr lang="en-CA" b="1" dirty="0"/>
              <a:t> </a:t>
            </a:r>
            <a:r>
              <a:rPr lang="en-CA" dirty="0"/>
              <a:t>feel comfortable around the person. Changing yourself to please someone else won’t work in the long run and can frustrate your friends and family, so it’s important to be yourself.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Equality:</a:t>
            </a:r>
            <a:r>
              <a:rPr lang="en-CA" dirty="0"/>
              <a:t> equality keeps relationships safe and fair. For example, being equal in a relationship means sharing the power, not bossing each other around. Equality can also mean sharing the effort. If you text or call your partner often, but they don’t seem to have time for you, your relationship may be unequal.</a:t>
            </a:r>
            <a:endParaRPr lang="en-CA"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t>Good Communication-</a:t>
            </a:r>
            <a:r>
              <a:rPr lang="en-CA" b="0" dirty="0"/>
              <a:t>you</a:t>
            </a:r>
            <a:r>
              <a:rPr lang="en-CA" b="1" dirty="0"/>
              <a:t> </a:t>
            </a:r>
            <a:r>
              <a:rPr lang="en-CA" dirty="0"/>
              <a:t>discuss things that are important to you or your relationship. You ask each other what you’re thinking and feeling, and you listen to each other.</a:t>
            </a:r>
            <a:endParaRPr lang="en-CA"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a:t>Honesty</a:t>
            </a:r>
            <a:r>
              <a:rPr lang="en-CA" sz="1200" dirty="0"/>
              <a:t>-</a:t>
            </a:r>
            <a:r>
              <a:rPr lang="en-CA" dirty="0"/>
              <a:t>you feel comfortable talking about things in the relationship, including problems or concerns.</a:t>
            </a:r>
            <a:endParaRPr lang="en-CA" sz="1200" dirty="0"/>
          </a:p>
          <a:p>
            <a:pPr marL="285750" indent="-285750">
              <a:buFont typeface="Arial" panose="020B0604020202020204" pitchFamily="34" charset="0"/>
              <a:buChar char="•"/>
            </a:pPr>
            <a:r>
              <a:rPr lang="en-CA" sz="1200" b="1" dirty="0"/>
              <a:t>Fun/enjoyment </a:t>
            </a:r>
            <a:r>
              <a:rPr lang="en-CA" sz="1200" dirty="0"/>
              <a:t>- </a:t>
            </a:r>
            <a:r>
              <a:rPr lang="en-CA" baseline="0" dirty="0"/>
              <a:t>you enjoy spending time together but also know how to balance other things in your life, like school/job.  You also feel ok to have your own space. </a:t>
            </a:r>
            <a:endParaRPr lang="en-CA" sz="1200" dirty="0"/>
          </a:p>
          <a:p>
            <a:endParaRPr lang="en-CA" dirty="0"/>
          </a:p>
          <a:p>
            <a:br>
              <a:rPr lang="en-CA" dirty="0"/>
            </a:br>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6</a:t>
            </a:fld>
            <a:endParaRPr lang="en-CA"/>
          </a:p>
        </p:txBody>
      </p:sp>
    </p:spTree>
    <p:extLst>
      <p:ext uri="{BB962C8B-B14F-4D97-AF65-F5344CB8AC3E}">
        <p14:creationId xmlns:p14="http://schemas.microsoft.com/office/powerpoint/2010/main" val="387882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altLang="en-US" dirty="0">
                <a:latin typeface="Arial" panose="020B0604020202020204" pitchFamily="34" charset="0"/>
              </a:rPr>
              <a:t>Are you going to feel these things all the time? No, but you should MOST of the time .</a:t>
            </a:r>
          </a:p>
          <a:p>
            <a:pPr defTabSz="931774">
              <a:defRPr/>
            </a:pPr>
            <a:endParaRPr lang="en-CA"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reality is that not all relationships are perfect. We want them to be but that’s not realistic. We are all human and no one is perfect.  </a:t>
            </a:r>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7</a:t>
            </a:fld>
            <a:endParaRPr lang="en-CA"/>
          </a:p>
        </p:txBody>
      </p:sp>
    </p:spTree>
    <p:extLst>
      <p:ext uri="{BB962C8B-B14F-4D97-AF65-F5344CB8AC3E}">
        <p14:creationId xmlns:p14="http://schemas.microsoft.com/office/powerpoint/2010/main" val="146124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A healthy relationship make us feel happy and good about ourselves. The other person likes and respects you for who you are.  Unhealthy relationships make us feel sad, stressed and give us poor self-esteem.  It is important to be in a relationship because you want to be, and it feels good. As soon as a relationship starts to make you feel bad that relationship is not healthy. </a:t>
            </a:r>
            <a:r>
              <a:rPr lang="en-CA" altLang="en-US" dirty="0">
                <a:latin typeface="Arial" panose="020B0604020202020204" pitchFamily="34" charset="0"/>
              </a:rPr>
              <a:t>It’s important to recognize when things aren’t so healthy. We learn about relationships from the people closest to us. Some of us are or have been surrounded by unhealthy relationships so we grow up thinking that those unhealthy things are normal. </a:t>
            </a:r>
          </a:p>
          <a:p>
            <a:pPr defTabSz="931774">
              <a:defRPr/>
            </a:pPr>
            <a:endParaRPr lang="en-CA" b="1" dirty="0">
              <a:latin typeface="Arial" panose="020B0604020202020204" pitchFamily="34" charset="0"/>
            </a:endParaRPr>
          </a:p>
          <a:p>
            <a:pPr defTabSz="931774">
              <a:defRPr/>
            </a:pPr>
            <a:r>
              <a:rPr lang="en-CA" b="1" dirty="0">
                <a:latin typeface="Arial" panose="020B0604020202020204" pitchFamily="34" charset="0"/>
              </a:rPr>
              <a:t>Unhealthy relationships have- (click to display qualities)</a:t>
            </a:r>
            <a:endParaRPr lang="en-CA" b="1" dirty="0"/>
          </a:p>
          <a:p>
            <a:endParaRPr lang="en-CA" dirty="0"/>
          </a:p>
          <a:p>
            <a:r>
              <a:rPr lang="en-CA" b="1" dirty="0"/>
              <a:t>Why do people stay in unhealthy relationships? </a:t>
            </a:r>
          </a:p>
          <a:p>
            <a:br>
              <a:rPr lang="en-CA" dirty="0"/>
            </a:br>
            <a:r>
              <a:rPr lang="en-CA" dirty="0"/>
              <a:t>People who are in unhealthy relationships often believe things will get better, the problems are just a phase or that they can change their partner. Sometimes they will have seen this type of behaviour in another relationship, for example at home and not realize that the characteristics are unhealthy. Teens may feel that having a partner is more important than getting out of an unhealthy relationship. They may be scared to break it off either because they feel they cannot cope without the other person, or the other person may be abusive or violent towards them. </a:t>
            </a:r>
            <a:br>
              <a:rPr lang="en-CA" dirty="0"/>
            </a:br>
            <a:br>
              <a:rPr lang="en-CA" dirty="0"/>
            </a:br>
            <a:endParaRPr lang="en-CA" dirty="0"/>
          </a:p>
          <a:p>
            <a:r>
              <a:rPr lang="en-CA" b="1" dirty="0"/>
              <a:t>If someone is in an unhealthy relationship, what can they do about it? </a:t>
            </a:r>
            <a:br>
              <a:rPr lang="en-CA" dirty="0"/>
            </a:br>
            <a:br>
              <a:rPr lang="en-CA" dirty="0"/>
            </a:br>
            <a:r>
              <a:rPr lang="en-CA" dirty="0"/>
              <a:t>It is important to acknowledge unhealthy characteristics in a relationship before they become abusive characteristics. Emotional abuse such as verbal attacks may eventually turn into physical or sexual abuse. Talking to friends or adults you trust is important – often friends can provide some insight by letting you know how they see the relationship. Any type of emotional, physical, sexual abuse must be reported immediately to a trusted adult, Health Care Provider, and police.  </a:t>
            </a:r>
            <a:br>
              <a:rPr lang="en-CA" dirty="0"/>
            </a:br>
            <a:br>
              <a:rPr lang="en-CA" dirty="0"/>
            </a:br>
            <a:br>
              <a:rPr lang="en-CA" dirty="0"/>
            </a:br>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8</a:t>
            </a:fld>
            <a:endParaRPr lang="en-CA"/>
          </a:p>
        </p:txBody>
      </p:sp>
    </p:spTree>
    <p:extLst>
      <p:ext uri="{BB962C8B-B14F-4D97-AF65-F5344CB8AC3E}">
        <p14:creationId xmlns:p14="http://schemas.microsoft.com/office/powerpoint/2010/main" val="46648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dirty="0">
                <a:latin typeface="Arial" panose="020B0604020202020204" pitchFamily="34" charset="0"/>
              </a:rPr>
              <a:t>Pay attention to your feelings. Your body tells you stuff all the time. As kids we are taught to trust our gut feeling.  If we are feeling scared, we run away.  As teens and adults, we stop listening to the messages, begin to question ourselves. Listen to your body. If something feels wrong, it probably is!</a:t>
            </a:r>
          </a:p>
          <a:p>
            <a:pPr eaLnBrk="1" hangingPunct="1"/>
            <a:endParaRPr lang="en-CA" altLang="en-US" dirty="0">
              <a:latin typeface="Arial" panose="020B0604020202020204" pitchFamily="34" charset="0"/>
            </a:endParaRPr>
          </a:p>
          <a:p>
            <a:pPr eaLnBrk="1" hangingPunct="1"/>
            <a:r>
              <a:rPr lang="en-CA" altLang="en-US" dirty="0">
                <a:latin typeface="Arial" panose="020B0604020202020204" pitchFamily="34" charset="0"/>
              </a:rPr>
              <a:t>If you notice this in a friend…tell them! Maybe they don’t see the changes.</a:t>
            </a:r>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9</a:t>
            </a:fld>
            <a:endParaRPr lang="en-CA"/>
          </a:p>
        </p:txBody>
      </p:sp>
    </p:spTree>
    <p:extLst>
      <p:ext uri="{BB962C8B-B14F-4D97-AF65-F5344CB8AC3E}">
        <p14:creationId xmlns:p14="http://schemas.microsoft.com/office/powerpoint/2010/main" val="238069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 relationship is healthy, sometimes arguments can take place in healthy relationships as well. Learn how to deal with arguments and continue to have a good communication with your peers, parents and loved ones. </a:t>
            </a:r>
          </a:p>
          <a:p>
            <a:endParaRPr lang="en-US" dirty="0"/>
          </a:p>
          <a:p>
            <a:pPr marL="0" indent="0">
              <a:buFont typeface="Arial" panose="020B0604020202020204" pitchFamily="34" charset="0"/>
              <a:buNone/>
            </a:pPr>
            <a:r>
              <a:rPr lang="en-CA" b="1" dirty="0">
                <a:solidFill>
                  <a:schemeClr val="tx1"/>
                </a:solidFill>
              </a:rPr>
              <a:t>Stay calm:</a:t>
            </a:r>
            <a:r>
              <a:rPr lang="en-CA" dirty="0">
                <a:solidFill>
                  <a:schemeClr val="tx1"/>
                </a:solidFill>
              </a:rPr>
              <a:t> try to speak calmly, no matter how upset you are.</a:t>
            </a:r>
          </a:p>
          <a:p>
            <a:pPr marL="0" indent="0">
              <a:buFont typeface="Arial" panose="020B0604020202020204" pitchFamily="34" charset="0"/>
              <a:buNone/>
            </a:pPr>
            <a:r>
              <a:rPr lang="en-CA" b="1" dirty="0">
                <a:solidFill>
                  <a:schemeClr val="tx1"/>
                </a:solidFill>
              </a:rPr>
              <a:t>Don’t accuse:</a:t>
            </a:r>
            <a:r>
              <a:rPr lang="en-CA" dirty="0">
                <a:solidFill>
                  <a:schemeClr val="tx1"/>
                </a:solidFill>
              </a:rPr>
              <a:t> even if you’ve been wronged, it’s better to explain how you feel than to blame or accuse the other person. For example, it’s better to say, “I felt hurt and embarrassed when you did that,” than “You think I’m an idiot.”</a:t>
            </a:r>
          </a:p>
          <a:p>
            <a:pPr marL="0" indent="0">
              <a:buFont typeface="Arial" panose="020B0604020202020204" pitchFamily="34" charset="0"/>
              <a:buNone/>
            </a:pPr>
            <a:r>
              <a:rPr lang="en-CA" b="1" dirty="0">
                <a:solidFill>
                  <a:schemeClr val="tx1"/>
                </a:solidFill>
              </a:rPr>
              <a:t>Address the problem:</a:t>
            </a:r>
            <a:r>
              <a:rPr lang="en-CA" dirty="0">
                <a:solidFill>
                  <a:schemeClr val="tx1"/>
                </a:solidFill>
              </a:rPr>
              <a:t> discuss what you’d like to change. Aim for a solution rather than winning the argument.</a:t>
            </a:r>
          </a:p>
          <a:p>
            <a:pPr marL="0" indent="0">
              <a:buFont typeface="Arial" panose="020B0604020202020204" pitchFamily="34" charset="0"/>
              <a:buNone/>
            </a:pPr>
            <a:r>
              <a:rPr lang="en-CA" b="1" dirty="0">
                <a:solidFill>
                  <a:schemeClr val="tx1"/>
                </a:solidFill>
              </a:rPr>
              <a:t>Step back: </a:t>
            </a:r>
            <a:r>
              <a:rPr lang="en-CA" dirty="0">
                <a:solidFill>
                  <a:schemeClr val="tx1"/>
                </a:solidFill>
              </a:rPr>
              <a:t>when tempers are hot, take a break. Suggest that you talk about it in a day or two, after you’ve both had time to cool off and think.</a:t>
            </a:r>
          </a:p>
          <a:p>
            <a:endParaRPr lang="en-CA" dirty="0"/>
          </a:p>
        </p:txBody>
      </p:sp>
      <p:sp>
        <p:nvSpPr>
          <p:cNvPr id="4" name="Slide Number Placeholder 3"/>
          <p:cNvSpPr>
            <a:spLocks noGrp="1"/>
          </p:cNvSpPr>
          <p:nvPr>
            <p:ph type="sldNum" sz="quarter" idx="10"/>
          </p:nvPr>
        </p:nvSpPr>
        <p:spPr/>
        <p:txBody>
          <a:bodyPr/>
          <a:lstStyle/>
          <a:p>
            <a:fld id="{6D4E7BC5-CE2F-4706-A188-D05CD2052D3F}" type="slidenum">
              <a:rPr lang="en-CA" smtClean="0"/>
              <a:t>10</a:t>
            </a:fld>
            <a:endParaRPr lang="en-CA"/>
          </a:p>
        </p:txBody>
      </p:sp>
    </p:spTree>
    <p:extLst>
      <p:ext uri="{BB962C8B-B14F-4D97-AF65-F5344CB8AC3E}">
        <p14:creationId xmlns:p14="http://schemas.microsoft.com/office/powerpoint/2010/main" val="74475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8372" t="6909" r="12400" b="786"/>
          <a:stretch/>
        </p:blipFill>
        <p:spPr>
          <a:xfrm>
            <a:off x="0" y="0"/>
            <a:ext cx="9144000" cy="6857999"/>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345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556792"/>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AA8DEE-C3F7-4B4A-8A9D-E1B9546ABA1B}"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006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24744"/>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1A1A10-29CE-460B-8B40-B2E5A13BAF4E}"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2588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7"/>
            <a:ext cx="9144000" cy="6855626"/>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915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99286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308" y="266915"/>
            <a:ext cx="8290156" cy="1289877"/>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2276872"/>
            <a:ext cx="6400800" cy="33619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1" name="Date Placeholder 3"/>
          <p:cNvSpPr>
            <a:spLocks noGrp="1"/>
          </p:cNvSpPr>
          <p:nvPr>
            <p:ph type="dt" sz="half" idx="10"/>
          </p:nvPr>
        </p:nvSpPr>
        <p:spPr>
          <a:xfrm>
            <a:off x="2552646" y="6411307"/>
            <a:ext cx="1227266" cy="365125"/>
          </a:xfrm>
        </p:spPr>
        <p:txBody>
          <a:bodyPr/>
          <a:lstStyle/>
          <a:p>
            <a:fld id="{9898484E-40ED-4C3E-A596-49EF19B2DE71}" type="datetime1">
              <a:rPr lang="en-CA" smtClean="0"/>
              <a:t>2025-08-29</a:t>
            </a:fld>
            <a:endParaRPr lang="en-CA"/>
          </a:p>
        </p:txBody>
      </p:sp>
      <p:sp>
        <p:nvSpPr>
          <p:cNvPr id="12" name="Footer Placeholder 4"/>
          <p:cNvSpPr>
            <a:spLocks noGrp="1"/>
          </p:cNvSpPr>
          <p:nvPr>
            <p:ph type="ftr" sz="quarter" idx="11"/>
          </p:nvPr>
        </p:nvSpPr>
        <p:spPr>
          <a:xfrm>
            <a:off x="3779912" y="6411307"/>
            <a:ext cx="4104456" cy="365125"/>
          </a:xfrm>
        </p:spPr>
        <p:txBody>
          <a:bodyPr/>
          <a:lstStyle/>
          <a:p>
            <a:r>
              <a:rPr lang="en-CA"/>
              <a:t>WINDSOR-ESSEX COUNTY HEALTH UNIT</a:t>
            </a:r>
          </a:p>
        </p:txBody>
      </p:sp>
      <p:sp>
        <p:nvSpPr>
          <p:cNvPr id="13" name="Slide Number Placeholder 5"/>
          <p:cNvSpPr>
            <a:spLocks noGrp="1"/>
          </p:cNvSpPr>
          <p:nvPr>
            <p:ph type="sldNum" sz="quarter" idx="12"/>
          </p:nvPr>
        </p:nvSpPr>
        <p:spPr>
          <a:xfrm>
            <a:off x="7884368" y="6411307"/>
            <a:ext cx="802432" cy="365125"/>
          </a:xfrm>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905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B22F414-386B-474C-AC2C-F2E8676AC59D}"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3061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2AB330-7F8A-480A-A9C9-76E0EBFA0562}" type="datetime1">
              <a:rPr lang="en-CA" smtClean="0"/>
              <a:t>2025-08-29</a:t>
            </a:fld>
            <a:endParaRPr lang="en-CA"/>
          </a:p>
        </p:txBody>
      </p:sp>
      <p:sp>
        <p:nvSpPr>
          <p:cNvPr id="8" name="Footer Placeholder 7"/>
          <p:cNvSpPr>
            <a:spLocks noGrp="1"/>
          </p:cNvSpPr>
          <p:nvPr>
            <p:ph type="ftr" sz="quarter" idx="11"/>
          </p:nvPr>
        </p:nvSpPr>
        <p:spPr/>
        <p:txBody>
          <a:bodyPr/>
          <a:lstStyle/>
          <a:p>
            <a:r>
              <a:rPr lang="en-CA"/>
              <a:t>WINDSOR-ESSEX COUNTY HEALTH UNIT</a:t>
            </a:r>
          </a:p>
        </p:txBody>
      </p:sp>
      <p:sp>
        <p:nvSpPr>
          <p:cNvPr id="9" name="Slide Number Placeholder 8"/>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80755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6404A036-2C48-4A06-99CD-FC0097569F4C}" type="datetime1">
              <a:rPr lang="en-CA" smtClean="0"/>
              <a:t>2025-08-29</a:t>
            </a:fld>
            <a:endParaRPr lang="en-CA"/>
          </a:p>
        </p:txBody>
      </p:sp>
      <p:sp>
        <p:nvSpPr>
          <p:cNvPr id="4" name="Footer Placeholder 3"/>
          <p:cNvSpPr>
            <a:spLocks noGrp="1"/>
          </p:cNvSpPr>
          <p:nvPr>
            <p:ph type="ftr" sz="quarter" idx="11"/>
          </p:nvPr>
        </p:nvSpPr>
        <p:spPr/>
        <p:txBody>
          <a:bodyPr/>
          <a:lstStyle/>
          <a:p>
            <a:r>
              <a:rPr lang="en-CA"/>
              <a:t>WINDSOR-ESSEX COUNTY HEALTH UNIT</a:t>
            </a:r>
          </a:p>
        </p:txBody>
      </p:sp>
      <p:sp>
        <p:nvSpPr>
          <p:cNvPr id="5" name="Slide Number Placeholder 4"/>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838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0"/>
            <a:ext cx="8229600" cy="901154"/>
          </a:xfrm>
        </p:spPr>
        <p:txBody>
          <a:bodyPr>
            <a:normAutofit/>
          </a:bodyPr>
          <a:lstStyle>
            <a:lvl1pPr>
              <a:lnSpc>
                <a:spcPts val="3600"/>
              </a:lnSpc>
              <a:defRPr sz="3600"/>
            </a:lvl1pPr>
          </a:lstStyle>
          <a:p>
            <a:r>
              <a:rPr lang="en-US" dirty="0"/>
              <a:t>CLICK TO EDIT MASTER TITLE STYLE</a:t>
            </a:r>
            <a:endParaRPr lang="en-CA" dirty="0"/>
          </a:p>
        </p:txBody>
      </p:sp>
      <p:sp>
        <p:nvSpPr>
          <p:cNvPr id="3" name="Content Placeholder 2"/>
          <p:cNvSpPr>
            <a:spLocks noGrp="1"/>
          </p:cNvSpPr>
          <p:nvPr>
            <p:ph idx="1"/>
          </p:nvPr>
        </p:nvSpPr>
        <p:spPr>
          <a:xfrm>
            <a:off x="457200" y="944562"/>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99039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5745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843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484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a:p>
        </p:txBody>
      </p:sp>
      <p:sp>
        <p:nvSpPr>
          <p:cNvPr id="2" name="Title Placeholder 1"/>
          <p:cNvSpPr>
            <a:spLocks noGrp="1"/>
          </p:cNvSpPr>
          <p:nvPr>
            <p:ph type="title"/>
          </p:nvPr>
        </p:nvSpPr>
        <p:spPr>
          <a:xfrm>
            <a:off x="457200" y="274638"/>
            <a:ext cx="8229600" cy="1282154"/>
          </a:xfrm>
          <a:prstGeom prst="rect">
            <a:avLst/>
          </a:prstGeom>
        </p:spPr>
        <p:txBody>
          <a:bodyPr vert="horz" lIns="0" tIns="0" rIns="0" bIns="0" rtlCol="0" anchor="b">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6629400" y="6491772"/>
            <a:ext cx="12272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7E38F0A-326B-497E-B0AE-CDB015C62C73}" type="datetime1">
              <a:rPr lang="en-CA" smtClean="0"/>
              <a:pPr/>
              <a:t>2025-08-29</a:t>
            </a:fld>
            <a:endParaRPr lang="en-CA" dirty="0"/>
          </a:p>
        </p:txBody>
      </p:sp>
      <p:sp>
        <p:nvSpPr>
          <p:cNvPr id="5" name="Footer Placeholder 4"/>
          <p:cNvSpPr>
            <a:spLocks noGrp="1"/>
          </p:cNvSpPr>
          <p:nvPr>
            <p:ph type="ftr" sz="quarter" idx="3"/>
          </p:nvPr>
        </p:nvSpPr>
        <p:spPr>
          <a:xfrm>
            <a:off x="2987824" y="6491772"/>
            <a:ext cx="48965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CA" dirty="0"/>
              <a:t>WINDSOR-ESSEX COUNTY HEALTH UNIT</a:t>
            </a:r>
          </a:p>
        </p:txBody>
      </p:sp>
      <p:sp>
        <p:nvSpPr>
          <p:cNvPr id="6" name="Slide Number Placeholder 5"/>
          <p:cNvSpPr>
            <a:spLocks noGrp="1"/>
          </p:cNvSpPr>
          <p:nvPr>
            <p:ph type="sldNum" sz="quarter" idx="4"/>
          </p:nvPr>
        </p:nvSpPr>
        <p:spPr>
          <a:xfrm>
            <a:off x="7884368" y="6491772"/>
            <a:ext cx="802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7CEAB-E64B-42C9-9CB6-F0577637CFD9}" type="slidenum">
              <a:rPr lang="en-CA" smtClean="0"/>
              <a:t>‹#›</a:t>
            </a:fld>
            <a:endParaRPr lang="en-CA"/>
          </a:p>
        </p:txBody>
      </p:sp>
      <p:grpSp>
        <p:nvGrpSpPr>
          <p:cNvPr id="9" name="Group 8"/>
          <p:cNvGrpSpPr/>
          <p:nvPr userDrawn="1"/>
        </p:nvGrpSpPr>
        <p:grpSpPr>
          <a:xfrm>
            <a:off x="600" y="6433853"/>
            <a:ext cx="2782504" cy="424147"/>
            <a:chOff x="600" y="5955556"/>
            <a:chExt cx="2782504" cy="424147"/>
          </a:xfrm>
        </p:grpSpPr>
        <p:grpSp>
          <p:nvGrpSpPr>
            <p:cNvPr id="8" name="Group 7"/>
            <p:cNvGrpSpPr/>
            <p:nvPr userDrawn="1"/>
          </p:nvGrpSpPr>
          <p:grpSpPr>
            <a:xfrm>
              <a:off x="600" y="5955556"/>
              <a:ext cx="2782504" cy="424147"/>
              <a:chOff x="600" y="5955556"/>
              <a:chExt cx="2782504" cy="424147"/>
            </a:xfrm>
          </p:grpSpPr>
          <p:sp>
            <p:nvSpPr>
              <p:cNvPr id="14" name="Rectangle 13"/>
              <p:cNvSpPr/>
              <p:nvPr userDrawn="1"/>
            </p:nvSpPr>
            <p:spPr>
              <a:xfrm>
                <a:off x="472767" y="5960000"/>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944933" y="5960000"/>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1417100" y="5960000"/>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a:off x="600" y="5960000"/>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2363400" y="5955556"/>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889267" y="5955556"/>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0" name="Picture 1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03160" y="5980205"/>
              <a:ext cx="393884" cy="393884"/>
            </a:xfrm>
            <a:prstGeom prst="rect">
              <a:avLst/>
            </a:prstGeom>
          </p:spPr>
        </p:pic>
      </p:grpSp>
      <p:sp>
        <p:nvSpPr>
          <p:cNvPr id="25" name="Rectangle 24"/>
          <p:cNvSpPr/>
          <p:nvPr userDrawn="1"/>
        </p:nvSpPr>
        <p:spPr>
          <a:xfrm>
            <a:off x="2987824" y="6452527"/>
            <a:ext cx="6156176" cy="45719"/>
          </a:xfrm>
          <a:prstGeom prst="rect">
            <a:avLst/>
          </a:prstGeom>
          <a:gradFill>
            <a:gsLst>
              <a:gs pos="0">
                <a:schemeClr val="accent2"/>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64771653"/>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50" r:id="rId3"/>
    <p:sldLayoutId id="2147483649" r:id="rId4"/>
    <p:sldLayoutId id="2147483652" r:id="rId5"/>
    <p:sldLayoutId id="2147483653" r:id="rId6"/>
    <p:sldLayoutId id="2147483654" r:id="rId7"/>
    <p:sldLayoutId id="2147483660" r:id="rId8"/>
    <p:sldLayoutId id="2147483659" r:id="rId9"/>
    <p:sldLayoutId id="2147483656"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accent6">
              <a:lumMod val="75000"/>
            </a:schemeClr>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pexels.com/photo/upset-diverse-women-near-wall-638327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6_3DA487B4.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microsoft.com/office/2018/10/relationships/comments" Target="../comments/modernComment_122_7B1DC616.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microsoft.com/office/2018/10/relationships/comments" Target="../comments/modernComment_123_FDC80DFC.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hyperlink" Target="https://kidshelpphone.ca/tag-cloud/?tags=bullying,cyberbullyi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echc.org/location/teen-health/" TargetMode="External"/><Relationship Id="rId4" Type="http://schemas.openxmlformats.org/officeDocument/2006/relationships/hyperlink" Target="https://youthhubyqg.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kidshelpphone.ca/get-info/healthy-relationships-vs-unhealthy-relationships" TargetMode="External"/><Relationship Id="rId2" Type="http://schemas.openxmlformats.org/officeDocument/2006/relationships/hyperlink" Target="https://www.dcp.edu.gov.on.ca/en/program-planning/considerations-for-program-planning/healthy-relationships" TargetMode="External"/><Relationship Id="rId1" Type="http://schemas.openxmlformats.org/officeDocument/2006/relationships/slideLayout" Target="../slideLayouts/slideLayout3.xml"/><Relationship Id="rId5" Type="http://schemas.openxmlformats.org/officeDocument/2006/relationships/hyperlink" Target="https://classroom.kidshealth.org/classroom/index.jsp?Grade=68&amp;Section=personal" TargetMode="External"/><Relationship Id="rId4" Type="http://schemas.openxmlformats.org/officeDocument/2006/relationships/hyperlink" Target="https://www.dtl.whiteribbon.ca/for-educato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HEALTHY RELATIONSHIPS</a:t>
            </a:r>
          </a:p>
        </p:txBody>
      </p:sp>
      <p:sp>
        <p:nvSpPr>
          <p:cNvPr id="3" name="Text Placeholder 2"/>
          <p:cNvSpPr>
            <a:spLocks noGrp="1"/>
          </p:cNvSpPr>
          <p:nvPr>
            <p:ph type="body" idx="10"/>
          </p:nvPr>
        </p:nvSpPr>
        <p:spPr>
          <a:xfrm>
            <a:off x="1653162" y="5490055"/>
            <a:ext cx="7490838" cy="878441"/>
          </a:xfrm>
        </p:spPr>
        <p:txBody>
          <a:bodyPr/>
          <a:lstStyle/>
          <a:p>
            <a:r>
              <a:rPr lang="en-CA" dirty="0"/>
              <a:t>Name</a:t>
            </a:r>
          </a:p>
          <a:p>
            <a:r>
              <a:rPr lang="en-CA"/>
              <a:t>Date</a:t>
            </a:r>
            <a:endParaRPr lang="en-CA" dirty="0"/>
          </a:p>
        </p:txBody>
      </p:sp>
    </p:spTree>
    <p:extLst>
      <p:ext uri="{BB962C8B-B14F-4D97-AF65-F5344CB8AC3E}">
        <p14:creationId xmlns:p14="http://schemas.microsoft.com/office/powerpoint/2010/main" val="224808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chor="b">
            <a:normAutofit/>
          </a:bodyPr>
          <a:lstStyle/>
          <a:p>
            <a:r>
              <a:rPr lang="en-US" dirty="0"/>
              <a:t>DEALING WITH ARGUMENTS </a:t>
            </a:r>
            <a:endParaRPr lang="en-CA" dirty="0"/>
          </a:p>
        </p:txBody>
      </p:sp>
      <p:sp>
        <p:nvSpPr>
          <p:cNvPr id="3" name="Content Placeholder 2"/>
          <p:cNvSpPr>
            <a:spLocks noGrp="1"/>
          </p:cNvSpPr>
          <p:nvPr>
            <p:ph sz="half" idx="1"/>
          </p:nvPr>
        </p:nvSpPr>
        <p:spPr>
          <a:xfrm>
            <a:off x="457200" y="1646237"/>
            <a:ext cx="4038600" cy="4525963"/>
          </a:xfrm>
        </p:spPr>
        <p:txBody>
          <a:bodyPr>
            <a:normAutofit/>
          </a:bodyPr>
          <a:lstStyle/>
          <a:p>
            <a:r>
              <a:rPr lang="en-CA" sz="2900" dirty="0"/>
              <a:t>Here are some tips:</a:t>
            </a:r>
          </a:p>
          <a:p>
            <a:pPr marL="457200" indent="-457200">
              <a:buFont typeface="Arial" panose="020B0604020202020204" pitchFamily="34" charset="0"/>
              <a:buChar char="•"/>
            </a:pPr>
            <a:r>
              <a:rPr lang="en-CA" b="1" dirty="0"/>
              <a:t>Stay calm</a:t>
            </a:r>
          </a:p>
          <a:p>
            <a:pPr marL="457200" indent="-457200">
              <a:buFont typeface="Arial" panose="020B0604020202020204" pitchFamily="34" charset="0"/>
              <a:buChar char="•"/>
            </a:pPr>
            <a:r>
              <a:rPr lang="en-CA" b="1" dirty="0"/>
              <a:t>Don’t accuse</a:t>
            </a:r>
          </a:p>
          <a:p>
            <a:pPr marL="457200" indent="-457200">
              <a:buFont typeface="Arial" panose="020B0604020202020204" pitchFamily="34" charset="0"/>
              <a:buChar char="•"/>
            </a:pPr>
            <a:r>
              <a:rPr lang="en-CA" b="1" dirty="0"/>
              <a:t>Address the problem</a:t>
            </a:r>
          </a:p>
          <a:p>
            <a:pPr marL="457200" indent="-457200">
              <a:buFont typeface="Arial" panose="020B0604020202020204" pitchFamily="34" charset="0"/>
              <a:buChar char="•"/>
            </a:pPr>
            <a:r>
              <a:rPr lang="en-CA" b="1" dirty="0"/>
              <a:t>Step back</a:t>
            </a:r>
            <a:endParaRPr lang="en-CA" dirty="0"/>
          </a:p>
        </p:txBody>
      </p:sp>
      <p:pic>
        <p:nvPicPr>
          <p:cNvPr id="8" name="Picture 7" descr="A couple of women sitting next to each other&#10;&#10;Description automatically generated">
            <a:extLst>
              <a:ext uri="{FF2B5EF4-FFF2-40B4-BE49-F238E27FC236}">
                <a16:creationId xmlns:a16="http://schemas.microsoft.com/office/drawing/2014/main" id="{6C50FA6B-288E-76E9-02E4-A2F07D11670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741" r="17696" b="-1"/>
          <a:stretch/>
        </p:blipFill>
        <p:spPr>
          <a:xfrm>
            <a:off x="4648200" y="1600200"/>
            <a:ext cx="4038600" cy="4525963"/>
          </a:xfrm>
          <a:prstGeom prst="rect">
            <a:avLst/>
          </a:prstGeom>
          <a:no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10</a:t>
            </a:fld>
            <a:endParaRPr lang="en-CA"/>
          </a:p>
        </p:txBody>
      </p:sp>
    </p:spTree>
    <p:extLst>
      <p:ext uri="{BB962C8B-B14F-4D97-AF65-F5344CB8AC3E}">
        <p14:creationId xmlns:p14="http://schemas.microsoft.com/office/powerpoint/2010/main" val="107125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DEB7-B2FF-3761-D9A5-31040E82A817}"/>
              </a:ext>
            </a:extLst>
          </p:cNvPr>
          <p:cNvSpPr>
            <a:spLocks noGrp="1"/>
          </p:cNvSpPr>
          <p:nvPr>
            <p:ph type="title"/>
          </p:nvPr>
        </p:nvSpPr>
        <p:spPr>
          <a:xfrm>
            <a:off x="457200" y="274638"/>
            <a:ext cx="8229600" cy="1630362"/>
          </a:xfrm>
        </p:spPr>
        <p:txBody>
          <a:bodyPr anchor="b">
            <a:normAutofit fontScale="90000"/>
          </a:bodyPr>
          <a:lstStyle/>
          <a:p>
            <a:br>
              <a:rPr lang="en-CA" dirty="0"/>
            </a:br>
            <a:br>
              <a:rPr lang="en-CA" dirty="0"/>
            </a:br>
            <a:br>
              <a:rPr lang="en-CA" dirty="0"/>
            </a:br>
            <a:r>
              <a:rPr lang="en-CA" sz="4400" dirty="0"/>
              <a:t>RESPECTFUL ENDINGS</a:t>
            </a:r>
            <a:br>
              <a:rPr lang="en-CA" dirty="0"/>
            </a:br>
            <a:endParaRPr lang="en-CA" dirty="0"/>
          </a:p>
        </p:txBody>
      </p:sp>
      <p:pic>
        <p:nvPicPr>
          <p:cNvPr id="7" name="Picture 5" descr="broken%20heart">
            <a:extLst>
              <a:ext uri="{FF2B5EF4-FFF2-40B4-BE49-F238E27FC236}">
                <a16:creationId xmlns:a16="http://schemas.microsoft.com/office/drawing/2014/main" id="{1643DE14-33D9-77CE-7273-A5465FC02F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2391336"/>
            <a:ext cx="4038600" cy="29436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F60CE48-8548-306A-9382-0EAACBAF3673}"/>
              </a:ext>
            </a:extLst>
          </p:cNvPr>
          <p:cNvSpPr>
            <a:spLocks noGrp="1"/>
          </p:cNvSpPr>
          <p:nvPr>
            <p:ph sz="half" idx="2"/>
          </p:nvPr>
        </p:nvSpPr>
        <p:spPr>
          <a:xfrm>
            <a:off x="4648200" y="1600200"/>
            <a:ext cx="4038600" cy="4525963"/>
          </a:xfrm>
        </p:spPr>
        <p:txBody>
          <a:bodyPr>
            <a:normAutofit/>
          </a:bodyPr>
          <a:lstStyle/>
          <a:p>
            <a:pPr marL="457200" indent="-457200">
              <a:lnSpc>
                <a:spcPct val="90000"/>
              </a:lnSpc>
              <a:buFont typeface="Arial" panose="020B0604020202020204" pitchFamily="34" charset="0"/>
              <a:buChar char="•"/>
            </a:pPr>
            <a:r>
              <a:rPr lang="en-CA" dirty="0"/>
              <a:t>Face to face</a:t>
            </a:r>
          </a:p>
          <a:p>
            <a:pPr marL="457200" indent="-457200">
              <a:lnSpc>
                <a:spcPct val="90000"/>
              </a:lnSpc>
              <a:buFont typeface="Arial" panose="020B0604020202020204" pitchFamily="34" charset="0"/>
              <a:buChar char="•"/>
            </a:pPr>
            <a:r>
              <a:rPr lang="en-CA" dirty="0"/>
              <a:t>No texting, Twitter/X, Facebook, Snapchat etc.</a:t>
            </a:r>
          </a:p>
          <a:p>
            <a:pPr marL="457200" indent="-457200">
              <a:lnSpc>
                <a:spcPct val="90000"/>
              </a:lnSpc>
              <a:buFont typeface="Arial" panose="020B0604020202020204" pitchFamily="34" charset="0"/>
              <a:buChar char="•"/>
            </a:pPr>
            <a:r>
              <a:rPr lang="en-CA" dirty="0"/>
              <a:t>Choose a comfortable, safe place</a:t>
            </a:r>
          </a:p>
          <a:p>
            <a:pPr>
              <a:lnSpc>
                <a:spcPct val="90000"/>
              </a:lnSpc>
            </a:pPr>
            <a:r>
              <a:rPr lang="en-CA" b="1" dirty="0"/>
              <a:t>Most Importantly</a:t>
            </a:r>
            <a:r>
              <a:rPr lang="en-CA" dirty="0"/>
              <a:t>:</a:t>
            </a:r>
          </a:p>
          <a:p>
            <a:pPr marL="457200" indent="-457200">
              <a:lnSpc>
                <a:spcPct val="90000"/>
              </a:lnSpc>
              <a:buFont typeface="Arial" panose="020B0604020202020204" pitchFamily="34" charset="0"/>
              <a:buChar char="•"/>
            </a:pPr>
            <a:r>
              <a:rPr lang="en-CA" dirty="0"/>
              <a:t>State feelings </a:t>
            </a:r>
            <a:r>
              <a:rPr lang="en-CA" b="1" dirty="0"/>
              <a:t>honestly</a:t>
            </a:r>
          </a:p>
          <a:p>
            <a:pPr marL="457200" indent="-457200">
              <a:lnSpc>
                <a:spcPct val="90000"/>
              </a:lnSpc>
              <a:buFont typeface="Arial" panose="020B0604020202020204" pitchFamily="34" charset="0"/>
              <a:buChar char="•"/>
            </a:pPr>
            <a:r>
              <a:rPr lang="en-CA" dirty="0"/>
              <a:t>Stay </a:t>
            </a:r>
            <a:r>
              <a:rPr lang="en-CA" b="1" dirty="0"/>
              <a:t>calm</a:t>
            </a:r>
          </a:p>
          <a:p>
            <a:pPr marL="457200" indent="-457200">
              <a:lnSpc>
                <a:spcPct val="90000"/>
              </a:lnSpc>
              <a:buFont typeface="Arial" panose="020B0604020202020204" pitchFamily="34" charset="0"/>
              <a:buChar char="•"/>
            </a:pPr>
            <a:r>
              <a:rPr lang="en-CA" dirty="0"/>
              <a:t>Be </a:t>
            </a:r>
            <a:r>
              <a:rPr lang="en-CA" b="1" dirty="0"/>
              <a:t>kind</a:t>
            </a:r>
          </a:p>
        </p:txBody>
      </p:sp>
      <p:sp>
        <p:nvSpPr>
          <p:cNvPr id="4" name="Date Placeholder 3">
            <a:extLst>
              <a:ext uri="{FF2B5EF4-FFF2-40B4-BE49-F238E27FC236}">
                <a16:creationId xmlns:a16="http://schemas.microsoft.com/office/drawing/2014/main" id="{ADF7EADF-647B-0830-5818-544790960011}"/>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B5C6CB3C-109C-4135-4767-A84A8CC57B8D}"/>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3B7A84CD-071D-AC6B-0851-A73963E9AC60}"/>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11</a:t>
            </a:fld>
            <a:endParaRPr lang="en-CA"/>
          </a:p>
        </p:txBody>
      </p:sp>
    </p:spTree>
    <p:extLst>
      <p:ext uri="{BB962C8B-B14F-4D97-AF65-F5344CB8AC3E}">
        <p14:creationId xmlns:p14="http://schemas.microsoft.com/office/powerpoint/2010/main" val="131391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DB89-DF78-8DF2-2DAF-8C079B5B0995}"/>
              </a:ext>
            </a:extLst>
          </p:cNvPr>
          <p:cNvSpPr>
            <a:spLocks noGrp="1"/>
          </p:cNvSpPr>
          <p:nvPr>
            <p:ph type="title"/>
          </p:nvPr>
        </p:nvSpPr>
        <p:spPr>
          <a:xfrm>
            <a:off x="457200" y="274638"/>
            <a:ext cx="8229600" cy="1096962"/>
          </a:xfrm>
        </p:spPr>
        <p:txBody>
          <a:bodyPr/>
          <a:lstStyle/>
          <a:p>
            <a:r>
              <a:rPr lang="en-US" dirty="0"/>
              <a:t>ACTIVITY</a:t>
            </a:r>
            <a:endParaRPr lang="en-CA" dirty="0"/>
          </a:p>
        </p:txBody>
      </p:sp>
      <p:sp>
        <p:nvSpPr>
          <p:cNvPr id="4" name="Date Placeholder 3">
            <a:extLst>
              <a:ext uri="{FF2B5EF4-FFF2-40B4-BE49-F238E27FC236}">
                <a16:creationId xmlns:a16="http://schemas.microsoft.com/office/drawing/2014/main" id="{F049C50E-FE24-2B39-D7CB-E76FB2E7155A}"/>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942C58DE-C3F4-85B6-C688-B263438D9BFC}"/>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451799D2-8A11-E14B-EDA0-79F5D033F806}"/>
              </a:ext>
            </a:extLst>
          </p:cNvPr>
          <p:cNvSpPr>
            <a:spLocks noGrp="1"/>
          </p:cNvSpPr>
          <p:nvPr>
            <p:ph type="sldNum" sz="quarter" idx="12"/>
          </p:nvPr>
        </p:nvSpPr>
        <p:spPr/>
        <p:txBody>
          <a:bodyPr/>
          <a:lstStyle/>
          <a:p>
            <a:fld id="{C027CEAB-E64B-42C9-9CB6-F0577637CFD9}" type="slidenum">
              <a:rPr lang="en-CA" smtClean="0"/>
              <a:t>12</a:t>
            </a:fld>
            <a:endParaRPr lang="en-CA"/>
          </a:p>
        </p:txBody>
      </p:sp>
      <p:pic>
        <p:nvPicPr>
          <p:cNvPr id="12" name="Content Placeholder 11" descr="Colored pencils">
            <a:extLst>
              <a:ext uri="{FF2B5EF4-FFF2-40B4-BE49-F238E27FC236}">
                <a16:creationId xmlns:a16="http://schemas.microsoft.com/office/drawing/2014/main" id="{FDA5E814-7879-2C50-05AB-A4F9A0E443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58210" y="1600200"/>
            <a:ext cx="6827580" cy="4525963"/>
          </a:xfrm>
        </p:spPr>
      </p:pic>
    </p:spTree>
    <p:extLst>
      <p:ext uri="{BB962C8B-B14F-4D97-AF65-F5344CB8AC3E}">
        <p14:creationId xmlns:p14="http://schemas.microsoft.com/office/powerpoint/2010/main" val="427826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dirty="0"/>
              <a:t>DATING RELATIONSHIPS</a:t>
            </a:r>
          </a:p>
        </p:txBody>
      </p:sp>
      <p:pic>
        <p:nvPicPr>
          <p:cNvPr id="7" name="Content Placeholder 6" descr="New Years Resolutions for Your Relationship"/>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20018" y="2133600"/>
            <a:ext cx="3935611" cy="2385219"/>
          </a:xfrm>
        </p:spPr>
      </p:pic>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13</a:t>
            </a:fld>
            <a:endParaRPr lang="en-CA"/>
          </a:p>
        </p:txBody>
      </p:sp>
      <p:pic>
        <p:nvPicPr>
          <p:cNvPr id="8" name="Picture 7" descr="Hold a thought, pen it down: Marriage: An Over-rated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750" y="3356689"/>
            <a:ext cx="2781300" cy="2197227"/>
          </a:xfrm>
          <a:prstGeom prst="rect">
            <a:avLst/>
          </a:prstGeom>
        </p:spPr>
      </p:pic>
    </p:spTree>
    <p:extLst>
      <p:ext uri="{BB962C8B-B14F-4D97-AF65-F5344CB8AC3E}">
        <p14:creationId xmlns:p14="http://schemas.microsoft.com/office/powerpoint/2010/main" val="10341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73162"/>
          </a:xfrm>
        </p:spPr>
        <p:txBody>
          <a:bodyPr anchor="b">
            <a:normAutofit/>
          </a:bodyPr>
          <a:lstStyle/>
          <a:p>
            <a:r>
              <a:rPr lang="en-US" dirty="0"/>
              <a:t>SEXUAL ACTIVITY  </a:t>
            </a:r>
          </a:p>
        </p:txBody>
      </p:sp>
      <p:pic>
        <p:nvPicPr>
          <p:cNvPr id="9" name="Picture 5" descr="happy-couple-relationships-227x300">
            <a:extLst>
              <a:ext uri="{FF2B5EF4-FFF2-40B4-BE49-F238E27FC236}">
                <a16:creationId xmlns:a16="http://schemas.microsoft.com/office/drawing/2014/main" id="{B1F782C7-64D9-D884-565D-51E918D63704}"/>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t="5434" r="-1" b="9767"/>
          <a:stretch/>
        </p:blipFill>
        <p:spPr bwMode="auto">
          <a:xfrm>
            <a:off x="457200" y="1600200"/>
            <a:ext cx="4038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966195D3-6C26-9ED7-A4EB-15F79077436E}"/>
              </a:ext>
            </a:extLst>
          </p:cNvPr>
          <p:cNvSpPr>
            <a:spLocks noGrp="1"/>
          </p:cNvSpPr>
          <p:nvPr>
            <p:ph sz="half" idx="2"/>
          </p:nvPr>
        </p:nvSpPr>
        <p:spPr>
          <a:xfrm>
            <a:off x="4648200" y="1600200"/>
            <a:ext cx="4038600" cy="4525963"/>
          </a:xfrm>
        </p:spPr>
        <p:txBody>
          <a:bodyPr>
            <a:normAutofit/>
          </a:bodyPr>
          <a:lstStyle/>
          <a:p>
            <a:pPr marL="457200" indent="-457200">
              <a:buFont typeface="Arial" panose="020B0604020202020204" pitchFamily="34" charset="0"/>
              <a:buChar char="•"/>
            </a:pPr>
            <a:r>
              <a:rPr lang="en-US" dirty="0"/>
              <a:t>Choosing to engage in  sexual activity requires responsibility and an understanding of the physical, emotional and social consequences.</a:t>
            </a:r>
          </a:p>
          <a:p>
            <a:endParaRPr lang="en-US" dirty="0"/>
          </a:p>
        </p:txBody>
      </p:sp>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14</a:t>
            </a:fld>
            <a:endParaRPr lang="en-CA"/>
          </a:p>
        </p:txBody>
      </p:sp>
    </p:spTree>
    <p:extLst>
      <p:ext uri="{BB962C8B-B14F-4D97-AF65-F5344CB8AC3E}">
        <p14:creationId xmlns:p14="http://schemas.microsoft.com/office/powerpoint/2010/main" val="20655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372"/>
          </a:xfrm>
        </p:spPr>
        <p:txBody>
          <a:bodyPr/>
          <a:lstStyle/>
          <a:p>
            <a:r>
              <a:rPr lang="en-US" dirty="0"/>
              <a:t>SEXUAL CONSENT </a:t>
            </a:r>
          </a:p>
        </p:txBody>
      </p:sp>
      <p:sp>
        <p:nvSpPr>
          <p:cNvPr id="3" name="Content Placeholder 2"/>
          <p:cNvSpPr>
            <a:spLocks noGrp="1"/>
          </p:cNvSpPr>
          <p:nvPr>
            <p:ph idx="1"/>
          </p:nvPr>
        </p:nvSpPr>
        <p:spPr>
          <a:xfrm>
            <a:off x="480646" y="1569687"/>
            <a:ext cx="8229600" cy="4525963"/>
          </a:xfrm>
        </p:spPr>
        <p:txBody>
          <a:bodyPr>
            <a:normAutofit/>
          </a:bodyPr>
          <a:lstStyle/>
          <a:p>
            <a:pPr marL="457200" indent="-457200">
              <a:buFont typeface="Arial" panose="020B0604020202020204" pitchFamily="34" charset="0"/>
              <a:buChar char="•"/>
            </a:pPr>
            <a:r>
              <a:rPr lang="en-CA" dirty="0"/>
              <a:t>Sexual consent means BOTH partners agree to the sexual activity and have a clear understanding to what they are agreeing to</a:t>
            </a:r>
          </a:p>
          <a:p>
            <a:pPr marL="457200" indent="-457200">
              <a:buFont typeface="Arial" panose="020B0604020202020204" pitchFamily="34" charset="0"/>
              <a:buChar char="•"/>
            </a:pPr>
            <a:r>
              <a:rPr lang="en-CA" dirty="0"/>
              <a:t>Consent must be given for every sexual activity, every time</a:t>
            </a:r>
          </a:p>
          <a:p>
            <a:pPr marL="457200" indent="-457200">
              <a:buFont typeface="Arial" panose="020B0604020202020204" pitchFamily="34" charset="0"/>
              <a:buChar char="•"/>
            </a:pPr>
            <a:r>
              <a:rPr lang="en-CA" dirty="0"/>
              <a:t>Consent can be withdrawn at any time</a:t>
            </a:r>
          </a:p>
          <a:p>
            <a:pPr marL="457200" indent="-457200">
              <a:buFont typeface="Arial" panose="020B0604020202020204" pitchFamily="34" charset="0"/>
              <a:buChar char="•"/>
            </a:pPr>
            <a:r>
              <a:rPr lang="en-CA" dirty="0"/>
              <a:t>Sex without consent is against the law</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15</a:t>
            </a:fld>
            <a:endParaRPr lang="en-CA"/>
          </a:p>
        </p:txBody>
      </p:sp>
      <p:pic>
        <p:nvPicPr>
          <p:cNvPr id="7"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0331" y="414419"/>
            <a:ext cx="1432670" cy="100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74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dirty="0"/>
              <a:t>WHERE TO GET SUPPORT </a:t>
            </a:r>
            <a:endParaRPr lang="en-CA" dirty="0"/>
          </a:p>
        </p:txBody>
      </p:sp>
      <p:sp>
        <p:nvSpPr>
          <p:cNvPr id="3" name="Content Placeholder 2"/>
          <p:cNvSpPr>
            <a:spLocks noGrp="1"/>
          </p:cNvSpPr>
          <p:nvPr>
            <p:ph idx="1"/>
          </p:nvPr>
        </p:nvSpPr>
        <p:spPr>
          <a:xfrm>
            <a:off x="457200" y="1600200"/>
            <a:ext cx="8229600" cy="4997152"/>
          </a:xfrm>
        </p:spPr>
        <p:txBody>
          <a:bodyPr>
            <a:normAutofit fontScale="32500" lnSpcReduction="20000"/>
          </a:bodyPr>
          <a:lstStyle/>
          <a:p>
            <a:r>
              <a:rPr lang="en-CA" sz="5800" b="1" dirty="0">
                <a:effectLst>
                  <a:outerShdw blurRad="38100" dist="19050" dir="2700000" algn="tl">
                    <a:schemeClr val="dk1">
                      <a:alpha val="40000"/>
                    </a:schemeClr>
                  </a:outerShdw>
                </a:effectLst>
              </a:rPr>
              <a:t>Youth Services:</a:t>
            </a:r>
            <a:endParaRPr lang="en-CA" sz="5800" dirty="0"/>
          </a:p>
          <a:p>
            <a:pPr marL="457200" lvl="0" indent="-457200">
              <a:buFont typeface="Arial" panose="020B0604020202020204" pitchFamily="34" charset="0"/>
              <a:buChar char="•"/>
            </a:pPr>
            <a:r>
              <a:rPr lang="en-US" sz="5800" u="sng" dirty="0"/>
              <a:t>Trusted adult </a:t>
            </a:r>
            <a:r>
              <a:rPr lang="en-US" sz="5800" dirty="0"/>
              <a:t>- parents, school counsellor, teacher, social worker, youth program worker</a:t>
            </a:r>
            <a:endParaRPr lang="en-CA" sz="5800" dirty="0"/>
          </a:p>
          <a:p>
            <a:pPr marL="457200" lvl="0" indent="-457200">
              <a:buFont typeface="Arial" panose="020B0604020202020204" pitchFamily="34" charset="0"/>
              <a:buChar char="•"/>
            </a:pPr>
            <a:r>
              <a:rPr lang="en-CA" sz="5800" u="sng" dirty="0">
                <a:hlinkClick r:id="rId3">
                  <a:extLst>
                    <a:ext uri="{A12FA001-AC4F-418D-AE19-62706E023703}">
                      <ahyp:hlinkClr xmlns:ahyp="http://schemas.microsoft.com/office/drawing/2018/hyperlinkcolor" val="tx"/>
                    </a:ext>
                  </a:extLst>
                </a:hlinkClick>
              </a:rPr>
              <a:t>Kids Help Phone</a:t>
            </a:r>
            <a:r>
              <a:rPr lang="en-CA" sz="5800" dirty="0"/>
              <a:t>: Canada’s only 24/7 e-mental health service offering free, confidential support to young people in English and French. </a:t>
            </a:r>
          </a:p>
          <a:p>
            <a:pPr marL="457200" lvl="0" indent="-457200">
              <a:buFont typeface="Arial" panose="020B0604020202020204" pitchFamily="34" charset="0"/>
              <a:buChar char="•"/>
            </a:pPr>
            <a:r>
              <a:rPr lang="en-CA" sz="5800" u="sng" dirty="0">
                <a:hlinkClick r:id="rId4">
                  <a:extLst>
                    <a:ext uri="{A12FA001-AC4F-418D-AE19-62706E023703}">
                      <ahyp:hlinkClr xmlns:ahyp="http://schemas.microsoft.com/office/drawing/2018/hyperlinkcolor" val="tx"/>
                    </a:ext>
                  </a:extLst>
                </a:hlinkClick>
              </a:rPr>
              <a:t>Youth Wellness Hub</a:t>
            </a:r>
            <a:r>
              <a:rPr lang="en-CA" sz="5800" dirty="0"/>
              <a:t>: A one-stop-shop for youth mental health and wellness by youth for youth.</a:t>
            </a:r>
          </a:p>
          <a:p>
            <a:pPr marL="457200" lvl="0" indent="-457200">
              <a:buFont typeface="Arial" panose="020B0604020202020204" pitchFamily="34" charset="0"/>
              <a:buChar char="•"/>
            </a:pPr>
            <a:r>
              <a:rPr lang="en-US" sz="5800" u="sng" dirty="0">
                <a:hlinkClick r:id="rId5">
                  <a:extLst>
                    <a:ext uri="{A12FA001-AC4F-418D-AE19-62706E023703}">
                      <ahyp:hlinkClr xmlns:ahyp="http://schemas.microsoft.com/office/drawing/2018/hyperlinkcolor" val="tx"/>
                    </a:ext>
                  </a:extLst>
                </a:hlinkClick>
              </a:rPr>
              <a:t>Windsor Essex Community Health Centre Teen Health</a:t>
            </a:r>
            <a:r>
              <a:rPr lang="en-US" sz="5800" dirty="0"/>
              <a:t>: Has services for youth 12 to 24 years of age that is open Monday to Friday with set hours. Call 519-253-8481 to book an appointment and learn more about services and support systems. </a:t>
            </a:r>
            <a:endParaRPr lang="en-CA" sz="5800" dirty="0">
              <a:effectLst>
                <a:outerShdw blurRad="38100" dist="19050" dir="2700000" algn="tl">
                  <a:schemeClr val="dk1">
                    <a:alpha val="40000"/>
                  </a:schemeClr>
                </a:outerShdw>
              </a:effectLst>
            </a:endParaRPr>
          </a:p>
          <a:p>
            <a:pPr marL="457200" lvl="0" indent="-457200">
              <a:buFont typeface="Arial" panose="020B0604020202020204" pitchFamily="34" charset="0"/>
              <a:buChar char="•"/>
            </a:pPr>
            <a:r>
              <a:rPr lang="en-CA" sz="5800" u="sng" dirty="0"/>
              <a:t>For emergencies contact 911</a:t>
            </a:r>
          </a:p>
          <a:p>
            <a:pPr marL="457200" lvl="0" indent="-457200">
              <a:buFont typeface="Arial" panose="020B0604020202020204" pitchFamily="34" charset="0"/>
              <a:buChar char="•"/>
            </a:pPr>
            <a:r>
              <a:rPr lang="en-CA" sz="5800" u="sng" dirty="0"/>
              <a:t>Sexual Assault Treatment Centre, Domestic Violence and Safe Kids Program</a:t>
            </a:r>
            <a:br>
              <a:rPr lang="en-CA" sz="5800" dirty="0"/>
            </a:br>
            <a:r>
              <a:rPr lang="en-CA" sz="5800" dirty="0"/>
              <a:t>(24 hr Windsor Regional Hospital ER Metropolitan Campus) 519-255-2234</a:t>
            </a:r>
          </a:p>
          <a:p>
            <a:pPr marL="457200" lvl="0" indent="-457200">
              <a:buFont typeface="Arial" panose="020B0604020202020204" pitchFamily="34" charset="0"/>
              <a:buChar char="•"/>
            </a:pPr>
            <a:r>
              <a:rPr lang="en-CA" sz="5800" dirty="0"/>
              <a:t>Sexual Assault Crisis Centre (daytime) 519-253-3100 (24 hr) 519-253-9667</a:t>
            </a:r>
          </a:p>
          <a:p>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16</a:t>
            </a:fld>
            <a:endParaRPr lang="en-CA"/>
          </a:p>
        </p:txBody>
      </p:sp>
    </p:spTree>
    <p:extLst>
      <p:ext uri="{BB962C8B-B14F-4D97-AF65-F5344CB8AC3E}">
        <p14:creationId xmlns:p14="http://schemas.microsoft.com/office/powerpoint/2010/main" val="285324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CA" dirty="0"/>
              <a:t>REMEMBER….</a:t>
            </a:r>
            <a:endParaRPr lang="en-US" dirty="0"/>
          </a:p>
        </p:txBody>
      </p:sp>
      <p:sp>
        <p:nvSpPr>
          <p:cNvPr id="3" name="Content Placeholder 2"/>
          <p:cNvSpPr>
            <a:spLocks noGrp="1"/>
          </p:cNvSpPr>
          <p:nvPr>
            <p:ph idx="1"/>
          </p:nvPr>
        </p:nvSpPr>
        <p:spPr/>
        <p:txBody>
          <a:bodyPr/>
          <a:lstStyle/>
          <a:p>
            <a:r>
              <a:rPr lang="en-CA" dirty="0"/>
              <a:t>The decisions that you make in your life have consequences….. </a:t>
            </a:r>
          </a:p>
          <a:p>
            <a:r>
              <a:rPr lang="en-CA" dirty="0"/>
              <a:t>Physical</a:t>
            </a:r>
          </a:p>
          <a:p>
            <a:r>
              <a:rPr lang="en-CA" dirty="0"/>
              <a:t>Emotional</a:t>
            </a:r>
          </a:p>
          <a:p>
            <a:r>
              <a:rPr lang="en-CA" dirty="0"/>
              <a:t>Social</a:t>
            </a:r>
          </a:p>
          <a:p>
            <a:endParaRPr lang="en-CA" dirty="0"/>
          </a:p>
          <a:p>
            <a:r>
              <a:rPr lang="en-CA" b="1" dirty="0"/>
              <a:t>Take care of yourself, you are important!</a:t>
            </a:r>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17</a:t>
            </a:fld>
            <a:endParaRPr lang="en-CA"/>
          </a:p>
        </p:txBody>
      </p:sp>
      <p:pic>
        <p:nvPicPr>
          <p:cNvPr id="7" name="Picture 5" descr="ANd9GcQUepAy9kmyUkP624N6HbiBWn4jONsmFWz29uLU9xIqoFQx6XzZ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641990"/>
            <a:ext cx="213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7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95266"/>
          </a:xfrm>
        </p:spPr>
        <p:txBody>
          <a:bodyPr/>
          <a:lstStyle/>
          <a:p>
            <a:r>
              <a:rPr lang="en-CA" dirty="0"/>
              <a:t>QUESTIONS  </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18</a:t>
            </a:fld>
            <a:endParaRPr lang="en-CA"/>
          </a:p>
        </p:txBody>
      </p:sp>
      <p:pic>
        <p:nvPicPr>
          <p:cNvPr id="7" name="Content Placeholder 6"/>
          <p:cNvPicPr>
            <a:picLocks noGrp="1" noChangeAspect="1"/>
          </p:cNvPicPr>
          <p:nvPr>
            <p:ph idx="1"/>
          </p:nvPr>
        </p:nvPicPr>
        <p:blipFill>
          <a:blip r:embed="rId3"/>
          <a:stretch>
            <a:fillRect/>
          </a:stretch>
        </p:blipFill>
        <p:spPr>
          <a:xfrm>
            <a:off x="2195512" y="1905000"/>
            <a:ext cx="4752975" cy="3483096"/>
          </a:xfrm>
          <a:prstGeom prst="rect">
            <a:avLst/>
          </a:prstGeom>
        </p:spPr>
      </p:pic>
    </p:spTree>
    <p:extLst>
      <p:ext uri="{BB962C8B-B14F-4D97-AF65-F5344CB8AC3E}">
        <p14:creationId xmlns:p14="http://schemas.microsoft.com/office/powerpoint/2010/main" val="230278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ADD3-3FF6-B5CE-08CA-E297152788FA}"/>
              </a:ext>
            </a:extLst>
          </p:cNvPr>
          <p:cNvSpPr>
            <a:spLocks noGrp="1"/>
          </p:cNvSpPr>
          <p:nvPr>
            <p:ph type="title"/>
          </p:nvPr>
        </p:nvSpPr>
        <p:spPr>
          <a:xfrm>
            <a:off x="457200" y="274638"/>
            <a:ext cx="8229600" cy="1173162"/>
          </a:xfrm>
        </p:spPr>
        <p:txBody>
          <a:bodyPr/>
          <a:lstStyle/>
          <a:p>
            <a:r>
              <a:rPr lang="en-US" dirty="0"/>
              <a:t>REFERENCES  </a:t>
            </a:r>
            <a:endParaRPr lang="en-CA" dirty="0"/>
          </a:p>
        </p:txBody>
      </p:sp>
      <p:sp>
        <p:nvSpPr>
          <p:cNvPr id="3" name="Content Placeholder 2">
            <a:extLst>
              <a:ext uri="{FF2B5EF4-FFF2-40B4-BE49-F238E27FC236}">
                <a16:creationId xmlns:a16="http://schemas.microsoft.com/office/drawing/2014/main" id="{1FAEE82D-297E-8403-9C3D-DF34B2FE097A}"/>
              </a:ext>
            </a:extLst>
          </p:cNvPr>
          <p:cNvSpPr>
            <a:spLocks noGrp="1"/>
          </p:cNvSpPr>
          <p:nvPr>
            <p:ph idx="1"/>
          </p:nvPr>
        </p:nvSpPr>
        <p:spPr/>
        <p:txBody>
          <a:bodyPr>
            <a:normAutofit/>
          </a:bodyPr>
          <a:lstStyle/>
          <a:p>
            <a:pPr marL="457200" indent="-457200">
              <a:buFont typeface="Arial" panose="020B0604020202020204" pitchFamily="34" charset="0"/>
              <a:buChar char="•"/>
            </a:pPr>
            <a:r>
              <a:rPr lang="en-US" sz="1700" dirty="0"/>
              <a:t>Government of Ontario, Healthy Relationships, </a:t>
            </a:r>
            <a:r>
              <a:rPr lang="en-US" sz="1700" dirty="0">
                <a:hlinkClick r:id="rId2"/>
              </a:rPr>
              <a:t>https://www.dcp.edu.gov.on.ca/en/program-planning/considerations-for-program-planning/healthy-relationships</a:t>
            </a:r>
            <a:r>
              <a:rPr lang="en-US" sz="1700" dirty="0"/>
              <a:t> </a:t>
            </a:r>
          </a:p>
          <a:p>
            <a:pPr marL="457200" indent="-457200">
              <a:buFont typeface="Arial" panose="020B0604020202020204" pitchFamily="34" charset="0"/>
              <a:buChar char="•"/>
            </a:pPr>
            <a:r>
              <a:rPr lang="en-US" sz="1700" dirty="0"/>
              <a:t>Kids Help Phone, Healthy Relationships vs. Unhealthy Relationships, </a:t>
            </a:r>
            <a:r>
              <a:rPr lang="en-US" sz="1700" dirty="0">
                <a:hlinkClick r:id="rId3"/>
              </a:rPr>
              <a:t>https://kidshelpphone.ca/get-info/healthy-relationships-vs-unhealthy-relationships</a:t>
            </a:r>
            <a:r>
              <a:rPr lang="en-US" sz="1700" dirty="0"/>
              <a:t> </a:t>
            </a:r>
          </a:p>
          <a:p>
            <a:pPr marL="457200" indent="-457200">
              <a:buFont typeface="Arial" panose="020B0604020202020204" pitchFamily="34" charset="0"/>
              <a:buChar char="•"/>
            </a:pPr>
            <a:r>
              <a:rPr lang="en-US" sz="1700" dirty="0"/>
              <a:t>WR Draw the Line, </a:t>
            </a:r>
            <a:r>
              <a:rPr lang="en-US" sz="1700" dirty="0">
                <a:hlinkClick r:id="rId4"/>
              </a:rPr>
              <a:t>https://www.dtl.whiteribbon.ca/for-educators</a:t>
            </a:r>
            <a:r>
              <a:rPr lang="en-US" sz="1700" dirty="0"/>
              <a:t> </a:t>
            </a:r>
          </a:p>
          <a:p>
            <a:pPr marL="457200" indent="-457200">
              <a:buFont typeface="Arial" panose="020B0604020202020204" pitchFamily="34" charset="0"/>
              <a:buChar char="•"/>
            </a:pPr>
            <a:r>
              <a:rPr lang="en-US" sz="1700" dirty="0"/>
              <a:t>Nemours Children’s Health, Personal Health, </a:t>
            </a:r>
            <a:r>
              <a:rPr lang="en-US" sz="1700" dirty="0">
                <a:hlinkClick r:id="rId5"/>
              </a:rPr>
              <a:t>https://classroom.kidshealth.org/classroom/index.jsp?Grade=68&amp;Section=personal</a:t>
            </a:r>
            <a:r>
              <a:rPr lang="en-US" sz="1700" dirty="0"/>
              <a: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CA" dirty="0"/>
          </a:p>
        </p:txBody>
      </p:sp>
      <p:sp>
        <p:nvSpPr>
          <p:cNvPr id="4" name="Date Placeholder 3">
            <a:extLst>
              <a:ext uri="{FF2B5EF4-FFF2-40B4-BE49-F238E27FC236}">
                <a16:creationId xmlns:a16="http://schemas.microsoft.com/office/drawing/2014/main" id="{1CFC9810-2C32-7BE0-01E0-481DA5BD856A}"/>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A1BA0816-154E-A437-1299-E992041263FE}"/>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81C976C4-4E23-5098-D4F0-BF7A30256A66}"/>
              </a:ext>
            </a:extLst>
          </p:cNvPr>
          <p:cNvSpPr>
            <a:spLocks noGrp="1"/>
          </p:cNvSpPr>
          <p:nvPr>
            <p:ph type="sldNum" sz="quarter" idx="12"/>
          </p:nvPr>
        </p:nvSpPr>
        <p:spPr/>
        <p:txBody>
          <a:bodyPr/>
          <a:lstStyle/>
          <a:p>
            <a:fld id="{C027CEAB-E64B-42C9-9CB6-F0577637CFD9}" type="slidenum">
              <a:rPr lang="en-CA" smtClean="0"/>
              <a:t>19</a:t>
            </a:fld>
            <a:endParaRPr lang="en-CA"/>
          </a:p>
        </p:txBody>
      </p:sp>
    </p:spTree>
    <p:extLst>
      <p:ext uri="{BB962C8B-B14F-4D97-AF65-F5344CB8AC3E}">
        <p14:creationId xmlns:p14="http://schemas.microsoft.com/office/powerpoint/2010/main" val="18879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7227-5B1F-B249-0E7A-B84E02D8B78A}"/>
              </a:ext>
            </a:extLst>
          </p:cNvPr>
          <p:cNvSpPr>
            <a:spLocks noGrp="1"/>
          </p:cNvSpPr>
          <p:nvPr>
            <p:ph type="ctrTitle"/>
          </p:nvPr>
        </p:nvSpPr>
        <p:spPr>
          <a:xfrm>
            <a:off x="458308" y="266915"/>
            <a:ext cx="8290156" cy="1289877"/>
          </a:xfrm>
        </p:spPr>
        <p:txBody>
          <a:bodyPr anchor="b">
            <a:normAutofit/>
          </a:bodyPr>
          <a:lstStyle/>
          <a:p>
            <a:r>
              <a:rPr lang="en-US" dirty="0"/>
              <a:t>HEALTHY RELATIONSHIPS</a:t>
            </a:r>
            <a:endParaRPr lang="en-CA" dirty="0"/>
          </a:p>
        </p:txBody>
      </p:sp>
      <p:sp>
        <p:nvSpPr>
          <p:cNvPr id="3" name="Text Placeholder 2">
            <a:extLst>
              <a:ext uri="{FF2B5EF4-FFF2-40B4-BE49-F238E27FC236}">
                <a16:creationId xmlns:a16="http://schemas.microsoft.com/office/drawing/2014/main" id="{A7BC9D4F-14AB-32DD-72D0-A9CC744D3414}"/>
              </a:ext>
            </a:extLst>
          </p:cNvPr>
          <p:cNvSpPr>
            <a:spLocks noGrp="1"/>
          </p:cNvSpPr>
          <p:nvPr>
            <p:ph type="subTitle" idx="1"/>
          </p:nvPr>
        </p:nvSpPr>
        <p:spPr>
          <a:xfrm>
            <a:off x="1371600" y="2276872"/>
            <a:ext cx="6400800" cy="3361928"/>
          </a:xfrm>
        </p:spPr>
        <p:txBody>
          <a:bodyPr>
            <a:normAutofit/>
          </a:bodyPr>
          <a:lstStyle/>
          <a:p>
            <a:r>
              <a:rPr lang="en-US" dirty="0"/>
              <a:t>This information was developed by the Comprehensive </a:t>
            </a:r>
            <a:r>
              <a:rPr lang="en-US"/>
              <a:t>Health Promotion </a:t>
            </a:r>
            <a:r>
              <a:rPr lang="en-US" dirty="0"/>
              <a:t>Public Health Nurses for teachers to use to assist in teaching Healthy Relationships.  </a:t>
            </a:r>
          </a:p>
          <a:p>
            <a:endParaRPr lang="en-CA" dirty="0"/>
          </a:p>
        </p:txBody>
      </p:sp>
      <p:sp>
        <p:nvSpPr>
          <p:cNvPr id="7" name="Date Placeholder 6">
            <a:extLst>
              <a:ext uri="{FF2B5EF4-FFF2-40B4-BE49-F238E27FC236}">
                <a16:creationId xmlns:a16="http://schemas.microsoft.com/office/drawing/2014/main" id="{1A684860-EFCB-08D7-DF8C-12BE0DF76223}"/>
              </a:ext>
            </a:extLst>
          </p:cNvPr>
          <p:cNvSpPr>
            <a:spLocks noGrp="1"/>
          </p:cNvSpPr>
          <p:nvPr>
            <p:ph type="dt" sz="half" idx="10"/>
          </p:nvPr>
        </p:nvSpPr>
        <p:spPr>
          <a:xfrm>
            <a:off x="2552646" y="6411307"/>
            <a:ext cx="1227266" cy="365125"/>
          </a:xfrm>
        </p:spPr>
        <p:txBody>
          <a:bodyPr anchor="ctr">
            <a:normAutofit/>
          </a:bodyPr>
          <a:lstStyle/>
          <a:p>
            <a:pPr>
              <a:spcAft>
                <a:spcPts val="600"/>
              </a:spcAft>
            </a:pPr>
            <a:fld id="{872AB330-7F8A-480A-A9C9-76E0EBFA0562}" type="datetime1">
              <a:rPr lang="en-CA" smtClean="0"/>
              <a:pPr>
                <a:spcAft>
                  <a:spcPts val="600"/>
                </a:spcAft>
              </a:pPr>
              <a:t>2025-08-29</a:t>
            </a:fld>
            <a:endParaRPr lang="en-CA"/>
          </a:p>
        </p:txBody>
      </p:sp>
      <p:sp>
        <p:nvSpPr>
          <p:cNvPr id="8" name="Footer Placeholder 7">
            <a:extLst>
              <a:ext uri="{FF2B5EF4-FFF2-40B4-BE49-F238E27FC236}">
                <a16:creationId xmlns:a16="http://schemas.microsoft.com/office/drawing/2014/main" id="{82BBCC0C-0CAB-71A3-17D7-2664EAEFCF3A}"/>
              </a:ext>
            </a:extLst>
          </p:cNvPr>
          <p:cNvSpPr>
            <a:spLocks noGrp="1"/>
          </p:cNvSpPr>
          <p:nvPr>
            <p:ph type="ftr" sz="quarter" idx="11"/>
          </p:nvPr>
        </p:nvSpPr>
        <p:spPr>
          <a:xfrm>
            <a:off x="3779912" y="6411307"/>
            <a:ext cx="4104456" cy="365125"/>
          </a:xfrm>
        </p:spPr>
        <p:txBody>
          <a:bodyPr anchor="ctr">
            <a:normAutofit/>
          </a:bodyPr>
          <a:lstStyle/>
          <a:p>
            <a:pPr>
              <a:spcAft>
                <a:spcPts val="600"/>
              </a:spcAft>
            </a:pPr>
            <a:r>
              <a:rPr lang="en-CA"/>
              <a:t>WINDSOR-ESSEX COUNTY HEALTH UNIT</a:t>
            </a:r>
          </a:p>
        </p:txBody>
      </p:sp>
      <p:sp>
        <p:nvSpPr>
          <p:cNvPr id="9" name="Slide Number Placeholder 8">
            <a:extLst>
              <a:ext uri="{FF2B5EF4-FFF2-40B4-BE49-F238E27FC236}">
                <a16:creationId xmlns:a16="http://schemas.microsoft.com/office/drawing/2014/main" id="{0D8A4AC4-4F5A-A470-406F-AC5E3C5B8037}"/>
              </a:ext>
            </a:extLst>
          </p:cNvPr>
          <p:cNvSpPr>
            <a:spLocks noGrp="1"/>
          </p:cNvSpPr>
          <p:nvPr>
            <p:ph type="sldNum" sz="quarter" idx="12"/>
          </p:nvPr>
        </p:nvSpPr>
        <p:spPr>
          <a:xfrm>
            <a:off x="7884368" y="6411307"/>
            <a:ext cx="802432" cy="365125"/>
          </a:xfrm>
        </p:spPr>
        <p:txBody>
          <a:bodyPr anchor="ctr">
            <a:normAutofit/>
          </a:bodyPr>
          <a:lstStyle/>
          <a:p>
            <a:pPr>
              <a:spcAft>
                <a:spcPts val="600"/>
              </a:spcAft>
            </a:pPr>
            <a:fld id="{C027CEAB-E64B-42C9-9CB6-F0577637CFD9}" type="slidenum">
              <a:rPr lang="en-CA" smtClean="0"/>
              <a:pPr>
                <a:spcAft>
                  <a:spcPts val="600"/>
                </a:spcAft>
              </a:pPr>
              <a:t>2</a:t>
            </a:fld>
            <a:endParaRPr lang="en-CA"/>
          </a:p>
        </p:txBody>
      </p:sp>
    </p:spTree>
    <p:extLst>
      <p:ext uri="{BB962C8B-B14F-4D97-AF65-F5344CB8AC3E}">
        <p14:creationId xmlns:p14="http://schemas.microsoft.com/office/powerpoint/2010/main" val="14461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ICE BREAKER </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3</a:t>
            </a:fld>
            <a:endParaRPr lang="en-CA"/>
          </a:p>
        </p:txBody>
      </p:sp>
      <p:pic>
        <p:nvPicPr>
          <p:cNvPr id="9" name="Content Placeholder 3" descr="C:\Users\cfilipetti\AppData\Local\Microsoft\Windows\Temporary Internet Files\Content.IE5\HD0U5B48\MP900430632[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608266" y="1828800"/>
            <a:ext cx="62484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91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US" dirty="0"/>
              <a:t>GROUND RULES </a:t>
            </a:r>
            <a:endParaRPr lang="en-CA" dirty="0"/>
          </a:p>
        </p:txBody>
      </p:sp>
      <p:sp>
        <p:nvSpPr>
          <p:cNvPr id="2068" name="Text Placeholder 2">
            <a:extLst>
              <a:ext uri="{FF2B5EF4-FFF2-40B4-BE49-F238E27FC236}">
                <a16:creationId xmlns:a16="http://schemas.microsoft.com/office/drawing/2014/main" id="{CAB37849-E234-B782-7E3F-D777686BCB22}"/>
              </a:ext>
            </a:extLst>
          </p:cNvPr>
          <p:cNvSpPr>
            <a:spLocks noGrp="1"/>
          </p:cNvSpPr>
          <p:nvPr>
            <p:ph type="body" idx="1"/>
          </p:nvPr>
        </p:nvSpPr>
        <p:spPr>
          <a:xfrm>
            <a:off x="457200" y="1535113"/>
            <a:ext cx="4040188" cy="639762"/>
          </a:xfrm>
        </p:spPr>
        <p:txBody>
          <a:bodyPr/>
          <a:lstStyle/>
          <a:p>
            <a:endParaRPr lang="en-US"/>
          </a:p>
        </p:txBody>
      </p:sp>
      <p:sp>
        <p:nvSpPr>
          <p:cNvPr id="3" name="Content Placeholder 2"/>
          <p:cNvSpPr>
            <a:spLocks noGrp="1"/>
          </p:cNvSpPr>
          <p:nvPr>
            <p:ph sz="half" idx="2"/>
          </p:nvPr>
        </p:nvSpPr>
        <p:spPr>
          <a:xfrm>
            <a:off x="457200" y="2174875"/>
            <a:ext cx="4040188" cy="3951288"/>
          </a:xfrm>
        </p:spPr>
        <p:txBody>
          <a:bodyPr>
            <a:normAutofit/>
          </a:bodyPr>
          <a:lstStyle/>
          <a:p>
            <a:pPr eaLnBrk="1" hangingPunct="1">
              <a:lnSpc>
                <a:spcPct val="90000"/>
              </a:lnSpc>
              <a:buClrTx/>
              <a:defRPr/>
            </a:pPr>
            <a:endParaRPr lang="en-US" sz="2000" b="1" dirty="0"/>
          </a:p>
          <a:p>
            <a:pPr eaLnBrk="1" hangingPunct="1">
              <a:lnSpc>
                <a:spcPct val="90000"/>
              </a:lnSpc>
              <a:buClrTx/>
              <a:defRPr/>
            </a:pPr>
            <a:endParaRPr lang="en-US" sz="2000" dirty="0"/>
          </a:p>
          <a:p>
            <a:pPr eaLnBrk="1" hangingPunct="1">
              <a:lnSpc>
                <a:spcPct val="90000"/>
              </a:lnSpc>
              <a:buClrTx/>
              <a:buFont typeface="Wingdings" panose="05000000000000000000" pitchFamily="2" charset="2"/>
              <a:buChar char="ü"/>
              <a:defRPr/>
            </a:pPr>
            <a:r>
              <a:rPr lang="en-US" sz="2000" dirty="0"/>
              <a:t>ALL questions are good questions</a:t>
            </a:r>
          </a:p>
          <a:p>
            <a:pPr>
              <a:lnSpc>
                <a:spcPct val="90000"/>
              </a:lnSpc>
              <a:buFont typeface="Wingdings" panose="05000000000000000000" pitchFamily="2" charset="2"/>
              <a:buChar char="ü"/>
              <a:defRPr/>
            </a:pPr>
            <a:r>
              <a:rPr lang="en-US" sz="2000" dirty="0"/>
              <a:t>It’s ok to giggle or be embarrassed</a:t>
            </a:r>
          </a:p>
          <a:p>
            <a:pPr eaLnBrk="1" hangingPunct="1">
              <a:lnSpc>
                <a:spcPct val="90000"/>
              </a:lnSpc>
              <a:buClrTx/>
              <a:buFont typeface="Wingdings" panose="05000000000000000000" pitchFamily="2" charset="2"/>
              <a:buChar char="ü"/>
              <a:defRPr/>
            </a:pPr>
            <a:r>
              <a:rPr lang="en-US" sz="2000" dirty="0"/>
              <a:t>Use correct terms</a:t>
            </a:r>
          </a:p>
          <a:p>
            <a:pPr eaLnBrk="1" hangingPunct="1">
              <a:lnSpc>
                <a:spcPct val="90000"/>
              </a:lnSpc>
              <a:buClrTx/>
              <a:buFont typeface="Wingdings" panose="05000000000000000000" pitchFamily="2" charset="2"/>
              <a:buChar char="ü"/>
              <a:defRPr/>
            </a:pPr>
            <a:r>
              <a:rPr lang="en-US" sz="2000" dirty="0"/>
              <a:t>Respect others’ points of view</a:t>
            </a:r>
          </a:p>
          <a:p>
            <a:pPr eaLnBrk="1" hangingPunct="1">
              <a:lnSpc>
                <a:spcPct val="90000"/>
              </a:lnSpc>
              <a:buClrTx/>
              <a:buFont typeface="Wingdings" panose="05000000000000000000" pitchFamily="2" charset="2"/>
              <a:buChar char="ü"/>
              <a:defRPr/>
            </a:pPr>
            <a:r>
              <a:rPr lang="en-US" sz="2000" dirty="0"/>
              <a:t>No personal questions </a:t>
            </a:r>
          </a:p>
          <a:p>
            <a:pPr>
              <a:lnSpc>
                <a:spcPct val="90000"/>
              </a:lnSpc>
              <a:buFont typeface="Wingdings" panose="05000000000000000000" pitchFamily="2" charset="2"/>
              <a:buChar char="ü"/>
              <a:defRPr/>
            </a:pPr>
            <a:r>
              <a:rPr lang="en-US" sz="2000" dirty="0"/>
              <a:t>Discussions are confidential. With 2 exceptions: disclosure of       suicidal thoughts OR disclosure of abuse by a caregiver.</a:t>
            </a:r>
          </a:p>
          <a:p>
            <a:pPr eaLnBrk="1" hangingPunct="1">
              <a:lnSpc>
                <a:spcPct val="90000"/>
              </a:lnSpc>
              <a:buClrTx/>
              <a:buFont typeface="Wingdings" panose="05000000000000000000" pitchFamily="2" charset="2"/>
              <a:buChar char="ü"/>
              <a:defRPr/>
            </a:pPr>
            <a:endParaRPr lang="en-US" sz="2000" dirty="0"/>
          </a:p>
          <a:p>
            <a:pPr>
              <a:lnSpc>
                <a:spcPct val="90000"/>
              </a:lnSpc>
            </a:pPr>
            <a:endParaRPr lang="en-US" sz="2000" dirty="0"/>
          </a:p>
          <a:p>
            <a:pPr>
              <a:lnSpc>
                <a:spcPct val="90000"/>
              </a:lnSpc>
            </a:pPr>
            <a:endParaRPr lang="en-CA" sz="2000" dirty="0"/>
          </a:p>
        </p:txBody>
      </p:sp>
      <p:sp>
        <p:nvSpPr>
          <p:cNvPr id="2069" name="Text Placeholder 4">
            <a:extLst>
              <a:ext uri="{FF2B5EF4-FFF2-40B4-BE49-F238E27FC236}">
                <a16:creationId xmlns:a16="http://schemas.microsoft.com/office/drawing/2014/main" id="{7D1C4C77-8BB9-7A1F-B575-BCF93DD0D7E0}"/>
              </a:ext>
            </a:extLst>
          </p:cNvPr>
          <p:cNvSpPr>
            <a:spLocks noGrp="1"/>
          </p:cNvSpPr>
          <p:nvPr>
            <p:ph type="body" sz="quarter" idx="3"/>
          </p:nvPr>
        </p:nvSpPr>
        <p:spPr>
          <a:xfrm>
            <a:off x="4645025" y="1535113"/>
            <a:ext cx="4041775" cy="639762"/>
          </a:xfrm>
        </p:spPr>
        <p:txBody>
          <a:bodyPr/>
          <a:lstStyle/>
          <a:p>
            <a:endParaRPr lang="en-US"/>
          </a:p>
        </p:txBody>
      </p:sp>
      <p:pic>
        <p:nvPicPr>
          <p:cNvPr id="2052" name="Picture 4" descr="lista de verificación y lápiz - checklist fotografías e imágenes de stock"/>
          <p:cNvPicPr>
            <a:picLocks noChangeAspect="1" noChangeArrowheads="1"/>
          </p:cNvPicPr>
          <p:nvPr/>
        </p:nvPicPr>
        <p:blipFill>
          <a:blip r:embed="rId3">
            <a:extLst>
              <a:ext uri="{28A0092B-C50C-407E-A947-70E740481C1C}">
                <a14:useLocalDpi xmlns:a14="http://schemas.microsoft.com/office/drawing/2010/main" val="0"/>
              </a:ext>
            </a:extLst>
          </a:blip>
          <a:srcRect l="13232" r="19256"/>
          <a:stretch/>
        </p:blipFill>
        <p:spPr bwMode="auto">
          <a:xfrm>
            <a:off x="4645025" y="2174875"/>
            <a:ext cx="4041775" cy="3951288"/>
          </a:xfrm>
          <a:prstGeom prst="rect">
            <a:avLst/>
          </a:prstGeom>
          <a:no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06B0784C-2256-4850-A48D-3C738F7296CD}"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dirty="0"/>
              <a:t>WINDSOR-ESSEX COUNTY HEALTH UNIT</a:t>
            </a:r>
            <a:endParaRPr lang="en-CA"/>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4</a:t>
            </a:fld>
            <a:endParaRPr lang="en-CA"/>
          </a:p>
        </p:txBody>
      </p:sp>
    </p:spTree>
    <p:extLst>
      <p:ext uri="{BB962C8B-B14F-4D97-AF65-F5344CB8AC3E}">
        <p14:creationId xmlns:p14="http://schemas.microsoft.com/office/powerpoint/2010/main" val="84687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05346"/>
          </a:xfrm>
        </p:spPr>
        <p:txBody>
          <a:bodyPr/>
          <a:lstStyle/>
          <a:p>
            <a:r>
              <a:rPr lang="en-US" dirty="0"/>
              <a:t>WHAT ARE RELATIONSHIPS?</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5</a:t>
            </a:fld>
            <a:endParaRPr lang="en-CA"/>
          </a:p>
        </p:txBody>
      </p:sp>
      <p:pic>
        <p:nvPicPr>
          <p:cNvPr id="3074" name="Picture 2" descr="conociendo a amigos sonrientes adolescentes en la ciudad, jóvenes felices saludándose, abrazando dando los cinco altos. el concepto de amistad y personas - puberty fotografías e imágenes de 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4218" y="1116732"/>
            <a:ext cx="24003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filipetti\AppData\Local\Microsoft\Windows\Temporary Internet Files\Content.IE5\HD0U5B48\MP900430991[1].jpg">
            <a:extLst>
              <a:ext uri="{FF2B5EF4-FFF2-40B4-BE49-F238E27FC236}">
                <a16:creationId xmlns:a16="http://schemas.microsoft.com/office/drawing/2014/main" id="{A250B8C3-3F95-92D6-265B-C8AC2FB6880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83568" y="1916832"/>
            <a:ext cx="2144684" cy="2144684"/>
          </a:xfrm>
          <a:noFill/>
          <a:extLst>
            <a:ext uri="{909E8E84-426E-40DD-AFC4-6F175D3DCCD1}">
              <a14:hiddenFill xmlns:a14="http://schemas.microsoft.com/office/drawing/2010/main">
                <a:solidFill>
                  <a:srgbClr val="FFFFFF"/>
                </a:solidFill>
              </a14:hiddenFill>
            </a:ext>
          </a:extLst>
        </p:spPr>
      </p:pic>
      <p:pic>
        <p:nvPicPr>
          <p:cNvPr id="8" name="Picture 10" descr="C:\Users\cfilipetti\AppData\Local\Microsoft\Windows\Temporary Internet Files\Content.IE5\ZFTL0IYW\MP900407438[1].jpg">
            <a:extLst>
              <a:ext uri="{FF2B5EF4-FFF2-40B4-BE49-F238E27FC236}">
                <a16:creationId xmlns:a16="http://schemas.microsoft.com/office/drawing/2014/main" id="{03FC7C22-547B-4BDE-3AF7-AC65C2B24C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913" y="1600200"/>
            <a:ext cx="2628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cfilipetti\AppData\Local\Microsoft\Windows\Temporary Internet Files\Content.IE5\UJI7UBD2\MP900400832[1].jpg">
            <a:extLst>
              <a:ext uri="{FF2B5EF4-FFF2-40B4-BE49-F238E27FC236}">
                <a16:creationId xmlns:a16="http://schemas.microsoft.com/office/drawing/2014/main" id="{412C9295-4BC6-B13B-4119-5157411C41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4367212"/>
            <a:ext cx="264001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C:\Users\cfilipetti\AppData\Local\Microsoft\Windows\Temporary Internet Files\Content.IE5\UJI7UBD2\MP900448532[1].jpg">
            <a:extLst>
              <a:ext uri="{FF2B5EF4-FFF2-40B4-BE49-F238E27FC236}">
                <a16:creationId xmlns:a16="http://schemas.microsoft.com/office/drawing/2014/main" id="{B5BEBCA0-72BD-E32A-CDDF-79E3C40D31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7996" y="3573016"/>
            <a:ext cx="22875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55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CA" dirty="0"/>
              <a:t>HEALTHY RELATIONSHIPS HAVE… </a:t>
            </a:r>
            <a:endParaRPr lang="en-US" dirty="0"/>
          </a:p>
        </p:txBody>
      </p:sp>
      <p:pic>
        <p:nvPicPr>
          <p:cNvPr id="7" name="Content Placeholder 6" descr="Abounding Grace: April 201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858678"/>
            <a:ext cx="2209800" cy="2165604"/>
          </a:xfrm>
        </p:spPr>
      </p:pic>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6</a:t>
            </a:fld>
            <a:endParaRPr lang="en-CA"/>
          </a:p>
        </p:txBody>
      </p:sp>
      <p:pic>
        <p:nvPicPr>
          <p:cNvPr id="8" name="Picture 7" descr="File:Professor Teaching a Student Cartoon.svg - Wikimedia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24" y="3276600"/>
            <a:ext cx="5181600" cy="2914650"/>
          </a:xfrm>
          <a:prstGeom prst="rect">
            <a:avLst/>
          </a:prstGeom>
        </p:spPr>
      </p:pic>
      <p:sp>
        <p:nvSpPr>
          <p:cNvPr id="11" name="TextBox 10"/>
          <p:cNvSpPr txBox="1"/>
          <p:nvPr/>
        </p:nvSpPr>
        <p:spPr>
          <a:xfrm>
            <a:off x="4760168" y="1981200"/>
            <a:ext cx="3545632" cy="4216539"/>
          </a:xfrm>
          <a:prstGeom prst="rect">
            <a:avLst/>
          </a:prstGeom>
          <a:noFill/>
        </p:spPr>
        <p:txBody>
          <a:bodyPr wrap="square" rtlCol="0">
            <a:spAutoFit/>
          </a:bodyPr>
          <a:lstStyle/>
          <a:p>
            <a:pPr marL="285750" indent="-285750">
              <a:buFont typeface="Arial" panose="020B0604020202020204" pitchFamily="34" charset="0"/>
              <a:buChar char="•"/>
            </a:pPr>
            <a:r>
              <a:rPr lang="en-CA" sz="2500" dirty="0">
                <a:solidFill>
                  <a:schemeClr val="accent6">
                    <a:lumMod val="75000"/>
                  </a:schemeClr>
                </a:solidFill>
              </a:rPr>
              <a:t>Safety</a:t>
            </a:r>
          </a:p>
          <a:p>
            <a:pPr marL="285750" indent="-285750">
              <a:buFont typeface="Arial" panose="020B0604020202020204" pitchFamily="34" charset="0"/>
              <a:buChar char="•"/>
            </a:pPr>
            <a:r>
              <a:rPr lang="en-CA" sz="2500" dirty="0">
                <a:solidFill>
                  <a:schemeClr val="accent6">
                    <a:lumMod val="75000"/>
                  </a:schemeClr>
                </a:solidFill>
              </a:rPr>
              <a:t>Trust</a:t>
            </a:r>
          </a:p>
          <a:p>
            <a:pPr marL="285750" indent="-285750">
              <a:buFont typeface="Arial" panose="020B0604020202020204" pitchFamily="34" charset="0"/>
              <a:buChar char="•"/>
            </a:pPr>
            <a:r>
              <a:rPr lang="en-CA" sz="2500" dirty="0">
                <a:solidFill>
                  <a:schemeClr val="accent6">
                    <a:lumMod val="75000"/>
                  </a:schemeClr>
                </a:solidFill>
              </a:rPr>
              <a:t>Acceptance</a:t>
            </a:r>
          </a:p>
          <a:p>
            <a:pPr marL="285750" indent="-285750">
              <a:buFont typeface="Arial" panose="020B0604020202020204" pitchFamily="34" charset="0"/>
              <a:buChar char="•"/>
            </a:pPr>
            <a:r>
              <a:rPr lang="en-CA" sz="2500" dirty="0">
                <a:solidFill>
                  <a:schemeClr val="accent6">
                    <a:lumMod val="75000"/>
                  </a:schemeClr>
                </a:solidFill>
              </a:rPr>
              <a:t>Respect</a:t>
            </a:r>
          </a:p>
          <a:p>
            <a:pPr marL="285750" indent="-285750">
              <a:buFont typeface="Arial" panose="020B0604020202020204" pitchFamily="34" charset="0"/>
              <a:buChar char="•"/>
            </a:pPr>
            <a:r>
              <a:rPr lang="en-CA" sz="2500" dirty="0">
                <a:solidFill>
                  <a:schemeClr val="accent6">
                    <a:lumMod val="75000"/>
                  </a:schemeClr>
                </a:solidFill>
              </a:rPr>
              <a:t>Common interests</a:t>
            </a:r>
          </a:p>
          <a:p>
            <a:pPr marL="285750" indent="-285750">
              <a:buFont typeface="Arial" panose="020B0604020202020204" pitchFamily="34" charset="0"/>
              <a:buChar char="•"/>
            </a:pPr>
            <a:r>
              <a:rPr lang="en-CA" sz="2500" dirty="0">
                <a:solidFill>
                  <a:schemeClr val="accent6">
                    <a:lumMod val="75000"/>
                  </a:schemeClr>
                </a:solidFill>
              </a:rPr>
              <a:t>Can be yourself</a:t>
            </a:r>
          </a:p>
          <a:p>
            <a:pPr marL="285750" indent="-285750">
              <a:buFont typeface="Arial" panose="020B0604020202020204" pitchFamily="34" charset="0"/>
              <a:buChar char="•"/>
            </a:pPr>
            <a:r>
              <a:rPr lang="en-CA" sz="2500" dirty="0">
                <a:solidFill>
                  <a:schemeClr val="accent6">
                    <a:lumMod val="75000"/>
                  </a:schemeClr>
                </a:solidFill>
              </a:rPr>
              <a:t>Equality</a:t>
            </a:r>
          </a:p>
          <a:p>
            <a:pPr marL="285750" indent="-285750">
              <a:buFont typeface="Arial" panose="020B0604020202020204" pitchFamily="34" charset="0"/>
              <a:buChar char="•"/>
            </a:pPr>
            <a:r>
              <a:rPr lang="en-CA" sz="2500" dirty="0">
                <a:solidFill>
                  <a:schemeClr val="accent6">
                    <a:lumMod val="75000"/>
                  </a:schemeClr>
                </a:solidFill>
              </a:rPr>
              <a:t>Good communication</a:t>
            </a:r>
          </a:p>
          <a:p>
            <a:pPr marL="285750" indent="-285750">
              <a:buFont typeface="Arial" panose="020B0604020202020204" pitchFamily="34" charset="0"/>
              <a:buChar char="•"/>
            </a:pPr>
            <a:r>
              <a:rPr lang="en-CA" sz="2500" dirty="0">
                <a:solidFill>
                  <a:schemeClr val="accent6">
                    <a:lumMod val="75000"/>
                  </a:schemeClr>
                </a:solidFill>
              </a:rPr>
              <a:t>Honesty</a:t>
            </a:r>
          </a:p>
          <a:p>
            <a:pPr marL="285750" indent="-285750">
              <a:buFont typeface="Arial" panose="020B0604020202020204" pitchFamily="34" charset="0"/>
              <a:buChar char="•"/>
            </a:pPr>
            <a:r>
              <a:rPr lang="en-CA" sz="2500" dirty="0">
                <a:solidFill>
                  <a:schemeClr val="accent6">
                    <a:lumMod val="75000"/>
                  </a:schemeClr>
                </a:solidFill>
              </a:rPr>
              <a:t>Fun</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77812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DO YOU FEEL IN A HEALTHY RELATIONSHIP?</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dirty="0"/>
              <a:t>Happy</a:t>
            </a:r>
          </a:p>
          <a:p>
            <a:pPr>
              <a:buFont typeface="Arial" panose="020B0604020202020204" pitchFamily="34" charset="0"/>
              <a:buChar char="•"/>
            </a:pPr>
            <a:r>
              <a:rPr lang="en-US" altLang="en-US" dirty="0"/>
              <a:t>Confident</a:t>
            </a:r>
          </a:p>
          <a:p>
            <a:pPr>
              <a:buFont typeface="Arial" panose="020B0604020202020204" pitchFamily="34" charset="0"/>
              <a:buChar char="•"/>
            </a:pPr>
            <a:r>
              <a:rPr lang="en-US" altLang="en-US" dirty="0"/>
              <a:t>High self-esteem</a:t>
            </a:r>
          </a:p>
          <a:p>
            <a:pPr>
              <a:buFont typeface="Arial" panose="020B0604020202020204" pitchFamily="34" charset="0"/>
              <a:buChar char="•"/>
            </a:pPr>
            <a:r>
              <a:rPr lang="en-US" altLang="en-US" dirty="0"/>
              <a:t>Loved</a:t>
            </a:r>
          </a:p>
          <a:p>
            <a:pPr>
              <a:buFont typeface="Arial" panose="020B0604020202020204" pitchFamily="34" charset="0"/>
              <a:buChar char="•"/>
            </a:pPr>
            <a:r>
              <a:rPr lang="en-US" altLang="en-US" dirty="0"/>
              <a:t>Appreciated</a:t>
            </a:r>
          </a:p>
          <a:p>
            <a:pPr>
              <a:buFont typeface="Arial" panose="020B0604020202020204" pitchFamily="34" charset="0"/>
              <a:buChar char="•"/>
            </a:pPr>
            <a:r>
              <a:rPr lang="en-US" altLang="en-US" dirty="0"/>
              <a:t>Important</a:t>
            </a:r>
          </a:p>
          <a:p>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7</a:t>
            </a:fld>
            <a:endParaRPr lang="en-CA"/>
          </a:p>
        </p:txBody>
      </p:sp>
      <p:pic>
        <p:nvPicPr>
          <p:cNvPr id="8" name="Picture 25" descr="C:\Users\cfilipetti\AppData\Local\Microsoft\Windows\Temporary Internet Files\Content.IE5\T60UEQDM\MP9004309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525" y="2514600"/>
            <a:ext cx="248761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s://media.istockphoto.com/photos/multi_ethnic-teenagers-taking-a-self-portrait-stock-photo-picture-id1184216653?b=1&amp;k=20&amp;m=1184216653&amp;s=612x612&amp;w=0&amp;h=GTu1Bzxd4_15873ehVqdB_bBuWTC2t1hSDdZooxRV7s=">
            <a:extLst>
              <a:ext uri="{FF2B5EF4-FFF2-40B4-BE49-F238E27FC236}">
                <a16:creationId xmlns:a16="http://schemas.microsoft.com/office/drawing/2014/main" id="{5EAF0C26-023F-DC22-A4B5-67C22B4F9E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647" y="1922401"/>
            <a:ext cx="2404432" cy="160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3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chor="b">
            <a:normAutofit/>
          </a:bodyPr>
          <a:lstStyle/>
          <a:p>
            <a:r>
              <a:rPr lang="en-CA" dirty="0"/>
              <a:t>UNHEALTHY RELATIONSHIPS HAVE…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p>
            <a:pPr marL="457200" indent="-376238">
              <a:lnSpc>
                <a:spcPct val="90000"/>
              </a:lnSpc>
              <a:buFont typeface="Arial" panose="020B0604020202020204" pitchFamily="34" charset="0"/>
              <a:buChar char="•"/>
            </a:pPr>
            <a:r>
              <a:rPr lang="en-CA" sz="2000" dirty="0"/>
              <a:t>No trust</a:t>
            </a:r>
          </a:p>
          <a:p>
            <a:pPr marL="457200" indent="-376238">
              <a:lnSpc>
                <a:spcPct val="90000"/>
              </a:lnSpc>
              <a:buFont typeface="Arial" panose="020B0604020202020204" pitchFamily="34" charset="0"/>
              <a:buChar char="•"/>
            </a:pPr>
            <a:r>
              <a:rPr lang="en-CA" sz="2000" dirty="0"/>
              <a:t>No respect</a:t>
            </a:r>
          </a:p>
          <a:p>
            <a:pPr marL="457200" indent="-376238">
              <a:lnSpc>
                <a:spcPct val="90000"/>
              </a:lnSpc>
              <a:buFont typeface="Arial" panose="020B0604020202020204" pitchFamily="34" charset="0"/>
              <a:buChar char="•"/>
            </a:pPr>
            <a:r>
              <a:rPr lang="en-CA" sz="2000" dirty="0"/>
              <a:t>Jealousy</a:t>
            </a:r>
          </a:p>
          <a:p>
            <a:pPr marL="457200" indent="-376238">
              <a:lnSpc>
                <a:spcPct val="90000"/>
              </a:lnSpc>
              <a:buFont typeface="Arial" panose="020B0604020202020204" pitchFamily="34" charset="0"/>
              <a:buChar char="•"/>
            </a:pPr>
            <a:r>
              <a:rPr lang="en-CA" sz="2000" dirty="0"/>
              <a:t>Name calling</a:t>
            </a:r>
          </a:p>
          <a:p>
            <a:pPr marL="457200" indent="-376238">
              <a:lnSpc>
                <a:spcPct val="90000"/>
              </a:lnSpc>
              <a:buFont typeface="Arial" panose="020B0604020202020204" pitchFamily="34" charset="0"/>
              <a:buChar char="•"/>
            </a:pPr>
            <a:r>
              <a:rPr lang="en-CA" sz="2000" dirty="0"/>
              <a:t>Lack of understanding</a:t>
            </a:r>
          </a:p>
          <a:p>
            <a:pPr marL="457200" indent="-376238">
              <a:lnSpc>
                <a:spcPct val="90000"/>
              </a:lnSpc>
              <a:buFont typeface="Arial" panose="020B0604020202020204" pitchFamily="34" charset="0"/>
              <a:buChar char="•"/>
            </a:pPr>
            <a:r>
              <a:rPr lang="en-CA" sz="2000" dirty="0"/>
              <a:t>Poor communication</a:t>
            </a:r>
          </a:p>
          <a:p>
            <a:pPr marL="457200" indent="-376238">
              <a:lnSpc>
                <a:spcPct val="90000"/>
              </a:lnSpc>
              <a:buFont typeface="Arial" panose="020B0604020202020204" pitchFamily="34" charset="0"/>
              <a:buChar char="•"/>
            </a:pPr>
            <a:r>
              <a:rPr lang="en-CA" sz="2000" dirty="0"/>
              <a:t>Low self-esteem</a:t>
            </a:r>
          </a:p>
          <a:p>
            <a:pPr marL="457200" indent="-376238">
              <a:lnSpc>
                <a:spcPct val="90000"/>
              </a:lnSpc>
              <a:buFont typeface="Arial" panose="020B0604020202020204" pitchFamily="34" charset="0"/>
              <a:buChar char="•"/>
            </a:pPr>
            <a:r>
              <a:rPr lang="en-CA" sz="2000" dirty="0"/>
              <a:t>Power issues</a:t>
            </a:r>
          </a:p>
          <a:p>
            <a:pPr marL="457200" indent="-376238">
              <a:lnSpc>
                <a:spcPct val="90000"/>
              </a:lnSpc>
              <a:buFont typeface="Arial" panose="020B0604020202020204" pitchFamily="34" charset="0"/>
              <a:buChar char="•"/>
            </a:pPr>
            <a:r>
              <a:rPr lang="en-CA" sz="2000" dirty="0"/>
              <a:t>Fighting/Arguing </a:t>
            </a:r>
          </a:p>
          <a:p>
            <a:pPr marL="457200" indent="-376238">
              <a:lnSpc>
                <a:spcPct val="90000"/>
              </a:lnSpc>
              <a:buFont typeface="Arial" panose="020B0604020202020204" pitchFamily="34" charset="0"/>
              <a:buChar char="•"/>
            </a:pPr>
            <a:r>
              <a:rPr lang="en-CA" sz="2000" dirty="0"/>
              <a:t>Controlling</a:t>
            </a:r>
          </a:p>
          <a:p>
            <a:pPr marL="457200" indent="-376238">
              <a:lnSpc>
                <a:spcPct val="90000"/>
              </a:lnSpc>
              <a:buFont typeface="Arial" panose="020B0604020202020204" pitchFamily="34" charset="0"/>
              <a:buChar char="•"/>
            </a:pPr>
            <a:r>
              <a:rPr lang="en-CA" sz="2000" dirty="0"/>
              <a:t>No fun</a:t>
            </a:r>
          </a:p>
          <a:p>
            <a:pPr marL="457200" indent="-376238">
              <a:lnSpc>
                <a:spcPct val="90000"/>
              </a:lnSpc>
              <a:buFont typeface="Arial" panose="020B0604020202020204" pitchFamily="34" charset="0"/>
              <a:buChar char="•"/>
            </a:pPr>
            <a:r>
              <a:rPr lang="en-CA" sz="2000" dirty="0"/>
              <a:t>Physical, emotional or sexual abuse</a:t>
            </a:r>
            <a:endParaRPr lang="en-US" sz="2000" dirty="0"/>
          </a:p>
        </p:txBody>
      </p:sp>
      <p:pic>
        <p:nvPicPr>
          <p:cNvPr id="8" name="Picture 2" descr="persons left hand on black background">
            <a:extLst>
              <a:ext uri="{FF2B5EF4-FFF2-40B4-BE49-F238E27FC236}">
                <a16:creationId xmlns:a16="http://schemas.microsoft.com/office/drawing/2014/main" id="{BC95A8DF-B2A7-7F83-622A-BCC35B67DA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552" r="1" b="4644"/>
          <a:stretch/>
        </p:blipFill>
        <p:spPr bwMode="auto">
          <a:xfrm>
            <a:off x="4648200" y="1600200"/>
            <a:ext cx="4038600" cy="4525963"/>
          </a:xfrm>
          <a:prstGeom prst="rect">
            <a:avLst/>
          </a:prstGeom>
          <a:solidFill>
            <a:srgbClr val="FFFFFF"/>
          </a:solid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8</a:t>
            </a:fld>
            <a:endParaRPr lang="en-CA"/>
          </a:p>
        </p:txBody>
      </p:sp>
    </p:spTree>
    <p:extLst>
      <p:ext uri="{BB962C8B-B14F-4D97-AF65-F5344CB8AC3E}">
        <p14:creationId xmlns:p14="http://schemas.microsoft.com/office/powerpoint/2010/main" val="211966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DO YOU FEEL IN AN UNHEALTHY RELATIONSHIP?</a:t>
            </a:r>
            <a:endParaRPr lang="en-US" dirty="0"/>
          </a:p>
        </p:txBody>
      </p:sp>
      <p:sp>
        <p:nvSpPr>
          <p:cNvPr id="3" name="Content Placeholder 2"/>
          <p:cNvSpPr>
            <a:spLocks noGrp="1"/>
          </p:cNvSpPr>
          <p:nvPr>
            <p:ph idx="1"/>
          </p:nvPr>
        </p:nvSpPr>
        <p:spPr>
          <a:xfrm>
            <a:off x="478971" y="1828800"/>
            <a:ext cx="8229600" cy="4038600"/>
          </a:xfrm>
        </p:spPr>
        <p:txBody>
          <a:bodyPr/>
          <a:lstStyle/>
          <a:p>
            <a:pPr>
              <a:buFont typeface="Arial" panose="020B0604020202020204" pitchFamily="34" charset="0"/>
              <a:buChar char="•"/>
            </a:pPr>
            <a:r>
              <a:rPr lang="en-US" altLang="en-US" dirty="0"/>
              <a:t>Sad</a:t>
            </a:r>
          </a:p>
          <a:p>
            <a:pPr>
              <a:buFont typeface="Arial" panose="020B0604020202020204" pitchFamily="34" charset="0"/>
              <a:buChar char="•"/>
            </a:pPr>
            <a:r>
              <a:rPr lang="en-US" altLang="en-US" dirty="0"/>
              <a:t>Depressed</a:t>
            </a:r>
          </a:p>
          <a:p>
            <a:pPr>
              <a:buFont typeface="Arial" panose="020B0604020202020204" pitchFamily="34" charset="0"/>
              <a:buChar char="•"/>
            </a:pPr>
            <a:r>
              <a:rPr lang="en-US" altLang="en-US" dirty="0"/>
              <a:t>Low self-esteem</a:t>
            </a:r>
          </a:p>
          <a:p>
            <a:pPr>
              <a:buFont typeface="Arial" panose="020B0604020202020204" pitchFamily="34" charset="0"/>
              <a:buChar char="•"/>
            </a:pPr>
            <a:r>
              <a:rPr lang="en-US" altLang="en-US" dirty="0"/>
              <a:t>Unsure</a:t>
            </a:r>
          </a:p>
          <a:p>
            <a:pPr>
              <a:buFont typeface="Arial" panose="020B0604020202020204" pitchFamily="34" charset="0"/>
              <a:buChar char="•"/>
            </a:pPr>
            <a:r>
              <a:rPr lang="en-US" altLang="en-US" dirty="0"/>
              <a:t>Lonely</a:t>
            </a:r>
          </a:p>
          <a:p>
            <a:pPr>
              <a:buFont typeface="Arial" panose="020B0604020202020204" pitchFamily="34" charset="0"/>
              <a:buChar char="•"/>
            </a:pPr>
            <a:r>
              <a:rPr lang="en-US" altLang="en-US" dirty="0"/>
              <a:t>Nervous</a:t>
            </a:r>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9</a:t>
            </a:fld>
            <a:endParaRPr lang="en-CA"/>
          </a:p>
        </p:txBody>
      </p:sp>
      <p:pic>
        <p:nvPicPr>
          <p:cNvPr id="7" name="Picture 5" descr="ANd9GcT9JqU4hVU0dP76ZWjcYrrmu14Y-FxRnHnN-sjOXmtoAH0dJds&amp;t=1&amp;usg=__YQLHOVtP5tRra9Cig8YhMjr0W8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916" y="3113330"/>
            <a:ext cx="32004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37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WECHU2016">
      <a:dk1>
        <a:sysClr val="windowText" lastClr="000000"/>
      </a:dk1>
      <a:lt1>
        <a:sysClr val="window" lastClr="FFFFFF"/>
      </a:lt1>
      <a:dk2>
        <a:srgbClr val="00596F"/>
      </a:dk2>
      <a:lt2>
        <a:srgbClr val="D2D3D3"/>
      </a:lt2>
      <a:accent1>
        <a:srgbClr val="67C8C7"/>
      </a:accent1>
      <a:accent2>
        <a:srgbClr val="333E48"/>
      </a:accent2>
      <a:accent3>
        <a:srgbClr val="FFDA00"/>
      </a:accent3>
      <a:accent4>
        <a:srgbClr val="79BC43"/>
      </a:accent4>
      <a:accent5>
        <a:srgbClr val="00596F"/>
      </a:accent5>
      <a:accent6>
        <a:srgbClr val="7E868C"/>
      </a:accent6>
      <a:hlink>
        <a:srgbClr val="00596F"/>
      </a:hlink>
      <a:folHlink>
        <a:srgbClr val="79BC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CHU_PPPresentation" id="{5815F003-ABDE-4496-AD21-E521AFE42DAB}" vid="{66CD1BD3-3D42-475C-BBA8-AA419F110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21d2d6e-7d0d-4af9-af44-011aad182e43}" enabled="1" method="Standard" siteId="{2285467f-c96f-4143-9edf-e88d6878f6ab}" removed="0"/>
</clbl:labelList>
</file>

<file path=docProps/app.xml><?xml version="1.0" encoding="utf-8"?>
<Properties xmlns="http://schemas.openxmlformats.org/officeDocument/2006/extended-properties" xmlns:vt="http://schemas.openxmlformats.org/officeDocument/2006/docPropsVTypes">
  <Template>WECHU_CorporatePP</Template>
  <TotalTime>578</TotalTime>
  <Words>3765</Words>
  <Application>Microsoft Office PowerPoint</Application>
  <PresentationFormat>On-screen Show (4:3)</PresentationFormat>
  <Paragraphs>312</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Wingdings</vt:lpstr>
      <vt:lpstr>Office Theme</vt:lpstr>
      <vt:lpstr>PowerPoint Presentation</vt:lpstr>
      <vt:lpstr>HEALTHY RELATIONSHIPS</vt:lpstr>
      <vt:lpstr>ICE BREAKER </vt:lpstr>
      <vt:lpstr>GROUND RULES </vt:lpstr>
      <vt:lpstr>WHAT ARE RELATIONSHIPS?</vt:lpstr>
      <vt:lpstr>HEALTHY RELATIONSHIPS HAVE… </vt:lpstr>
      <vt:lpstr>HOW DO YOU FEEL IN A HEALTHY RELATIONSHIP?</vt:lpstr>
      <vt:lpstr>UNHEALTHY RELATIONSHIPS HAVE…</vt:lpstr>
      <vt:lpstr>HOW DO YOU FEEL IN AN UNHEALTHY RELATIONSHIP?</vt:lpstr>
      <vt:lpstr>DEALING WITH ARGUMENTS </vt:lpstr>
      <vt:lpstr>   RESPECTFUL ENDINGS </vt:lpstr>
      <vt:lpstr>ACTIVITY</vt:lpstr>
      <vt:lpstr>DATING RELATIONSHIPS</vt:lpstr>
      <vt:lpstr>SEXUAL ACTIVITY  </vt:lpstr>
      <vt:lpstr>SEXUAL CONSENT </vt:lpstr>
      <vt:lpstr>WHERE TO GET SUPPORT </vt:lpstr>
      <vt:lpstr>REMEMBER….</vt:lpstr>
      <vt:lpstr>QUESTIONS  </vt:lpstr>
      <vt:lpstr>REFERENCES  </vt:lpstr>
    </vt:vector>
  </TitlesOfParts>
  <Company>Windsor Essex County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Santilli</dc:creator>
  <cp:lastModifiedBy>Jason Barrera</cp:lastModifiedBy>
  <cp:revision>65</cp:revision>
  <cp:lastPrinted>2020-02-27T13:44:57Z</cp:lastPrinted>
  <dcterms:created xsi:type="dcterms:W3CDTF">2020-02-20T16:08:23Z</dcterms:created>
  <dcterms:modified xsi:type="dcterms:W3CDTF">2025-08-29T15:36:57Z</dcterms:modified>
</cp:coreProperties>
</file>