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3" r:id="rId3"/>
    <p:sldId id="262" r:id="rId4"/>
    <p:sldId id="261" r:id="rId5"/>
    <p:sldId id="257" r:id="rId6"/>
    <p:sldId id="259" r:id="rId7"/>
    <p:sldId id="265" r:id="rId8"/>
    <p:sldId id="272" r:id="rId9"/>
    <p:sldId id="275" r:id="rId10"/>
    <p:sldId id="260" r:id="rId11"/>
    <p:sldId id="274" r:id="rId12"/>
    <p:sldId id="273" r:id="rId13"/>
    <p:sldId id="271" r:id="rId14"/>
    <p:sldId id="266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199E08-7ABD-49B2-B370-B7AFF9E0646B}">
          <p14:sldIdLst>
            <p14:sldId id="258"/>
            <p14:sldId id="263"/>
            <p14:sldId id="262"/>
            <p14:sldId id="261"/>
            <p14:sldId id="257"/>
            <p14:sldId id="259"/>
            <p14:sldId id="265"/>
            <p14:sldId id="272"/>
            <p14:sldId id="275"/>
            <p14:sldId id="260"/>
            <p14:sldId id="274"/>
            <p14:sldId id="273"/>
            <p14:sldId id="271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67701" autoAdjust="0"/>
  </p:normalViewPr>
  <p:slideViewPr>
    <p:cSldViewPr>
      <p:cViewPr varScale="1">
        <p:scale>
          <a:sx n="73" d="100"/>
          <a:sy n="73" d="100"/>
        </p:scale>
        <p:origin x="26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80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8A93F-F737-4FC6-AC77-BDE793358346}" type="doc">
      <dgm:prSet loTypeId="urn:microsoft.com/office/officeart/2005/8/layout/default" loCatId="list" qsTypeId="urn:microsoft.com/office/officeart/2005/8/quickstyle/simple4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56FF5AF4-F4BA-43F5-AE66-09FEF8AA01D3}">
      <dgm:prSet/>
      <dgm:spPr/>
      <dgm:t>
        <a:bodyPr/>
        <a:lstStyle/>
        <a:p>
          <a:r>
            <a:rPr lang="en-US" b="1" dirty="0"/>
            <a:t>Calm</a:t>
          </a:r>
          <a:endParaRPr lang="en-US" dirty="0"/>
        </a:p>
      </dgm:t>
    </dgm:pt>
    <dgm:pt modelId="{F0630079-5D8E-4B5E-8E9C-5D22F2390AA6}" type="parTrans" cxnId="{0D8B380F-55B1-4A42-9507-521027EF4B56}">
      <dgm:prSet/>
      <dgm:spPr/>
      <dgm:t>
        <a:bodyPr/>
        <a:lstStyle/>
        <a:p>
          <a:endParaRPr lang="en-US"/>
        </a:p>
      </dgm:t>
    </dgm:pt>
    <dgm:pt modelId="{7BDED79E-C5A6-4183-A30C-11671C410F3C}" type="sibTrans" cxnId="{0D8B380F-55B1-4A42-9507-521027EF4B56}">
      <dgm:prSet/>
      <dgm:spPr/>
      <dgm:t>
        <a:bodyPr/>
        <a:lstStyle/>
        <a:p>
          <a:endParaRPr lang="en-US"/>
        </a:p>
      </dgm:t>
    </dgm:pt>
    <dgm:pt modelId="{AE3645AE-7C1E-4507-8767-33BF954D2527}">
      <dgm:prSet/>
      <dgm:spPr/>
      <dgm:t>
        <a:bodyPr/>
        <a:lstStyle/>
        <a:p>
          <a:r>
            <a:rPr lang="en-US"/>
            <a:t>Meditation, sleep and mental wellness app</a:t>
          </a:r>
        </a:p>
      </dgm:t>
    </dgm:pt>
    <dgm:pt modelId="{E0AABE79-F311-4698-A550-DC0B403DB682}" type="parTrans" cxnId="{0086E05B-992B-44F7-8939-A8E02872091D}">
      <dgm:prSet/>
      <dgm:spPr/>
      <dgm:t>
        <a:bodyPr/>
        <a:lstStyle/>
        <a:p>
          <a:endParaRPr lang="en-US"/>
        </a:p>
      </dgm:t>
    </dgm:pt>
    <dgm:pt modelId="{4DD7EFC0-9DE4-4F60-80C2-C29E288146C1}" type="sibTrans" cxnId="{0086E05B-992B-44F7-8939-A8E02872091D}">
      <dgm:prSet/>
      <dgm:spPr/>
      <dgm:t>
        <a:bodyPr/>
        <a:lstStyle/>
        <a:p>
          <a:endParaRPr lang="en-US"/>
        </a:p>
      </dgm:t>
    </dgm:pt>
    <dgm:pt modelId="{F4B249D0-65D3-41C2-B903-3ABC9D55E0BF}">
      <dgm:prSet/>
      <dgm:spPr/>
      <dgm:t>
        <a:bodyPr/>
        <a:lstStyle/>
        <a:p>
          <a:r>
            <a:rPr lang="en-US" b="1"/>
            <a:t>Breathe2Relax</a:t>
          </a:r>
          <a:endParaRPr lang="en-US"/>
        </a:p>
      </dgm:t>
    </dgm:pt>
    <dgm:pt modelId="{D95FD0F2-5A01-469F-B5B5-119AA4F49001}" type="parTrans" cxnId="{AFBD7F18-2253-4163-B7DF-158A82060BF2}">
      <dgm:prSet/>
      <dgm:spPr/>
      <dgm:t>
        <a:bodyPr/>
        <a:lstStyle/>
        <a:p>
          <a:endParaRPr lang="en-US"/>
        </a:p>
      </dgm:t>
    </dgm:pt>
    <dgm:pt modelId="{41820266-8FAB-46CC-9A84-88C5B9B7385F}" type="sibTrans" cxnId="{AFBD7F18-2253-4163-B7DF-158A82060BF2}">
      <dgm:prSet/>
      <dgm:spPr/>
      <dgm:t>
        <a:bodyPr/>
        <a:lstStyle/>
        <a:p>
          <a:endParaRPr lang="en-US"/>
        </a:p>
      </dgm:t>
    </dgm:pt>
    <dgm:pt modelId="{1D4E0623-9502-4B85-9547-700B1427C08B}">
      <dgm:prSet/>
      <dgm:spPr/>
      <dgm:t>
        <a:bodyPr/>
        <a:lstStyle/>
        <a:p>
          <a:r>
            <a:rPr lang="en-US"/>
            <a:t>Teaches users to practice relaxing breathing techniques</a:t>
          </a:r>
        </a:p>
      </dgm:t>
    </dgm:pt>
    <dgm:pt modelId="{969D7AFC-BC3F-4E0E-B273-159203F8A0D9}" type="parTrans" cxnId="{B5B234F1-B624-4A7A-84F1-1F953730D45B}">
      <dgm:prSet/>
      <dgm:spPr/>
      <dgm:t>
        <a:bodyPr/>
        <a:lstStyle/>
        <a:p>
          <a:endParaRPr lang="en-US"/>
        </a:p>
      </dgm:t>
    </dgm:pt>
    <dgm:pt modelId="{A8804AD9-7FB4-449C-A0BA-FDF75BC11A22}" type="sibTrans" cxnId="{B5B234F1-B624-4A7A-84F1-1F953730D45B}">
      <dgm:prSet/>
      <dgm:spPr/>
      <dgm:t>
        <a:bodyPr/>
        <a:lstStyle/>
        <a:p>
          <a:endParaRPr lang="en-US"/>
        </a:p>
      </dgm:t>
    </dgm:pt>
    <dgm:pt modelId="{CACED77F-9CB6-4B03-A9F2-55A3FAA7A9F3}">
      <dgm:prSet/>
      <dgm:spPr/>
      <dgm:t>
        <a:bodyPr/>
        <a:lstStyle/>
        <a:p>
          <a:r>
            <a:rPr lang="en-US" b="1"/>
            <a:t>Happify</a:t>
          </a:r>
          <a:endParaRPr lang="en-US"/>
        </a:p>
      </dgm:t>
    </dgm:pt>
    <dgm:pt modelId="{39B10229-9C1A-46CF-9FC0-6F16C497FEC9}" type="parTrans" cxnId="{EE569B90-7BBD-47ED-BE69-9FE2BCF9020C}">
      <dgm:prSet/>
      <dgm:spPr/>
      <dgm:t>
        <a:bodyPr/>
        <a:lstStyle/>
        <a:p>
          <a:endParaRPr lang="en-US"/>
        </a:p>
      </dgm:t>
    </dgm:pt>
    <dgm:pt modelId="{D539DDF4-EC08-4510-A40C-B06ECCAF431E}" type="sibTrans" cxnId="{EE569B90-7BBD-47ED-BE69-9FE2BCF9020C}">
      <dgm:prSet/>
      <dgm:spPr/>
      <dgm:t>
        <a:bodyPr/>
        <a:lstStyle/>
        <a:p>
          <a:endParaRPr lang="en-US"/>
        </a:p>
      </dgm:t>
    </dgm:pt>
    <dgm:pt modelId="{86E57986-1063-43F3-9BD1-7FB5CD521BB5}">
      <dgm:prSet/>
      <dgm:spPr/>
      <dgm:t>
        <a:bodyPr/>
        <a:lstStyle/>
        <a:p>
          <a:r>
            <a:rPr lang="en-US"/>
            <a:t>Brings you effective tools and programs to help you take control of your feelings and thoughts</a:t>
          </a:r>
        </a:p>
      </dgm:t>
    </dgm:pt>
    <dgm:pt modelId="{1A8A2549-5405-4DDF-9C56-2017CB7CA9A2}" type="parTrans" cxnId="{C91F3C68-B450-46C2-93B0-5672EDF22221}">
      <dgm:prSet/>
      <dgm:spPr/>
      <dgm:t>
        <a:bodyPr/>
        <a:lstStyle/>
        <a:p>
          <a:endParaRPr lang="en-US"/>
        </a:p>
      </dgm:t>
    </dgm:pt>
    <dgm:pt modelId="{4374060E-81FD-477D-B0DF-1EB917D50A59}" type="sibTrans" cxnId="{C91F3C68-B450-46C2-93B0-5672EDF22221}">
      <dgm:prSet/>
      <dgm:spPr/>
      <dgm:t>
        <a:bodyPr/>
        <a:lstStyle/>
        <a:p>
          <a:endParaRPr lang="en-US"/>
        </a:p>
      </dgm:t>
    </dgm:pt>
    <dgm:pt modelId="{2DBC8A8D-9CAA-40C0-882F-847DD66B7F23}">
      <dgm:prSet/>
      <dgm:spPr/>
      <dgm:t>
        <a:bodyPr/>
        <a:lstStyle/>
        <a:p>
          <a:r>
            <a:rPr lang="en-US" b="1"/>
            <a:t>Relax Melodies</a:t>
          </a:r>
          <a:endParaRPr lang="en-US"/>
        </a:p>
      </dgm:t>
    </dgm:pt>
    <dgm:pt modelId="{F40B5B30-277C-4FE5-97C9-7F4836A8F2D3}" type="parTrans" cxnId="{B523ECD6-15F1-412D-8256-8D1AC696C595}">
      <dgm:prSet/>
      <dgm:spPr/>
      <dgm:t>
        <a:bodyPr/>
        <a:lstStyle/>
        <a:p>
          <a:endParaRPr lang="en-US"/>
        </a:p>
      </dgm:t>
    </dgm:pt>
    <dgm:pt modelId="{CA8118F2-D7B0-4F00-A172-1FE089F44167}" type="sibTrans" cxnId="{B523ECD6-15F1-412D-8256-8D1AC696C595}">
      <dgm:prSet/>
      <dgm:spPr/>
      <dgm:t>
        <a:bodyPr/>
        <a:lstStyle/>
        <a:p>
          <a:endParaRPr lang="en-US"/>
        </a:p>
      </dgm:t>
    </dgm:pt>
    <dgm:pt modelId="{22B7B23B-6ABA-4E48-9CAD-EB48499D3F93}">
      <dgm:prSet/>
      <dgm:spPr/>
      <dgm:t>
        <a:bodyPr/>
        <a:lstStyle/>
        <a:p>
          <a:r>
            <a:rPr lang="en-US"/>
            <a:t>Over 100 ambient sounds and melodies</a:t>
          </a:r>
        </a:p>
      </dgm:t>
    </dgm:pt>
    <dgm:pt modelId="{EE6F6F6A-5847-4C9B-A647-18C2F5391FFE}" type="parTrans" cxnId="{5EC62D52-1672-4917-B15F-3C79E8C879FD}">
      <dgm:prSet/>
      <dgm:spPr/>
      <dgm:t>
        <a:bodyPr/>
        <a:lstStyle/>
        <a:p>
          <a:endParaRPr lang="en-US"/>
        </a:p>
      </dgm:t>
    </dgm:pt>
    <dgm:pt modelId="{7D7BB8AC-EA46-47A0-895F-F44ACEC4A56C}" type="sibTrans" cxnId="{5EC62D52-1672-4917-B15F-3C79E8C879FD}">
      <dgm:prSet/>
      <dgm:spPr/>
      <dgm:t>
        <a:bodyPr/>
        <a:lstStyle/>
        <a:p>
          <a:endParaRPr lang="en-US"/>
        </a:p>
      </dgm:t>
    </dgm:pt>
    <dgm:pt modelId="{7C909789-E115-4593-8982-881936CD792A}">
      <dgm:prSet/>
      <dgm:spPr/>
      <dgm:t>
        <a:bodyPr/>
        <a:lstStyle/>
        <a:p>
          <a:r>
            <a:rPr lang="en-US" b="1"/>
            <a:t>Colorfy</a:t>
          </a:r>
          <a:endParaRPr lang="en-US"/>
        </a:p>
      </dgm:t>
    </dgm:pt>
    <dgm:pt modelId="{67901484-5D7E-4ED8-8DC7-31C0E0F7366A}" type="parTrans" cxnId="{1D6CC4B3-FFF4-4983-8009-A9160331346D}">
      <dgm:prSet/>
      <dgm:spPr/>
      <dgm:t>
        <a:bodyPr/>
        <a:lstStyle/>
        <a:p>
          <a:endParaRPr lang="en-US"/>
        </a:p>
      </dgm:t>
    </dgm:pt>
    <dgm:pt modelId="{B651F492-9B9E-40AE-9C4A-1E4F8B9DED94}" type="sibTrans" cxnId="{1D6CC4B3-FFF4-4983-8009-A9160331346D}">
      <dgm:prSet/>
      <dgm:spPr/>
      <dgm:t>
        <a:bodyPr/>
        <a:lstStyle/>
        <a:p>
          <a:endParaRPr lang="en-US"/>
        </a:p>
      </dgm:t>
    </dgm:pt>
    <dgm:pt modelId="{2AED3D91-B596-4A2B-AA38-86B8E145E6AE}">
      <dgm:prSet/>
      <dgm:spPr/>
      <dgm:t>
        <a:bodyPr/>
        <a:lstStyle/>
        <a:p>
          <a:r>
            <a:rPr lang="en-US"/>
            <a:t>Coloring therapy on your mobile</a:t>
          </a:r>
        </a:p>
      </dgm:t>
    </dgm:pt>
    <dgm:pt modelId="{53BC0F91-2F39-417F-AB21-D9B95C5F2F21}" type="parTrans" cxnId="{6FDE4469-0B0B-4CF7-A9EF-7282EF5F4605}">
      <dgm:prSet/>
      <dgm:spPr/>
      <dgm:t>
        <a:bodyPr/>
        <a:lstStyle/>
        <a:p>
          <a:endParaRPr lang="en-US"/>
        </a:p>
      </dgm:t>
    </dgm:pt>
    <dgm:pt modelId="{9E0AB9B0-25F6-4821-8FC9-F7A361F54F72}" type="sibTrans" cxnId="{6FDE4469-0B0B-4CF7-A9EF-7282EF5F4605}">
      <dgm:prSet/>
      <dgm:spPr/>
      <dgm:t>
        <a:bodyPr/>
        <a:lstStyle/>
        <a:p>
          <a:endParaRPr lang="en-US"/>
        </a:p>
      </dgm:t>
    </dgm:pt>
    <dgm:pt modelId="{C8E5A52B-7355-40CA-94EE-F4EB81BBCB63}">
      <dgm:prSet/>
      <dgm:spPr/>
      <dgm:t>
        <a:bodyPr/>
        <a:lstStyle/>
        <a:p>
          <a:r>
            <a:rPr lang="en-US" b="1"/>
            <a:t>7 Cups</a:t>
          </a:r>
          <a:endParaRPr lang="en-US"/>
        </a:p>
      </dgm:t>
    </dgm:pt>
    <dgm:pt modelId="{57476D38-6FC3-4EDB-8E5B-D8F93D984EDE}" type="parTrans" cxnId="{EE179A59-A1EE-415E-8040-12DF4D7FF127}">
      <dgm:prSet/>
      <dgm:spPr/>
      <dgm:t>
        <a:bodyPr/>
        <a:lstStyle/>
        <a:p>
          <a:endParaRPr lang="en-US"/>
        </a:p>
      </dgm:t>
    </dgm:pt>
    <dgm:pt modelId="{7F0DD7ED-E0DD-4F66-B7E5-D5742D7EB67F}" type="sibTrans" cxnId="{EE179A59-A1EE-415E-8040-12DF4D7FF127}">
      <dgm:prSet/>
      <dgm:spPr/>
      <dgm:t>
        <a:bodyPr/>
        <a:lstStyle/>
        <a:p>
          <a:endParaRPr lang="en-US"/>
        </a:p>
      </dgm:t>
    </dgm:pt>
    <dgm:pt modelId="{0F108B6D-57DD-46DD-AAF0-F52711D9686E}">
      <dgm:prSet/>
      <dgm:spPr/>
      <dgm:t>
        <a:bodyPr/>
        <a:lstStyle/>
        <a:p>
          <a:r>
            <a:rPr lang="en-US"/>
            <a:t>Chat online with caring listeners</a:t>
          </a:r>
        </a:p>
      </dgm:t>
    </dgm:pt>
    <dgm:pt modelId="{A456391D-8DDB-470E-B901-291712367814}" type="parTrans" cxnId="{779EA8C7-B811-4E7E-89B0-27EE074A275A}">
      <dgm:prSet/>
      <dgm:spPr/>
      <dgm:t>
        <a:bodyPr/>
        <a:lstStyle/>
        <a:p>
          <a:endParaRPr lang="en-US"/>
        </a:p>
      </dgm:t>
    </dgm:pt>
    <dgm:pt modelId="{C21DB544-035D-4EFD-98F7-3346AFEF4084}" type="sibTrans" cxnId="{779EA8C7-B811-4E7E-89B0-27EE074A275A}">
      <dgm:prSet/>
      <dgm:spPr/>
      <dgm:t>
        <a:bodyPr/>
        <a:lstStyle/>
        <a:p>
          <a:endParaRPr lang="en-US"/>
        </a:p>
      </dgm:t>
    </dgm:pt>
    <dgm:pt modelId="{6E7A32D7-ECAC-47DD-A43E-855F76B32B56}" type="pres">
      <dgm:prSet presAssocID="{11F8A93F-F737-4FC6-AC77-BDE793358346}" presName="diagram" presStyleCnt="0">
        <dgm:presLayoutVars>
          <dgm:dir/>
          <dgm:resizeHandles val="exact"/>
        </dgm:presLayoutVars>
      </dgm:prSet>
      <dgm:spPr/>
    </dgm:pt>
    <dgm:pt modelId="{799517FB-E84C-45B3-83A3-B8F60E2E337B}" type="pres">
      <dgm:prSet presAssocID="{56FF5AF4-F4BA-43F5-AE66-09FEF8AA01D3}" presName="node" presStyleLbl="node1" presStyleIdx="0" presStyleCnt="6">
        <dgm:presLayoutVars>
          <dgm:bulletEnabled val="1"/>
        </dgm:presLayoutVars>
      </dgm:prSet>
      <dgm:spPr/>
    </dgm:pt>
    <dgm:pt modelId="{AD000982-CAA8-4AF0-A5DD-828727B569EC}" type="pres">
      <dgm:prSet presAssocID="{7BDED79E-C5A6-4183-A30C-11671C410F3C}" presName="sibTrans" presStyleCnt="0"/>
      <dgm:spPr/>
    </dgm:pt>
    <dgm:pt modelId="{7CD33357-2B00-4D1D-A1D5-13C78392C4B1}" type="pres">
      <dgm:prSet presAssocID="{F4B249D0-65D3-41C2-B903-3ABC9D55E0BF}" presName="node" presStyleLbl="node1" presStyleIdx="1" presStyleCnt="6">
        <dgm:presLayoutVars>
          <dgm:bulletEnabled val="1"/>
        </dgm:presLayoutVars>
      </dgm:prSet>
      <dgm:spPr/>
    </dgm:pt>
    <dgm:pt modelId="{36850927-5A3B-4403-9049-94A7DBF73DFE}" type="pres">
      <dgm:prSet presAssocID="{41820266-8FAB-46CC-9A84-88C5B9B7385F}" presName="sibTrans" presStyleCnt="0"/>
      <dgm:spPr/>
    </dgm:pt>
    <dgm:pt modelId="{1D0E157D-7C6B-4419-B2ED-3F1CB876C8A8}" type="pres">
      <dgm:prSet presAssocID="{CACED77F-9CB6-4B03-A9F2-55A3FAA7A9F3}" presName="node" presStyleLbl="node1" presStyleIdx="2" presStyleCnt="6">
        <dgm:presLayoutVars>
          <dgm:bulletEnabled val="1"/>
        </dgm:presLayoutVars>
      </dgm:prSet>
      <dgm:spPr/>
    </dgm:pt>
    <dgm:pt modelId="{AFBE884E-B382-4CFB-BD20-97759F3CB6A9}" type="pres">
      <dgm:prSet presAssocID="{D539DDF4-EC08-4510-A40C-B06ECCAF431E}" presName="sibTrans" presStyleCnt="0"/>
      <dgm:spPr/>
    </dgm:pt>
    <dgm:pt modelId="{6FCF10FF-1AFC-4F29-8A80-410810FBD314}" type="pres">
      <dgm:prSet presAssocID="{2DBC8A8D-9CAA-40C0-882F-847DD66B7F23}" presName="node" presStyleLbl="node1" presStyleIdx="3" presStyleCnt="6">
        <dgm:presLayoutVars>
          <dgm:bulletEnabled val="1"/>
        </dgm:presLayoutVars>
      </dgm:prSet>
      <dgm:spPr/>
    </dgm:pt>
    <dgm:pt modelId="{923FF6CB-515D-4385-B0C0-2A7EB8701BF4}" type="pres">
      <dgm:prSet presAssocID="{CA8118F2-D7B0-4F00-A172-1FE089F44167}" presName="sibTrans" presStyleCnt="0"/>
      <dgm:spPr/>
    </dgm:pt>
    <dgm:pt modelId="{F846C02C-A8EB-4D36-91CF-82E0A349AE69}" type="pres">
      <dgm:prSet presAssocID="{7C909789-E115-4593-8982-881936CD792A}" presName="node" presStyleLbl="node1" presStyleIdx="4" presStyleCnt="6">
        <dgm:presLayoutVars>
          <dgm:bulletEnabled val="1"/>
        </dgm:presLayoutVars>
      </dgm:prSet>
      <dgm:spPr/>
    </dgm:pt>
    <dgm:pt modelId="{E687C24A-2D95-4AF7-BBE6-9FD9098063DC}" type="pres">
      <dgm:prSet presAssocID="{B651F492-9B9E-40AE-9C4A-1E4F8B9DED94}" presName="sibTrans" presStyleCnt="0"/>
      <dgm:spPr/>
    </dgm:pt>
    <dgm:pt modelId="{68BA0283-B788-4087-A0F5-1017601CE176}" type="pres">
      <dgm:prSet presAssocID="{C8E5A52B-7355-40CA-94EE-F4EB81BBCB63}" presName="node" presStyleLbl="node1" presStyleIdx="5" presStyleCnt="6">
        <dgm:presLayoutVars>
          <dgm:bulletEnabled val="1"/>
        </dgm:presLayoutVars>
      </dgm:prSet>
      <dgm:spPr/>
    </dgm:pt>
  </dgm:ptLst>
  <dgm:cxnLst>
    <dgm:cxn modelId="{19E1A402-6515-42AE-B745-DF3B6403BC7B}" type="presOf" srcId="{56FF5AF4-F4BA-43F5-AE66-09FEF8AA01D3}" destId="{799517FB-E84C-45B3-83A3-B8F60E2E337B}" srcOrd="0" destOrd="0" presId="urn:microsoft.com/office/officeart/2005/8/layout/default"/>
    <dgm:cxn modelId="{0D8B380F-55B1-4A42-9507-521027EF4B56}" srcId="{11F8A93F-F737-4FC6-AC77-BDE793358346}" destId="{56FF5AF4-F4BA-43F5-AE66-09FEF8AA01D3}" srcOrd="0" destOrd="0" parTransId="{F0630079-5D8E-4B5E-8E9C-5D22F2390AA6}" sibTransId="{7BDED79E-C5A6-4183-A30C-11671C410F3C}"/>
    <dgm:cxn modelId="{AFBD7F18-2253-4163-B7DF-158A82060BF2}" srcId="{11F8A93F-F737-4FC6-AC77-BDE793358346}" destId="{F4B249D0-65D3-41C2-B903-3ABC9D55E0BF}" srcOrd="1" destOrd="0" parTransId="{D95FD0F2-5A01-469F-B5B5-119AA4F49001}" sibTransId="{41820266-8FAB-46CC-9A84-88C5B9B7385F}"/>
    <dgm:cxn modelId="{32D68A28-D5DA-4320-BA08-94B54D8CC254}" type="presOf" srcId="{C8E5A52B-7355-40CA-94EE-F4EB81BBCB63}" destId="{68BA0283-B788-4087-A0F5-1017601CE176}" srcOrd="0" destOrd="0" presId="urn:microsoft.com/office/officeart/2005/8/layout/default"/>
    <dgm:cxn modelId="{6E258B37-DD16-4D38-81CA-678E7DD38466}" type="presOf" srcId="{F4B249D0-65D3-41C2-B903-3ABC9D55E0BF}" destId="{7CD33357-2B00-4D1D-A1D5-13C78392C4B1}" srcOrd="0" destOrd="0" presId="urn:microsoft.com/office/officeart/2005/8/layout/default"/>
    <dgm:cxn modelId="{0086E05B-992B-44F7-8939-A8E02872091D}" srcId="{56FF5AF4-F4BA-43F5-AE66-09FEF8AA01D3}" destId="{AE3645AE-7C1E-4507-8767-33BF954D2527}" srcOrd="0" destOrd="0" parTransId="{E0AABE79-F311-4698-A550-DC0B403DB682}" sibTransId="{4DD7EFC0-9DE4-4F60-80C2-C29E288146C1}"/>
    <dgm:cxn modelId="{49C3525D-52E8-49A9-8774-DB54AA7D84AC}" type="presOf" srcId="{0F108B6D-57DD-46DD-AAF0-F52711D9686E}" destId="{68BA0283-B788-4087-A0F5-1017601CE176}" srcOrd="0" destOrd="1" presId="urn:microsoft.com/office/officeart/2005/8/layout/default"/>
    <dgm:cxn modelId="{088FF463-E970-4619-8199-E2C40188BC45}" type="presOf" srcId="{7C909789-E115-4593-8982-881936CD792A}" destId="{F846C02C-A8EB-4D36-91CF-82E0A349AE69}" srcOrd="0" destOrd="0" presId="urn:microsoft.com/office/officeart/2005/8/layout/default"/>
    <dgm:cxn modelId="{C59BA444-FDEF-43CC-8532-7A196221B0F1}" type="presOf" srcId="{AE3645AE-7C1E-4507-8767-33BF954D2527}" destId="{799517FB-E84C-45B3-83A3-B8F60E2E337B}" srcOrd="0" destOrd="1" presId="urn:microsoft.com/office/officeart/2005/8/layout/default"/>
    <dgm:cxn modelId="{C91F3C68-B450-46C2-93B0-5672EDF22221}" srcId="{CACED77F-9CB6-4B03-A9F2-55A3FAA7A9F3}" destId="{86E57986-1063-43F3-9BD1-7FB5CD521BB5}" srcOrd="0" destOrd="0" parTransId="{1A8A2549-5405-4DDF-9C56-2017CB7CA9A2}" sibTransId="{4374060E-81FD-477D-B0DF-1EB917D50A59}"/>
    <dgm:cxn modelId="{6FDE4469-0B0B-4CF7-A9EF-7282EF5F4605}" srcId="{7C909789-E115-4593-8982-881936CD792A}" destId="{2AED3D91-B596-4A2B-AA38-86B8E145E6AE}" srcOrd="0" destOrd="0" parTransId="{53BC0F91-2F39-417F-AB21-D9B95C5F2F21}" sibTransId="{9E0AB9B0-25F6-4821-8FC9-F7A361F54F72}"/>
    <dgm:cxn modelId="{DB90A069-71C8-404A-8177-B0EF643B2917}" type="presOf" srcId="{2AED3D91-B596-4A2B-AA38-86B8E145E6AE}" destId="{F846C02C-A8EB-4D36-91CF-82E0A349AE69}" srcOrd="0" destOrd="1" presId="urn:microsoft.com/office/officeart/2005/8/layout/default"/>
    <dgm:cxn modelId="{5EC62D52-1672-4917-B15F-3C79E8C879FD}" srcId="{2DBC8A8D-9CAA-40C0-882F-847DD66B7F23}" destId="{22B7B23B-6ABA-4E48-9CAD-EB48499D3F93}" srcOrd="0" destOrd="0" parTransId="{EE6F6F6A-5847-4C9B-A647-18C2F5391FFE}" sibTransId="{7D7BB8AC-EA46-47A0-895F-F44ACEC4A56C}"/>
    <dgm:cxn modelId="{42A65B75-A7FB-4D4A-9DF3-7ECE5391A18A}" type="presOf" srcId="{2DBC8A8D-9CAA-40C0-882F-847DD66B7F23}" destId="{6FCF10FF-1AFC-4F29-8A80-410810FBD314}" srcOrd="0" destOrd="0" presId="urn:microsoft.com/office/officeart/2005/8/layout/default"/>
    <dgm:cxn modelId="{D09D4578-536E-4BCD-B813-C964DED24CCE}" type="presOf" srcId="{1D4E0623-9502-4B85-9547-700B1427C08B}" destId="{7CD33357-2B00-4D1D-A1D5-13C78392C4B1}" srcOrd="0" destOrd="1" presId="urn:microsoft.com/office/officeart/2005/8/layout/default"/>
    <dgm:cxn modelId="{EE179A59-A1EE-415E-8040-12DF4D7FF127}" srcId="{11F8A93F-F737-4FC6-AC77-BDE793358346}" destId="{C8E5A52B-7355-40CA-94EE-F4EB81BBCB63}" srcOrd="5" destOrd="0" parTransId="{57476D38-6FC3-4EDB-8E5B-D8F93D984EDE}" sibTransId="{7F0DD7ED-E0DD-4F66-B7E5-D5742D7EB67F}"/>
    <dgm:cxn modelId="{7484A779-F4CE-4D53-8514-08364E4EAF3D}" type="presOf" srcId="{22B7B23B-6ABA-4E48-9CAD-EB48499D3F93}" destId="{6FCF10FF-1AFC-4F29-8A80-410810FBD314}" srcOrd="0" destOrd="1" presId="urn:microsoft.com/office/officeart/2005/8/layout/default"/>
    <dgm:cxn modelId="{EE569B90-7BBD-47ED-BE69-9FE2BCF9020C}" srcId="{11F8A93F-F737-4FC6-AC77-BDE793358346}" destId="{CACED77F-9CB6-4B03-A9F2-55A3FAA7A9F3}" srcOrd="2" destOrd="0" parTransId="{39B10229-9C1A-46CF-9FC0-6F16C497FEC9}" sibTransId="{D539DDF4-EC08-4510-A40C-B06ECCAF431E}"/>
    <dgm:cxn modelId="{FBB35491-2721-4A88-9DEC-96AC7AAF3B49}" type="presOf" srcId="{86E57986-1063-43F3-9BD1-7FB5CD521BB5}" destId="{1D0E157D-7C6B-4419-B2ED-3F1CB876C8A8}" srcOrd="0" destOrd="1" presId="urn:microsoft.com/office/officeart/2005/8/layout/default"/>
    <dgm:cxn modelId="{7CA060A6-E556-4BAB-8B2E-602BE29E1E19}" type="presOf" srcId="{11F8A93F-F737-4FC6-AC77-BDE793358346}" destId="{6E7A32D7-ECAC-47DD-A43E-855F76B32B56}" srcOrd="0" destOrd="0" presId="urn:microsoft.com/office/officeart/2005/8/layout/default"/>
    <dgm:cxn modelId="{1D6CC4B3-FFF4-4983-8009-A9160331346D}" srcId="{11F8A93F-F737-4FC6-AC77-BDE793358346}" destId="{7C909789-E115-4593-8982-881936CD792A}" srcOrd="4" destOrd="0" parTransId="{67901484-5D7E-4ED8-8DC7-31C0E0F7366A}" sibTransId="{B651F492-9B9E-40AE-9C4A-1E4F8B9DED94}"/>
    <dgm:cxn modelId="{779EA8C7-B811-4E7E-89B0-27EE074A275A}" srcId="{C8E5A52B-7355-40CA-94EE-F4EB81BBCB63}" destId="{0F108B6D-57DD-46DD-AAF0-F52711D9686E}" srcOrd="0" destOrd="0" parTransId="{A456391D-8DDB-470E-B901-291712367814}" sibTransId="{C21DB544-035D-4EFD-98F7-3346AFEF4084}"/>
    <dgm:cxn modelId="{9DFBB3D5-2902-48E4-BF41-870EA1F3BB0B}" type="presOf" srcId="{CACED77F-9CB6-4B03-A9F2-55A3FAA7A9F3}" destId="{1D0E157D-7C6B-4419-B2ED-3F1CB876C8A8}" srcOrd="0" destOrd="0" presId="urn:microsoft.com/office/officeart/2005/8/layout/default"/>
    <dgm:cxn modelId="{B523ECD6-15F1-412D-8256-8D1AC696C595}" srcId="{11F8A93F-F737-4FC6-AC77-BDE793358346}" destId="{2DBC8A8D-9CAA-40C0-882F-847DD66B7F23}" srcOrd="3" destOrd="0" parTransId="{F40B5B30-277C-4FE5-97C9-7F4836A8F2D3}" sibTransId="{CA8118F2-D7B0-4F00-A172-1FE089F44167}"/>
    <dgm:cxn modelId="{B5B234F1-B624-4A7A-84F1-1F953730D45B}" srcId="{F4B249D0-65D3-41C2-B903-3ABC9D55E0BF}" destId="{1D4E0623-9502-4B85-9547-700B1427C08B}" srcOrd="0" destOrd="0" parTransId="{969D7AFC-BC3F-4E0E-B273-159203F8A0D9}" sibTransId="{A8804AD9-7FB4-449C-A0BA-FDF75BC11A22}"/>
    <dgm:cxn modelId="{CD9C5DD0-52A4-438A-AA78-A842E8C61869}" type="presParOf" srcId="{6E7A32D7-ECAC-47DD-A43E-855F76B32B56}" destId="{799517FB-E84C-45B3-83A3-B8F60E2E337B}" srcOrd="0" destOrd="0" presId="urn:microsoft.com/office/officeart/2005/8/layout/default"/>
    <dgm:cxn modelId="{B08322FB-7073-4AA2-8F1F-A3B49765C0C6}" type="presParOf" srcId="{6E7A32D7-ECAC-47DD-A43E-855F76B32B56}" destId="{AD000982-CAA8-4AF0-A5DD-828727B569EC}" srcOrd="1" destOrd="0" presId="urn:microsoft.com/office/officeart/2005/8/layout/default"/>
    <dgm:cxn modelId="{6142C6C8-2C18-4D90-8679-FC5ECC4B0EC9}" type="presParOf" srcId="{6E7A32D7-ECAC-47DD-A43E-855F76B32B56}" destId="{7CD33357-2B00-4D1D-A1D5-13C78392C4B1}" srcOrd="2" destOrd="0" presId="urn:microsoft.com/office/officeart/2005/8/layout/default"/>
    <dgm:cxn modelId="{7D85E985-DC83-4007-9547-960D1170C7DD}" type="presParOf" srcId="{6E7A32D7-ECAC-47DD-A43E-855F76B32B56}" destId="{36850927-5A3B-4403-9049-94A7DBF73DFE}" srcOrd="3" destOrd="0" presId="urn:microsoft.com/office/officeart/2005/8/layout/default"/>
    <dgm:cxn modelId="{43483972-056C-4F1F-92E9-E2DF53B99A1F}" type="presParOf" srcId="{6E7A32D7-ECAC-47DD-A43E-855F76B32B56}" destId="{1D0E157D-7C6B-4419-B2ED-3F1CB876C8A8}" srcOrd="4" destOrd="0" presId="urn:microsoft.com/office/officeart/2005/8/layout/default"/>
    <dgm:cxn modelId="{9F8B32C9-016F-4138-BF07-6D455BAD0A9B}" type="presParOf" srcId="{6E7A32D7-ECAC-47DD-A43E-855F76B32B56}" destId="{AFBE884E-B382-4CFB-BD20-97759F3CB6A9}" srcOrd="5" destOrd="0" presId="urn:microsoft.com/office/officeart/2005/8/layout/default"/>
    <dgm:cxn modelId="{C84B89FD-5A54-4DFC-B7C6-0C3FE9D4CE24}" type="presParOf" srcId="{6E7A32D7-ECAC-47DD-A43E-855F76B32B56}" destId="{6FCF10FF-1AFC-4F29-8A80-410810FBD314}" srcOrd="6" destOrd="0" presId="urn:microsoft.com/office/officeart/2005/8/layout/default"/>
    <dgm:cxn modelId="{ADF0BFA6-7D64-46E4-A182-67011D754CD3}" type="presParOf" srcId="{6E7A32D7-ECAC-47DD-A43E-855F76B32B56}" destId="{923FF6CB-515D-4385-B0C0-2A7EB8701BF4}" srcOrd="7" destOrd="0" presId="urn:microsoft.com/office/officeart/2005/8/layout/default"/>
    <dgm:cxn modelId="{84722E2C-5E3A-4853-89D5-ABC2D4A0A383}" type="presParOf" srcId="{6E7A32D7-ECAC-47DD-A43E-855F76B32B56}" destId="{F846C02C-A8EB-4D36-91CF-82E0A349AE69}" srcOrd="8" destOrd="0" presId="urn:microsoft.com/office/officeart/2005/8/layout/default"/>
    <dgm:cxn modelId="{DEA83FB1-0F6D-4D7C-B1A7-96ABB295F13D}" type="presParOf" srcId="{6E7A32D7-ECAC-47DD-A43E-855F76B32B56}" destId="{E687C24A-2D95-4AF7-BBE6-9FD9098063DC}" srcOrd="9" destOrd="0" presId="urn:microsoft.com/office/officeart/2005/8/layout/default"/>
    <dgm:cxn modelId="{3F38B9E8-35F2-400F-863E-51D6E537F659}" type="presParOf" srcId="{6E7A32D7-ECAC-47DD-A43E-855F76B32B56}" destId="{68BA0283-B788-4087-A0F5-1017601CE17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517FB-E84C-45B3-83A3-B8F60E2E337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Calm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Meditation, sleep and mental wellness app</a:t>
          </a:r>
        </a:p>
      </dsp:txBody>
      <dsp:txXfrm>
        <a:off x="0" y="591343"/>
        <a:ext cx="2571749" cy="1543050"/>
      </dsp:txXfrm>
    </dsp:sp>
    <dsp:sp modelId="{7CD33357-2B00-4D1D-A1D5-13C78392C4B1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Breathe2Relax</a:t>
          </a:r>
          <a:endParaRPr lang="en-US" sz="22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Teaches users to practice relaxing breathing techniques</a:t>
          </a:r>
        </a:p>
      </dsp:txBody>
      <dsp:txXfrm>
        <a:off x="2828925" y="591343"/>
        <a:ext cx="2571749" cy="1543050"/>
      </dsp:txXfrm>
    </dsp:sp>
    <dsp:sp modelId="{1D0E157D-7C6B-4419-B2ED-3F1CB876C8A8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Happify</a:t>
          </a:r>
          <a:endParaRPr lang="en-US" sz="22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Brings you effective tools and programs to help you take control of your feelings and thoughts</a:t>
          </a:r>
        </a:p>
      </dsp:txBody>
      <dsp:txXfrm>
        <a:off x="5657849" y="591343"/>
        <a:ext cx="2571749" cy="1543050"/>
      </dsp:txXfrm>
    </dsp:sp>
    <dsp:sp modelId="{6FCF10FF-1AFC-4F29-8A80-410810FBD314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Relax Melodies</a:t>
          </a:r>
          <a:endParaRPr lang="en-US" sz="22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Over 100 ambient sounds and melodies</a:t>
          </a:r>
        </a:p>
      </dsp:txBody>
      <dsp:txXfrm>
        <a:off x="0" y="2391569"/>
        <a:ext cx="2571749" cy="1543050"/>
      </dsp:txXfrm>
    </dsp:sp>
    <dsp:sp modelId="{F846C02C-A8EB-4D36-91CF-82E0A349AE69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Colorfy</a:t>
          </a:r>
          <a:endParaRPr lang="en-US" sz="22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Coloring therapy on your mobile</a:t>
          </a:r>
        </a:p>
      </dsp:txBody>
      <dsp:txXfrm>
        <a:off x="2828925" y="2391569"/>
        <a:ext cx="2571749" cy="1543050"/>
      </dsp:txXfrm>
    </dsp:sp>
    <dsp:sp modelId="{68BA0283-B788-4087-A0F5-1017601CE176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7 Cups</a:t>
          </a:r>
          <a:endParaRPr lang="en-US" sz="22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Chat online with caring listeners</a:t>
          </a:r>
        </a:p>
      </dsp:txBody>
      <dsp:txXfrm>
        <a:off x="5657849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92A618-2532-4665-99B8-70D6438FF2DF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CB8B93-09C0-4BB3-97FA-587DB9DD0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789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A36DA1-1A55-42F8-8287-89BD8D894635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4E7BC5-CE2F-4706-A188-D05CD2052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899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Materials</a:t>
            </a:r>
            <a:r>
              <a:rPr lang="en-US" u="sng" baseline="0" dirty="0"/>
              <a:t> needed</a:t>
            </a:r>
          </a:p>
          <a:p>
            <a:pPr lvl="0"/>
            <a:r>
              <a:rPr lang="en-US" dirty="0"/>
              <a:t>Self-care handouts</a:t>
            </a:r>
          </a:p>
          <a:p>
            <a:pPr lvl="0"/>
            <a:r>
              <a:rPr lang="en-US" dirty="0"/>
              <a:t>Box</a:t>
            </a:r>
            <a:r>
              <a:rPr lang="en-US" baseline="0" dirty="0"/>
              <a:t> to put pieces of paper in</a:t>
            </a:r>
          </a:p>
          <a:p>
            <a:pPr lvl="0"/>
            <a:r>
              <a:rPr lang="en-US" baseline="0" dirty="0"/>
              <a:t>Small papers to put in box </a:t>
            </a:r>
          </a:p>
          <a:p>
            <a:pPr lvl="0"/>
            <a:r>
              <a:rPr lang="en-US" baseline="0" dirty="0"/>
              <a:t>Pencils</a:t>
            </a:r>
          </a:p>
          <a:p>
            <a:pPr lvl="0"/>
            <a:r>
              <a:rPr lang="en-US" baseline="0" dirty="0"/>
              <a:t>Optional: </a:t>
            </a:r>
            <a:r>
              <a:rPr lang="en-US" baseline="0" dirty="0" err="1"/>
              <a:t>Jenga</a:t>
            </a:r>
            <a:r>
              <a:rPr lang="en-US" baseline="0" dirty="0"/>
              <a:t> game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5977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10 Benefits of Yoga: (rationale for each point can be found in the toolkit, Appendix C)</a:t>
            </a:r>
          </a:p>
          <a:p>
            <a:r>
              <a:rPr lang="en-CA" b="0" dirty="0"/>
              <a:t>1. Yoga increases your flexibility.</a:t>
            </a:r>
          </a:p>
          <a:p>
            <a:r>
              <a:rPr lang="en-CA" b="0" dirty="0"/>
              <a:t>2. Yoga helps you to build strength. </a:t>
            </a:r>
          </a:p>
          <a:p>
            <a:r>
              <a:rPr lang="en-CA" b="0" dirty="0"/>
              <a:t>3. Yoga improves your posture. </a:t>
            </a:r>
          </a:p>
          <a:p>
            <a:r>
              <a:rPr lang="en-CA" b="0" dirty="0"/>
              <a:t>4. Yoga helps to keep your joints healthy. </a:t>
            </a:r>
          </a:p>
          <a:p>
            <a:r>
              <a:rPr lang="en-CA" b="0" dirty="0"/>
              <a:t>5. Yoga is a powerful mindfulness practice. </a:t>
            </a:r>
          </a:p>
          <a:p>
            <a:r>
              <a:rPr lang="en-CA" b="0" dirty="0"/>
              <a:t>6. Yoga reduces stress. </a:t>
            </a:r>
          </a:p>
          <a:p>
            <a:r>
              <a:rPr lang="en-CA" b="0" dirty="0"/>
              <a:t>7. Yoga lowers blood pressure. </a:t>
            </a:r>
          </a:p>
          <a:p>
            <a:r>
              <a:rPr lang="en-CA" b="0" dirty="0"/>
              <a:t>8. Yoga helps you to make healthier life choices. </a:t>
            </a:r>
          </a:p>
          <a:p>
            <a:r>
              <a:rPr lang="en-CA" b="0" dirty="0"/>
              <a:t>9. Yoga improves breathing. </a:t>
            </a:r>
          </a:p>
          <a:p>
            <a:r>
              <a:rPr lang="en-CA" b="0" dirty="0"/>
              <a:t>10. Yoga encourages your body’s natural healing process. </a:t>
            </a:r>
          </a:p>
          <a:p>
            <a:endParaRPr lang="en-CA" b="0" dirty="0"/>
          </a:p>
          <a:p>
            <a:r>
              <a:rPr lang="en-US" u="none" baseline="0" dirty="0"/>
              <a:t>https://www.youtube.com/watch?v=7kgZnJqzNaU</a:t>
            </a:r>
          </a:p>
          <a:p>
            <a:endParaRPr lang="en-US" u="none" baseline="0" dirty="0"/>
          </a:p>
          <a:p>
            <a:r>
              <a:rPr lang="en-US" u="none" baseline="0" dirty="0"/>
              <a:t>Invite a yoga instructor in to lead the class.</a:t>
            </a:r>
          </a:p>
          <a:p>
            <a:endParaRPr lang="en-CA" b="0" dirty="0"/>
          </a:p>
          <a:p>
            <a:endParaRPr lang="en-CA" b="0" dirty="0"/>
          </a:p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222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Jenga game questions in the toolkit (Appendix D) to quiz the students on the information taught throughout the 4 weeks.</a:t>
            </a:r>
          </a:p>
          <a:p>
            <a:r>
              <a:rPr lang="en-US" dirty="0"/>
              <a:t>A regular size and large size Jenga game</a:t>
            </a:r>
            <a:r>
              <a:rPr lang="en-US" baseline="0" dirty="0"/>
              <a:t> can be borrowed from your School Nurse.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85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Nature Walk scavenger hunt handouts in the toolkit (Appendix E) and take the students</a:t>
            </a:r>
            <a:r>
              <a:rPr lang="en-US" baseline="0" dirty="0"/>
              <a:t> on a nature scavenger hunt.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434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complete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Wellness Series Student Evaluation- online (https://survey.wechu.org/index.php/491557?lang=en).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the Toolkit for a link to the evaluation or scan the QR code on the slide above. </a:t>
            </a:r>
          </a:p>
          <a:p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Wellness Series Student Handbook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link to printable version found in the Toolkit. </a:t>
            </a:r>
          </a:p>
          <a:p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Optional: Pull name from</a:t>
            </a:r>
            <a:r>
              <a:rPr lang="en-US" baseline="0" dirty="0"/>
              <a:t> box to give prize out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3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25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ASK: Last week we talked about art therapy</a:t>
            </a:r>
            <a:r>
              <a:rPr lang="en-US" baseline="0" dirty="0"/>
              <a:t>. Who can give me an example of a type of art therapy? (</a:t>
            </a:r>
            <a:r>
              <a:rPr lang="en-CA" sz="1200" dirty="0"/>
              <a:t>Drawing or painting, playing or learning to play music, making jewelry, crafting)</a:t>
            </a:r>
            <a:endParaRPr lang="en-US" baseline="0" dirty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u="sng" dirty="0"/>
              <a:t>Activity-</a:t>
            </a:r>
            <a:r>
              <a:rPr lang="en-US" dirty="0"/>
              <a:t> (if there</a:t>
            </a:r>
            <a:r>
              <a:rPr lang="en-US" baseline="0" dirty="0"/>
              <a:t> are prizes) A</a:t>
            </a:r>
            <a:r>
              <a:rPr lang="en-US" dirty="0"/>
              <a:t>sk students to write their first name on a piece</a:t>
            </a:r>
            <a:r>
              <a:rPr lang="en-US" baseline="0" dirty="0"/>
              <a:t> of paper, </a:t>
            </a:r>
            <a:r>
              <a:rPr lang="en-US" dirty="0"/>
              <a:t>and one type of art therapy.</a:t>
            </a:r>
            <a:r>
              <a:rPr lang="en-US" baseline="0" dirty="0"/>
              <a:t> </a:t>
            </a:r>
            <a:r>
              <a:rPr lang="en-US" dirty="0"/>
              <a:t>Advise</a:t>
            </a:r>
            <a:r>
              <a:rPr lang="en-US" baseline="0" dirty="0"/>
              <a:t> students that this is an activity to get them thinking about their mental wellness, it is not being marked or shared with the class. </a:t>
            </a:r>
            <a:r>
              <a:rPr lang="en-US" dirty="0"/>
              <a:t>Put the answers in the box or bag at</a:t>
            </a:r>
            <a:r>
              <a:rPr lang="en-US" baseline="0" dirty="0"/>
              <a:t> the front of the room.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Prizes can be anything. Examples include: a water bottle, a blank notebook, </a:t>
            </a:r>
            <a:r>
              <a:rPr lang="en-US" baseline="0" dirty="0" err="1"/>
              <a:t>coloured</a:t>
            </a:r>
            <a:r>
              <a:rPr lang="en-US" baseline="0" dirty="0"/>
              <a:t> pencils, markers, stickers.</a:t>
            </a:r>
            <a:endParaRPr lang="en-US" dirty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Optional: if there are no prizes, just have the students write down </a:t>
            </a:r>
            <a:r>
              <a:rPr lang="en-US" dirty="0"/>
              <a:t>something that causes them stress.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32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baseline="0" dirty="0"/>
              <a:t>Week 1 objectives-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stress and anxiety?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causes stress?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stress effect our bodies?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healthy and unhealthy ways to cope with stress?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2 objectives-</a:t>
            </a: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ways to cope with stress</a:t>
            </a:r>
          </a:p>
          <a:p>
            <a:pPr lvl="0"/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 to learn deep breathing, visualization, progressive relaxation</a:t>
            </a:r>
          </a:p>
          <a:p>
            <a:pPr lvl="0"/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3 objectives-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art therapy?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practice art therapy</a:t>
            </a:r>
          </a:p>
          <a:p>
            <a:pPr lvl="0"/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4 objectives-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self-care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strategy handout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apps to help with stress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Activity- physical activity with Wii game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941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is self-care?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Practice of taking time to pay attention to you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Ensures that you are being cared for by you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Self-care can be practiced every single day</a:t>
            </a:r>
          </a:p>
          <a:p>
            <a:pPr lvl="0"/>
            <a:endParaRPr lang="en-US" dirty="0"/>
          </a:p>
          <a:p>
            <a:r>
              <a:rPr lang="en-US" b="1" dirty="0"/>
              <a:t>Why self-care is so important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Self-care goes a long way in managing stress and living your best life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Improves your physical health by promoting relaxation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Having a well-cared-for body contributes to long-term feelings of well-being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Self-care gives you a break from stress and offers soothing feelings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Self-care gives you time alone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36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self-care activity handout</a:t>
            </a:r>
          </a:p>
          <a:p>
            <a:pPr marL="228600" indent="-228600">
              <a:buAutoNum type="arabicPeriod"/>
            </a:pPr>
            <a:r>
              <a:rPr lang="en-US" dirty="0"/>
              <a:t>Sensory- </a:t>
            </a:r>
            <a:r>
              <a:rPr lang="en-US" dirty="0" err="1"/>
              <a:t>eg</a:t>
            </a:r>
            <a:r>
              <a:rPr lang="en-US" dirty="0"/>
              <a:t>: listening to the outdoors,</a:t>
            </a:r>
            <a:r>
              <a:rPr lang="en-US" baseline="0" dirty="0"/>
              <a:t> the sounds around you, enjoying the smell form your favorite candle, listening to music</a:t>
            </a:r>
          </a:p>
          <a:p>
            <a:pPr marL="228600" indent="-228600">
              <a:buAutoNum type="arabicPeriod"/>
            </a:pPr>
            <a:r>
              <a:rPr lang="en-US" baseline="0" dirty="0"/>
              <a:t>Pleasure- </a:t>
            </a:r>
            <a:r>
              <a:rPr lang="en-US" baseline="0" dirty="0" err="1"/>
              <a:t>eg</a:t>
            </a:r>
            <a:r>
              <a:rPr lang="en-US" baseline="0" dirty="0"/>
              <a:t>: watching a favorite movie, journaling, crafting</a:t>
            </a:r>
          </a:p>
          <a:p>
            <a:pPr marL="228600" indent="-228600">
              <a:buAutoNum type="arabicPeriod"/>
            </a:pPr>
            <a:r>
              <a:rPr lang="en-US" baseline="0" dirty="0"/>
              <a:t>Mental- </a:t>
            </a:r>
            <a:r>
              <a:rPr lang="en-US" baseline="0" dirty="0" err="1"/>
              <a:t>eg</a:t>
            </a:r>
            <a:r>
              <a:rPr lang="en-US" baseline="0" dirty="0"/>
              <a:t>: trying a new activity, doing a word search, cleaning out your closet</a:t>
            </a:r>
          </a:p>
          <a:p>
            <a:pPr marL="228600" indent="-228600">
              <a:buAutoNum type="arabicPeriod"/>
            </a:pPr>
            <a:r>
              <a:rPr lang="en-US" baseline="0" dirty="0"/>
              <a:t>Spiritual- </a:t>
            </a:r>
            <a:r>
              <a:rPr lang="en-US" baseline="0" dirty="0" err="1"/>
              <a:t>eg</a:t>
            </a:r>
            <a:r>
              <a:rPr lang="en-US" baseline="0" dirty="0"/>
              <a:t>: reading poetry, praying, thinking about what you are thankful for</a:t>
            </a:r>
          </a:p>
          <a:p>
            <a:pPr marL="228600" indent="-228600">
              <a:buAutoNum type="arabicPeriod"/>
            </a:pPr>
            <a:r>
              <a:rPr lang="en-US" baseline="0" dirty="0"/>
              <a:t>Emotional- </a:t>
            </a:r>
            <a:r>
              <a:rPr lang="en-US" baseline="0" dirty="0" err="1"/>
              <a:t>eg</a:t>
            </a:r>
            <a:r>
              <a:rPr lang="en-US" baseline="0" dirty="0"/>
              <a:t>: crying when you need to, writing your feelings down</a:t>
            </a:r>
          </a:p>
          <a:p>
            <a:pPr marL="228600" indent="-228600">
              <a:buAutoNum type="arabicPeriod"/>
            </a:pPr>
            <a:r>
              <a:rPr lang="en-US" baseline="0" dirty="0"/>
              <a:t>Physical- </a:t>
            </a:r>
            <a:r>
              <a:rPr lang="en-US" baseline="0" dirty="0" err="1"/>
              <a:t>eg</a:t>
            </a:r>
            <a:r>
              <a:rPr lang="en-US" baseline="0" dirty="0"/>
              <a:t>: yoga going for a walk, napping</a:t>
            </a:r>
          </a:p>
          <a:p>
            <a:pPr marL="228600" indent="-228600">
              <a:buAutoNum type="arabicPeriod"/>
            </a:pPr>
            <a:r>
              <a:rPr lang="en-US" baseline="0" dirty="0"/>
              <a:t>Social- </a:t>
            </a:r>
            <a:r>
              <a:rPr lang="en-US" baseline="0" dirty="0" err="1"/>
              <a:t>eg</a:t>
            </a:r>
            <a:r>
              <a:rPr lang="en-US" baseline="0" dirty="0"/>
              <a:t>: calling a friend, going out with a friend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We have a handout for you with more of these activities.  </a:t>
            </a:r>
          </a:p>
          <a:p>
            <a:pPr marL="228600" indent="-228600">
              <a:buAutoNum type="arabicPeriod"/>
            </a:pPr>
            <a:endParaRPr lang="en-US" dirty="0"/>
          </a:p>
          <a:p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86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a list of apps that you may find helpful in your future. We will also have this for you on a handout for future reference.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07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Self care is about</a:t>
            </a:r>
            <a:r>
              <a:rPr lang="en-US" baseline="0" dirty="0"/>
              <a:t>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YOU need to do to feel good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570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</a:t>
            </a:r>
            <a:r>
              <a:rPr lang="en-US" baseline="0" dirty="0"/>
              <a:t> create or fill in the self care plan using ideas that have been taught over the 4 weeks. Printable version can be found in the toolkit (Appendix F)</a:t>
            </a:r>
            <a:endParaRPr lang="en-CA" baseline="0" dirty="0"/>
          </a:p>
          <a:p>
            <a:endParaRPr lang="en-US" baseline="0" dirty="0"/>
          </a:p>
          <a:p>
            <a:r>
              <a:rPr lang="en-US" baseline="0" dirty="0"/>
              <a:t>Self care plan examples: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trying a new activity, doing a word search, cleaning out your closet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Emotional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crying when you need to, writing your feelings down, journaling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yoga, going for a walk, napping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resources and ideas for self care activities: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https://mindyourmind.ca/blog/3-tips-start-self-care-everyday-challenge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https://mindyourmind.ca/printouts/self-care-kit-english-and-French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7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slides are some examples of self care </a:t>
            </a:r>
            <a:r>
              <a:rPr lang="en-US" dirty="0" err="1"/>
              <a:t>activites</a:t>
            </a:r>
            <a:r>
              <a:rPr lang="en-US" dirty="0"/>
              <a:t>:</a:t>
            </a:r>
            <a:endParaRPr lang="en-US" u="sng" baseline="0" dirty="0"/>
          </a:p>
          <a:p>
            <a:endParaRPr lang="en-US" u="none" baseline="0" dirty="0"/>
          </a:p>
          <a:p>
            <a:r>
              <a:rPr lang="en-US" u="none" baseline="0" dirty="0"/>
              <a:t>Yoga from </a:t>
            </a:r>
            <a:r>
              <a:rPr lang="en-US" u="none" baseline="0" dirty="0" err="1"/>
              <a:t>youtube</a:t>
            </a:r>
            <a:r>
              <a:rPr lang="en-US" u="none" baseline="0" dirty="0"/>
              <a:t> for beginners</a:t>
            </a:r>
          </a:p>
          <a:p>
            <a:r>
              <a:rPr lang="en-US" u="none" baseline="0" dirty="0"/>
              <a:t>Jenga Game (can borrow from the HU- ask your School nurse )</a:t>
            </a:r>
          </a:p>
          <a:p>
            <a:r>
              <a:rPr lang="en-US" baseline="0" dirty="0"/>
              <a:t>Nature walk if possible near the school</a:t>
            </a:r>
          </a:p>
          <a:p>
            <a:r>
              <a:rPr lang="en-US" baseline="0" dirty="0"/>
              <a:t>Self Care Plan</a:t>
            </a:r>
          </a:p>
          <a:p>
            <a:endParaRPr lang="en-US" baseline="0" dirty="0"/>
          </a:p>
          <a:p>
            <a:r>
              <a:rPr lang="en-US" baseline="0" dirty="0"/>
              <a:t>Choose which activity you are going to do with students.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7BC5-CE2F-4706-A188-D05CD2052D3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3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t="6909" r="12400" b="78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9105" y="4589954"/>
            <a:ext cx="7994895" cy="900101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1" y="980728"/>
            <a:ext cx="2024276" cy="86754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 userDrawn="1">
            <p:ph type="body" idx="10" hasCustomPrompt="1"/>
          </p:nvPr>
        </p:nvSpPr>
        <p:spPr>
          <a:xfrm>
            <a:off x="1653162" y="5548318"/>
            <a:ext cx="7490838" cy="87844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name and date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78539" y="4589956"/>
            <a:ext cx="902615" cy="1836803"/>
            <a:chOff x="1115616" y="4545124"/>
            <a:chExt cx="902615" cy="1836803"/>
          </a:xfrm>
        </p:grpSpPr>
        <p:sp>
          <p:nvSpPr>
            <p:cNvPr id="9" name="Rectangle 8"/>
            <p:cNvSpPr/>
            <p:nvPr userDrawn="1"/>
          </p:nvSpPr>
          <p:spPr>
            <a:xfrm rot="16200000">
              <a:off x="1115616" y="5489457"/>
              <a:ext cx="419704" cy="4197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1115616" y="5017291"/>
              <a:ext cx="419704" cy="4197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1115616" y="4545124"/>
              <a:ext cx="419704" cy="4197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1115616" y="5961624"/>
              <a:ext cx="419704" cy="4197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1598528" y="5490056"/>
              <a:ext cx="419704" cy="4197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 userDrawn="1"/>
          </p:nvSpPr>
          <p:spPr>
            <a:xfrm rot="16200000">
              <a:off x="1598528" y="5962223"/>
              <a:ext cx="419704" cy="4197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2345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"/>
            <a:ext cx="9144000" cy="685562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9105" y="4589954"/>
            <a:ext cx="7994895" cy="900101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1" y="980728"/>
            <a:ext cx="2024276" cy="86754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 userDrawn="1">
            <p:ph type="body" idx="10" hasCustomPrompt="1"/>
          </p:nvPr>
        </p:nvSpPr>
        <p:spPr>
          <a:xfrm>
            <a:off x="1653162" y="5548318"/>
            <a:ext cx="7490838" cy="87844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name and date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78539" y="4589956"/>
            <a:ext cx="902615" cy="1836803"/>
            <a:chOff x="1115616" y="4545124"/>
            <a:chExt cx="902615" cy="1836803"/>
          </a:xfrm>
        </p:grpSpPr>
        <p:sp>
          <p:nvSpPr>
            <p:cNvPr id="9" name="Rectangle 8"/>
            <p:cNvSpPr/>
            <p:nvPr userDrawn="1"/>
          </p:nvSpPr>
          <p:spPr>
            <a:xfrm rot="16200000">
              <a:off x="1115616" y="5489457"/>
              <a:ext cx="419704" cy="4197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1115616" y="5017291"/>
              <a:ext cx="419704" cy="4197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1115616" y="4545124"/>
              <a:ext cx="419704" cy="4197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 userDrawn="1"/>
          </p:nvSpPr>
          <p:spPr>
            <a:xfrm rot="16200000">
              <a:off x="1115616" y="5961624"/>
              <a:ext cx="419704" cy="4197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1598528" y="5490056"/>
              <a:ext cx="419704" cy="4197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 userDrawn="1"/>
          </p:nvSpPr>
          <p:spPr>
            <a:xfrm rot="16200000">
              <a:off x="1598528" y="5962223"/>
              <a:ext cx="419704" cy="4197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915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8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308" y="266915"/>
            <a:ext cx="8290156" cy="128987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552646" y="6411307"/>
            <a:ext cx="1227266" cy="365125"/>
          </a:xfrm>
        </p:spPr>
        <p:txBody>
          <a:bodyPr/>
          <a:lstStyle/>
          <a:p>
            <a:fld id="{9898484E-40ED-4C3E-A596-49EF19B2DE71}" type="datetime1">
              <a:rPr lang="en-CA" smtClean="0"/>
              <a:t>2023-09-27</a:t>
            </a:fld>
            <a:endParaRPr lang="en-C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9912" y="6411307"/>
            <a:ext cx="4104456" cy="365125"/>
          </a:xfrm>
        </p:spPr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11307"/>
            <a:ext cx="802432" cy="365125"/>
          </a:xfrm>
        </p:spPr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5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F414-386B-474C-AC2C-F2E8676AC59D}" type="datetime1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61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B330-7F8A-480A-A9C9-76E0EBFA0562}" type="datetime1">
              <a:rPr lang="en-CA" smtClean="0"/>
              <a:t>2023-09-27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755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A036-2C48-4A06-99CD-FC0097569F4C}" type="datetime1">
              <a:rPr lang="en-CA" smtClean="0"/>
              <a:t>2023-09-27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8DEE-C3F7-4B4A-8A9D-E1B9546ABA1B}" type="datetime1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67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4"/>
            <a:ext cx="5486400" cy="4114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1A10-29CE-460B-8B40-B2E5A13BAF4E}" type="datetime1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8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6491772"/>
            <a:ext cx="1227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38F0A-326B-497E-B0AE-CDB015C62C73}" type="datetime1">
              <a:rPr lang="en-CA" smtClean="0"/>
              <a:pPr/>
              <a:t>2023-09-27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824" y="6491772"/>
            <a:ext cx="4896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CA" dirty="0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4368" y="6491772"/>
            <a:ext cx="802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CEAB-E64B-42C9-9CB6-F0577637CFD9}" type="slidenum">
              <a:rPr lang="en-CA" smtClean="0"/>
              <a:t>‹#›</a:t>
            </a:fld>
            <a:endParaRPr lang="en-CA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00" y="6433853"/>
            <a:ext cx="2782504" cy="424147"/>
            <a:chOff x="600" y="5955556"/>
            <a:chExt cx="2782504" cy="424147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00" y="5955556"/>
              <a:ext cx="2782504" cy="424147"/>
              <a:chOff x="600" y="5955556"/>
              <a:chExt cx="2782504" cy="424147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472767" y="5960000"/>
                <a:ext cx="419704" cy="41970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944933" y="5960000"/>
                <a:ext cx="419704" cy="41970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1417100" y="5960000"/>
                <a:ext cx="419704" cy="4197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600" y="5960000"/>
                <a:ext cx="419704" cy="41970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2363400" y="5955556"/>
                <a:ext cx="419704" cy="41970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1889267" y="5955556"/>
                <a:ext cx="419704" cy="41970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160" y="5980205"/>
              <a:ext cx="393884" cy="393884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 userDrawn="1"/>
        </p:nvSpPr>
        <p:spPr>
          <a:xfrm>
            <a:off x="2987824" y="6452527"/>
            <a:ext cx="6156176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477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50" r:id="rId3"/>
    <p:sldLayoutId id="2147483649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ublicdomainpictures.net/view-image.php?image=379172&amp;picture=utomhus-yog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ytoday.com/ca/blog/shyness-is-nice/201403/seven-types-self-care-activities-coping-stres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oundgirls.org/self-care-develop-a-routine-that-works-for-yo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exploreveg.org/events/community-support-during-covid-1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WEEK 4- KEEPING LIFE IN BALANCE</a:t>
            </a:r>
          </a:p>
        </p:txBody>
      </p:sp>
    </p:spTree>
    <p:extLst>
      <p:ext uri="{BB962C8B-B14F-4D97-AF65-F5344CB8AC3E}">
        <p14:creationId xmlns:p14="http://schemas.microsoft.com/office/powerpoint/2010/main" val="22480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US" dirty="0"/>
              <a:t>YOGA</a:t>
            </a:r>
          </a:p>
        </p:txBody>
      </p:sp>
      <p:pic>
        <p:nvPicPr>
          <p:cNvPr id="7" name="Picture 6" descr="A picture containing sky, sunset, outdoor, sun&#10;&#10;Description automatically generated">
            <a:extLst>
              <a:ext uri="{FF2B5EF4-FFF2-40B4-BE49-F238E27FC236}">
                <a16:creationId xmlns:a16="http://schemas.microsoft.com/office/drawing/2014/main" id="{191CC50F-D3A5-B08C-E5C7-872A43714C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7609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74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JENGA</a:t>
            </a:r>
            <a:endParaRPr lang="en-CA" dirty="0"/>
          </a:p>
        </p:txBody>
      </p:sp>
      <p:pic>
        <p:nvPicPr>
          <p:cNvPr id="7" name="Content Placeholder 6" descr="Jenga | For those of you who don't know this game, players t… | Flick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53" y="1600200"/>
            <a:ext cx="3258693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WALK/SCAVENGER HUNT</a:t>
            </a:r>
            <a:endParaRPr lang="en-CA" dirty="0"/>
          </a:p>
        </p:txBody>
      </p:sp>
      <p:pic>
        <p:nvPicPr>
          <p:cNvPr id="7" name="Content Placeholder 6" descr="Free Images : tree, hiking, meadow, sunlight, stream, green, jungle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93" y="1600200"/>
            <a:ext cx="677201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59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STUDENT EVALUATION</a:t>
            </a:r>
            <a:endParaRPr lang="en-CA" dirty="0"/>
          </a:p>
        </p:txBody>
      </p:sp>
      <p:pic>
        <p:nvPicPr>
          <p:cNvPr id="7" name="Content Placeholder 6" descr="evaluation | evaluation on board. You are allowed to use thi… | Flick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13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C7B4CF-702E-9B3C-E166-E767FF8CB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696" y="41910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>
                <a:hlinkClick r:id="rId3"/>
              </a:rPr>
              <a:t>https://www.psychologytoday.com/ca/blog/shyness-is-nice/201403/seven-types-self-care-activities-coping-stress</a:t>
            </a:r>
            <a:endParaRPr lang="en-US" sz="2000" u="sng" dirty="0"/>
          </a:p>
          <a:p>
            <a:endParaRPr lang="en-US" sz="2000" u="sng" dirty="0"/>
          </a:p>
          <a:p>
            <a:r>
              <a:rPr lang="en-US" sz="2000" u="sng" dirty="0">
                <a:solidFill>
                  <a:schemeClr val="accent5"/>
                </a:solidFill>
                <a:hlinkClick r:id="rId4"/>
              </a:rPr>
              <a:t>https://soundgirls.org/self-care-develop-a-routine-that-works-for-you/</a:t>
            </a:r>
            <a:endParaRPr lang="en-US" sz="2000" u="sng" dirty="0">
              <a:solidFill>
                <a:schemeClr val="accent5"/>
              </a:solidFill>
            </a:endParaRPr>
          </a:p>
          <a:p>
            <a:endParaRPr lang="en-US" sz="2000" u="sng" dirty="0">
              <a:solidFill>
                <a:schemeClr val="accent5"/>
              </a:solidFill>
            </a:endParaRPr>
          </a:p>
          <a:p>
            <a:r>
              <a:rPr lang="en-US" sz="2000" u="sng" dirty="0">
                <a:solidFill>
                  <a:schemeClr val="accent5"/>
                </a:solidFill>
              </a:rPr>
              <a:t>https://www.yogabliss.co.uk/Top-10-Benefits-of-Practicing-Yoga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45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CA" dirty="0"/>
              <a:t>INTRODUCTION</a:t>
            </a:r>
          </a:p>
        </p:txBody>
      </p:sp>
      <p:pic>
        <p:nvPicPr>
          <p:cNvPr id="8" name="Picture 7" descr="Smiling white dog">
            <a:extLst>
              <a:ext uri="{FF2B5EF4-FFF2-40B4-BE49-F238E27FC236}">
                <a16:creationId xmlns:a16="http://schemas.microsoft.com/office/drawing/2014/main" id="{8D89DBBD-9046-2889-88ED-10D01922BE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1" r="15261" b="-1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CA" sz="4800" dirty="0"/>
              <a:t>Everyone write down your first name and one advantage of  art therapy.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B0784C-2256-4850-A48D-3C738F7296CD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WINDSOR-ESSEX COUNTY HEALTH UNIT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CA" dirty="0"/>
            </a:br>
            <a:r>
              <a:rPr lang="en-CA" dirty="0"/>
              <a:t>MENTAL WELLNESS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400" dirty="0"/>
              <a:t>Week 1</a:t>
            </a:r>
          </a:p>
          <a:p>
            <a:pPr lvl="2"/>
            <a:r>
              <a:rPr lang="en-CA" sz="2000" dirty="0"/>
              <a:t>Introduction to stress and anxiety</a:t>
            </a:r>
          </a:p>
          <a:p>
            <a:pPr lvl="1"/>
            <a:r>
              <a:rPr lang="en-CA" sz="2400" dirty="0"/>
              <a:t>Week 2</a:t>
            </a:r>
          </a:p>
          <a:p>
            <a:pPr lvl="2"/>
            <a:r>
              <a:rPr lang="en-CA" sz="2000" dirty="0"/>
              <a:t>Feel Good Strategy #1: Peaceful movement</a:t>
            </a:r>
          </a:p>
          <a:p>
            <a:pPr lvl="2"/>
            <a:r>
              <a:rPr lang="en-CA" sz="2000" dirty="0"/>
              <a:t>Deep breathing, visualization, progressive relaxation</a:t>
            </a:r>
          </a:p>
          <a:p>
            <a:pPr lvl="1"/>
            <a:r>
              <a:rPr lang="en-CA" sz="2400" dirty="0"/>
              <a:t>Week 3</a:t>
            </a:r>
          </a:p>
          <a:p>
            <a:pPr lvl="2"/>
            <a:r>
              <a:rPr lang="en-CA" sz="2000" dirty="0"/>
              <a:t>Feel Good Strategy #2: Express yourself through art</a:t>
            </a:r>
          </a:p>
          <a:p>
            <a:pPr lvl="2"/>
            <a:r>
              <a:rPr lang="en-CA" sz="2000" dirty="0"/>
              <a:t>Coloring, crafts, painting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Week 4</a:t>
            </a:r>
          </a:p>
          <a:p>
            <a:pPr lvl="2"/>
            <a:r>
              <a:rPr lang="en-CA" sz="2000" dirty="0">
                <a:solidFill>
                  <a:srgbClr val="FF0000"/>
                </a:solidFill>
              </a:rPr>
              <a:t>Feel Good Strategy #3: Keeping life in a balance</a:t>
            </a:r>
          </a:p>
          <a:p>
            <a:pPr lvl="2"/>
            <a:r>
              <a:rPr lang="en-CA" sz="2000" dirty="0">
                <a:solidFill>
                  <a:srgbClr val="FF0000"/>
                </a:solidFill>
              </a:rPr>
              <a:t>Self-care activities, apps for stress relief</a:t>
            </a:r>
          </a:p>
          <a:p>
            <a:pPr lvl="1"/>
            <a:endParaRPr lang="en-CA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784C-2256-4850-A48D-3C738F7296CD}" type="datetime1">
              <a:rPr lang="en-CA" smtClean="0"/>
              <a:t>2023-09-27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97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CARE OF YOURSELF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850"/>
            <a:ext cx="822960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Self care is the practice of taking time to pay attention to and care for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Why is self-care important?</a:t>
            </a:r>
          </a:p>
          <a:p>
            <a:pPr marL="742950" lvl="1" indent="-457200"/>
            <a:r>
              <a:rPr lang="en-US" dirty="0"/>
              <a:t>Helps you manage stress </a:t>
            </a:r>
          </a:p>
          <a:p>
            <a:pPr marL="742950" lvl="1" indent="-457200"/>
            <a:r>
              <a:rPr lang="en-US" dirty="0"/>
              <a:t>Improves physical health</a:t>
            </a:r>
          </a:p>
          <a:p>
            <a:pPr marL="742950" lvl="1" indent="-457200"/>
            <a:r>
              <a:rPr lang="en-US" dirty="0"/>
              <a:t>Contributes to long-term feelings of well-being</a:t>
            </a:r>
          </a:p>
          <a:p>
            <a:pPr marL="742950" lvl="1" indent="-457200"/>
            <a:r>
              <a:rPr lang="en-US" dirty="0"/>
              <a:t>Gives you a break from stress</a:t>
            </a:r>
          </a:p>
          <a:p>
            <a:pPr marL="742950" lvl="1" indent="-457200"/>
            <a:r>
              <a:rPr lang="en-US" dirty="0"/>
              <a:t>Gives you time alone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4</a:t>
            </a:fld>
            <a:endParaRPr lang="en-CA"/>
          </a:p>
        </p:txBody>
      </p:sp>
      <p:pic>
        <p:nvPicPr>
          <p:cNvPr id="1026" name="Picture 2" descr="Image result for self 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20" y="2133600"/>
            <a:ext cx="2333280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CA" dirty="0"/>
              <a:t>7 TYPES OF SELF-CARE ACTIVITIES</a:t>
            </a:r>
          </a:p>
        </p:txBody>
      </p:sp>
      <p:pic>
        <p:nvPicPr>
          <p:cNvPr id="2054" name="Picture 6" descr="Image result for self car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Sensory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Pleasure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Mental/ Mastery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Spiritual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Emotional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Physical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Social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B0784C-2256-4850-A48D-3C738F7296CD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WINDSOR-ESSEX COUNTY HEALTH UNIT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54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US" dirty="0"/>
              <a:t>APPS TO HELP WITH STRESS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6</a:t>
            </a:fld>
            <a:endParaRPr lang="en-CA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2110052-5A27-9976-76DD-FF4779BC09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8049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67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5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4FC-FD17-422E-9504-E2F69FF5C7D2}" type="datetime1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WINDSOR-ESSEX COUNTY HEALTH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EAB-E64B-42C9-9CB6-F0577637CFD9}" type="slidenum">
              <a:rPr lang="en-CA" smtClean="0"/>
              <a:t>8</a:t>
            </a:fld>
            <a:endParaRPr lang="en-CA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F56B7A-99C9-7EBE-0C3D-B00CD5546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4460" y="1600200"/>
            <a:ext cx="3495079" cy="4525963"/>
          </a:xfrm>
        </p:spPr>
      </p:pic>
    </p:spTree>
    <p:extLst>
      <p:ext uri="{BB962C8B-B14F-4D97-AF65-F5344CB8AC3E}">
        <p14:creationId xmlns:p14="http://schemas.microsoft.com/office/powerpoint/2010/main" val="7720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903A-5E12-0442-CC05-60FC3972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>
            <a:normAutofit/>
          </a:bodyPr>
          <a:lstStyle/>
          <a:p>
            <a:r>
              <a:rPr lang="en-US" dirty="0"/>
              <a:t>Choose your Self-Care activity!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885BFE-D7C5-76C0-6A84-6150960669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354" b="23318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BEA6C-47D3-4F2A-818C-87DA4FCB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9400" y="6491772"/>
            <a:ext cx="12272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DF24FC-FD17-422E-9504-E2F69FF5C7D2}" type="datetime1">
              <a:rPr lang="en-CA" smtClean="0"/>
              <a:pPr>
                <a:spcAft>
                  <a:spcPts val="600"/>
                </a:spcAft>
              </a:pPr>
              <a:t>2023-09-27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BA4E8-A905-CE29-79CA-877A01D5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7824" y="6491772"/>
            <a:ext cx="489654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WINDSOR-ESSEX COUNTY HEALTH UNIT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E1A9-DDE8-7F7E-786F-DD3F0924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491772"/>
            <a:ext cx="8024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27CEAB-E64B-42C9-9CB6-F0577637CFD9}" type="slidenum">
              <a:rPr lang="en-CA" smtClean="0"/>
              <a:pPr>
                <a:spcAft>
                  <a:spcPts val="600"/>
                </a:spcAft>
              </a:pPr>
              <a:t>9</a:t>
            </a:fld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ABA19-433D-750C-134B-12C832C2917B}"/>
              </a:ext>
            </a:extLst>
          </p:cNvPr>
          <p:cNvSpPr txBox="1"/>
          <p:nvPr/>
        </p:nvSpPr>
        <p:spPr>
          <a:xfrm>
            <a:off x="6379758" y="5926108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4" tooltip="https://www.exploreveg.org/events/community-support-during-covid-1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WECHU2016">
      <a:dk1>
        <a:sysClr val="windowText" lastClr="000000"/>
      </a:dk1>
      <a:lt1>
        <a:sysClr val="window" lastClr="FFFFFF"/>
      </a:lt1>
      <a:dk2>
        <a:srgbClr val="00596F"/>
      </a:dk2>
      <a:lt2>
        <a:srgbClr val="D2D3D3"/>
      </a:lt2>
      <a:accent1>
        <a:srgbClr val="67C8C7"/>
      </a:accent1>
      <a:accent2>
        <a:srgbClr val="333E48"/>
      </a:accent2>
      <a:accent3>
        <a:srgbClr val="FFDA00"/>
      </a:accent3>
      <a:accent4>
        <a:srgbClr val="79BC43"/>
      </a:accent4>
      <a:accent5>
        <a:srgbClr val="00596F"/>
      </a:accent5>
      <a:accent6>
        <a:srgbClr val="7E868C"/>
      </a:accent6>
      <a:hlink>
        <a:srgbClr val="00596F"/>
      </a:hlink>
      <a:folHlink>
        <a:srgbClr val="79BC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DA0B3AE-76FB-4B5C-8A52-EF7323EEE63C}" vid="{6029A259-5E39-43A7-94D6-0409433A0A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WECHU_CorporatePP</Template>
  <TotalTime>2508</TotalTime>
  <Words>1285</Words>
  <Application>Microsoft Office PowerPoint</Application>
  <PresentationFormat>On-screen Show (4:3)</PresentationFormat>
  <Paragraphs>210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INTRODUCTION</vt:lpstr>
      <vt:lpstr> MENTAL WELLNESS SERIES</vt:lpstr>
      <vt:lpstr>TAKING CARE OF YOURSELF </vt:lpstr>
      <vt:lpstr>7 TYPES OF SELF-CARE ACTIVITIES</vt:lpstr>
      <vt:lpstr>APPS TO HELP WITH STRESS</vt:lpstr>
      <vt:lpstr>PowerPoint Presentation</vt:lpstr>
      <vt:lpstr>PowerPoint Presentation</vt:lpstr>
      <vt:lpstr>Choose your Self-Care activity!</vt:lpstr>
      <vt:lpstr>YOGA</vt:lpstr>
      <vt:lpstr>JENGA</vt:lpstr>
      <vt:lpstr>NATURE WALK/SCAVENGER HUNT</vt:lpstr>
      <vt:lpstr>ONLINE STUDENT EVALUATION</vt:lpstr>
      <vt:lpstr>REFERENCES</vt:lpstr>
    </vt:vector>
  </TitlesOfParts>
  <Company>Windsor-Essex County Health Unit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 Bishop</dc:creator>
  <cp:lastModifiedBy>Ashley Kirby</cp:lastModifiedBy>
  <cp:revision>45</cp:revision>
  <cp:lastPrinted>2019-03-06T20:53:28Z</cp:lastPrinted>
  <dcterms:created xsi:type="dcterms:W3CDTF">2019-01-30T17:12:50Z</dcterms:created>
  <dcterms:modified xsi:type="dcterms:W3CDTF">2023-09-27T14:50:28Z</dcterms:modified>
</cp:coreProperties>
</file>