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9" r:id="rId2"/>
    <p:sldId id="264" r:id="rId3"/>
    <p:sldId id="263" r:id="rId4"/>
    <p:sldId id="266" r:id="rId5"/>
    <p:sldId id="257" r:id="rId6"/>
    <p:sldId id="268" r:id="rId7"/>
    <p:sldId id="260" r:id="rId8"/>
    <p:sldId id="269" r:id="rId9"/>
    <p:sldId id="261" r:id="rId10"/>
    <p:sldId id="270" r:id="rId11"/>
    <p:sldId id="262" r:id="rId12"/>
    <p:sldId id="265" r:id="rId13"/>
    <p:sldId id="271" r:id="rId14"/>
    <p:sldId id="267"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E199E08-7ABD-49B2-B370-B7AFF9E0646B}">
          <p14:sldIdLst>
            <p14:sldId id="259"/>
            <p14:sldId id="264"/>
            <p14:sldId id="263"/>
            <p14:sldId id="266"/>
            <p14:sldId id="257"/>
            <p14:sldId id="268"/>
            <p14:sldId id="260"/>
            <p14:sldId id="269"/>
            <p14:sldId id="261"/>
            <p14:sldId id="270"/>
            <p14:sldId id="262"/>
            <p14:sldId id="265"/>
            <p14:sldId id="271"/>
            <p14:sldId id="26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7412" autoAdjust="0"/>
  </p:normalViewPr>
  <p:slideViewPr>
    <p:cSldViewPr>
      <p:cViewPr varScale="1">
        <p:scale>
          <a:sx n="62" d="100"/>
          <a:sy n="62" d="100"/>
        </p:scale>
        <p:origin x="2982"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7" d="100"/>
          <a:sy n="77" d="100"/>
        </p:scale>
        <p:origin x="-3804"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31D1A3-0F99-4688-B02D-46655E1ED156}"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E82D979-1A1A-48CD-BADE-1E7E5748A89E}">
      <dgm:prSet/>
      <dgm:spPr/>
      <dgm:t>
        <a:bodyPr/>
        <a:lstStyle/>
        <a:p>
          <a:r>
            <a:rPr lang="en-US" dirty="0"/>
            <a:t>Deep</a:t>
          </a:r>
          <a:r>
            <a:rPr lang="en-US" baseline="0" dirty="0"/>
            <a:t> breathing is a s</a:t>
          </a:r>
          <a:r>
            <a:rPr lang="en-US" dirty="0"/>
            <a:t>imple yet effective method of relaxation</a:t>
          </a:r>
        </a:p>
      </dgm:t>
    </dgm:pt>
    <dgm:pt modelId="{60B04A67-21DE-437B-943D-0B81E49F1FE7}" type="parTrans" cxnId="{8830C7BE-DEDB-47B4-88B4-FE9953F61F94}">
      <dgm:prSet/>
      <dgm:spPr/>
      <dgm:t>
        <a:bodyPr/>
        <a:lstStyle/>
        <a:p>
          <a:endParaRPr lang="en-US"/>
        </a:p>
      </dgm:t>
    </dgm:pt>
    <dgm:pt modelId="{D9ADE460-B8D1-45AF-B026-11FF41EC7B57}" type="sibTrans" cxnId="{8830C7BE-DEDB-47B4-88B4-FE9953F61F94}">
      <dgm:prSet/>
      <dgm:spPr/>
      <dgm:t>
        <a:bodyPr/>
        <a:lstStyle/>
        <a:p>
          <a:endParaRPr lang="en-US"/>
        </a:p>
      </dgm:t>
    </dgm:pt>
    <dgm:pt modelId="{6D9B90AF-B5AB-4DE5-BAEB-24A147849294}">
      <dgm:prSet/>
      <dgm:spPr/>
      <dgm:t>
        <a:bodyPr/>
        <a:lstStyle/>
        <a:p>
          <a:r>
            <a:rPr lang="en-US" dirty="0"/>
            <a:t>Most of us spend our time breathing shallow, filling only the upper part of the chest with air </a:t>
          </a:r>
        </a:p>
      </dgm:t>
    </dgm:pt>
    <dgm:pt modelId="{9B3F494D-71F3-468C-B848-F92CE64B6B97}" type="parTrans" cxnId="{4E5B20AB-8EE3-4346-AAA7-BFC7C61B8147}">
      <dgm:prSet/>
      <dgm:spPr/>
      <dgm:t>
        <a:bodyPr/>
        <a:lstStyle/>
        <a:p>
          <a:endParaRPr lang="en-US"/>
        </a:p>
      </dgm:t>
    </dgm:pt>
    <dgm:pt modelId="{F2821545-9AB0-4ABD-B470-2355748BD4F3}" type="sibTrans" cxnId="{4E5B20AB-8EE3-4346-AAA7-BFC7C61B8147}">
      <dgm:prSet/>
      <dgm:spPr/>
      <dgm:t>
        <a:bodyPr/>
        <a:lstStyle/>
        <a:p>
          <a:endParaRPr lang="en-US"/>
        </a:p>
      </dgm:t>
    </dgm:pt>
    <dgm:pt modelId="{08813BDD-7E4A-410A-B1FA-FC6D101A45F1}">
      <dgm:prSet/>
      <dgm:spPr/>
      <dgm:t>
        <a:bodyPr/>
        <a:lstStyle/>
        <a:p>
          <a:r>
            <a:rPr lang="en-US" dirty="0"/>
            <a:t>Deep breathing can decrease stress, lower your blood pressure and slow your heart rate</a:t>
          </a:r>
        </a:p>
      </dgm:t>
    </dgm:pt>
    <dgm:pt modelId="{B88141D1-0959-432C-985E-101B0382F72D}" type="parTrans" cxnId="{049DA01F-3E71-44A5-A3A9-F1B528736822}">
      <dgm:prSet/>
      <dgm:spPr/>
      <dgm:t>
        <a:bodyPr/>
        <a:lstStyle/>
        <a:p>
          <a:endParaRPr lang="en-US"/>
        </a:p>
      </dgm:t>
    </dgm:pt>
    <dgm:pt modelId="{A1FF915B-675C-4BEC-AF2B-39F36C1AB6F0}" type="sibTrans" cxnId="{049DA01F-3E71-44A5-A3A9-F1B528736822}">
      <dgm:prSet/>
      <dgm:spPr/>
      <dgm:t>
        <a:bodyPr/>
        <a:lstStyle/>
        <a:p>
          <a:endParaRPr lang="en-US"/>
        </a:p>
      </dgm:t>
    </dgm:pt>
    <dgm:pt modelId="{1F83277D-6642-4E00-875D-B5CDFADC51BA}" type="pres">
      <dgm:prSet presAssocID="{8C31D1A3-0F99-4688-B02D-46655E1ED156}" presName="root" presStyleCnt="0">
        <dgm:presLayoutVars>
          <dgm:dir/>
          <dgm:resizeHandles val="exact"/>
        </dgm:presLayoutVars>
      </dgm:prSet>
      <dgm:spPr/>
    </dgm:pt>
    <dgm:pt modelId="{67477D58-E205-4445-8A48-7089F429DF83}" type="pres">
      <dgm:prSet presAssocID="{8E82D979-1A1A-48CD-BADE-1E7E5748A89E}" presName="compNode" presStyleCnt="0"/>
      <dgm:spPr/>
    </dgm:pt>
    <dgm:pt modelId="{C74568C3-465F-494F-953B-1FC8AF0D5466}" type="pres">
      <dgm:prSet presAssocID="{8E82D979-1A1A-48CD-BADE-1E7E5748A89E}" presName="bgRect" presStyleLbl="bgShp" presStyleIdx="0" presStyleCnt="3" custLinFactNeighborY="-3400"/>
      <dgm:spPr/>
    </dgm:pt>
    <dgm:pt modelId="{3EF5C341-2BE0-4BFF-9FE8-B2BE0C3CE497}" type="pres">
      <dgm:prSet presAssocID="{8E82D979-1A1A-48CD-BADE-1E7E5748A89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39DBD511-C4DC-4196-B432-56F4E701D740}" type="pres">
      <dgm:prSet presAssocID="{8E82D979-1A1A-48CD-BADE-1E7E5748A89E}" presName="spaceRect" presStyleCnt="0"/>
      <dgm:spPr/>
    </dgm:pt>
    <dgm:pt modelId="{45863193-2E54-45C0-82FA-042B201A21D5}" type="pres">
      <dgm:prSet presAssocID="{8E82D979-1A1A-48CD-BADE-1E7E5748A89E}" presName="parTx" presStyleLbl="revTx" presStyleIdx="0" presStyleCnt="3">
        <dgm:presLayoutVars>
          <dgm:chMax val="0"/>
          <dgm:chPref val="0"/>
        </dgm:presLayoutVars>
      </dgm:prSet>
      <dgm:spPr/>
    </dgm:pt>
    <dgm:pt modelId="{62CA0897-435A-46CE-ABCC-534BD90D71BD}" type="pres">
      <dgm:prSet presAssocID="{D9ADE460-B8D1-45AF-B026-11FF41EC7B57}" presName="sibTrans" presStyleCnt="0"/>
      <dgm:spPr/>
    </dgm:pt>
    <dgm:pt modelId="{B420EC90-9F78-4A97-852C-582398EFADA0}" type="pres">
      <dgm:prSet presAssocID="{6D9B90AF-B5AB-4DE5-BAEB-24A147849294}" presName="compNode" presStyleCnt="0"/>
      <dgm:spPr/>
    </dgm:pt>
    <dgm:pt modelId="{BA16A30F-E613-4305-8E14-4C50C37875FD}" type="pres">
      <dgm:prSet presAssocID="{6D9B90AF-B5AB-4DE5-BAEB-24A147849294}" presName="bgRect" presStyleLbl="bgShp" presStyleIdx="1" presStyleCnt="3"/>
      <dgm:spPr/>
    </dgm:pt>
    <dgm:pt modelId="{ABD5C699-9979-4ACF-83DF-9E1667C45957}" type="pres">
      <dgm:prSet presAssocID="{6D9B90AF-B5AB-4DE5-BAEB-24A14784929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ungs"/>
        </a:ext>
      </dgm:extLst>
    </dgm:pt>
    <dgm:pt modelId="{7B5E587E-D364-4BAB-82B9-E7BCEFC3DC60}" type="pres">
      <dgm:prSet presAssocID="{6D9B90AF-B5AB-4DE5-BAEB-24A147849294}" presName="spaceRect" presStyleCnt="0"/>
      <dgm:spPr/>
    </dgm:pt>
    <dgm:pt modelId="{B5C3842B-F67E-4332-97F5-2E558BACA960}" type="pres">
      <dgm:prSet presAssocID="{6D9B90AF-B5AB-4DE5-BAEB-24A147849294}" presName="parTx" presStyleLbl="revTx" presStyleIdx="1" presStyleCnt="3">
        <dgm:presLayoutVars>
          <dgm:chMax val="0"/>
          <dgm:chPref val="0"/>
        </dgm:presLayoutVars>
      </dgm:prSet>
      <dgm:spPr/>
    </dgm:pt>
    <dgm:pt modelId="{97A9E97F-13A6-48FD-A877-D5293FFC3539}" type="pres">
      <dgm:prSet presAssocID="{F2821545-9AB0-4ABD-B470-2355748BD4F3}" presName="sibTrans" presStyleCnt="0"/>
      <dgm:spPr/>
    </dgm:pt>
    <dgm:pt modelId="{49D36209-3B5B-4D3D-8A67-FEED0D765C41}" type="pres">
      <dgm:prSet presAssocID="{08813BDD-7E4A-410A-B1FA-FC6D101A45F1}" presName="compNode" presStyleCnt="0"/>
      <dgm:spPr/>
    </dgm:pt>
    <dgm:pt modelId="{A8E22D11-E617-404C-9461-EB3A47D2D634}" type="pres">
      <dgm:prSet presAssocID="{08813BDD-7E4A-410A-B1FA-FC6D101A45F1}" presName="bgRect" presStyleLbl="bgShp" presStyleIdx="2" presStyleCnt="3"/>
      <dgm:spPr/>
    </dgm:pt>
    <dgm:pt modelId="{FB496A6B-42B7-4106-A595-C0F2FA07936C}" type="pres">
      <dgm:prSet presAssocID="{08813BDD-7E4A-410A-B1FA-FC6D101A45F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rt Organ"/>
        </a:ext>
      </dgm:extLst>
    </dgm:pt>
    <dgm:pt modelId="{F7479FAD-541F-494D-9FDF-C3898B008586}" type="pres">
      <dgm:prSet presAssocID="{08813BDD-7E4A-410A-B1FA-FC6D101A45F1}" presName="spaceRect" presStyleCnt="0"/>
      <dgm:spPr/>
    </dgm:pt>
    <dgm:pt modelId="{C2B8E5BC-5B94-414D-AC28-27035616EAB4}" type="pres">
      <dgm:prSet presAssocID="{08813BDD-7E4A-410A-B1FA-FC6D101A45F1}" presName="parTx" presStyleLbl="revTx" presStyleIdx="2" presStyleCnt="3">
        <dgm:presLayoutVars>
          <dgm:chMax val="0"/>
          <dgm:chPref val="0"/>
        </dgm:presLayoutVars>
      </dgm:prSet>
      <dgm:spPr/>
    </dgm:pt>
  </dgm:ptLst>
  <dgm:cxnLst>
    <dgm:cxn modelId="{F839C51D-6FA8-4C31-BAF3-0B21E435F7C0}" type="presOf" srcId="{6D9B90AF-B5AB-4DE5-BAEB-24A147849294}" destId="{B5C3842B-F67E-4332-97F5-2E558BACA960}" srcOrd="0" destOrd="0" presId="urn:microsoft.com/office/officeart/2018/2/layout/IconVerticalSolidList"/>
    <dgm:cxn modelId="{049DA01F-3E71-44A5-A3A9-F1B528736822}" srcId="{8C31D1A3-0F99-4688-B02D-46655E1ED156}" destId="{08813BDD-7E4A-410A-B1FA-FC6D101A45F1}" srcOrd="2" destOrd="0" parTransId="{B88141D1-0959-432C-985E-101B0382F72D}" sibTransId="{A1FF915B-675C-4BEC-AF2B-39F36C1AB6F0}"/>
    <dgm:cxn modelId="{A20B892A-EFD7-44E1-BF4D-F2E4BFB581A0}" type="presOf" srcId="{8C31D1A3-0F99-4688-B02D-46655E1ED156}" destId="{1F83277D-6642-4E00-875D-B5CDFADC51BA}" srcOrd="0" destOrd="0" presId="urn:microsoft.com/office/officeart/2018/2/layout/IconVerticalSolidList"/>
    <dgm:cxn modelId="{FA5CE22C-1CE8-4700-A266-408BBD8FC5C0}" type="presOf" srcId="{8E82D979-1A1A-48CD-BADE-1E7E5748A89E}" destId="{45863193-2E54-45C0-82FA-042B201A21D5}" srcOrd="0" destOrd="0" presId="urn:microsoft.com/office/officeart/2018/2/layout/IconVerticalSolidList"/>
    <dgm:cxn modelId="{49EAC761-051D-41E8-8BC6-7197998DCE9D}" type="presOf" srcId="{08813BDD-7E4A-410A-B1FA-FC6D101A45F1}" destId="{C2B8E5BC-5B94-414D-AC28-27035616EAB4}" srcOrd="0" destOrd="0" presId="urn:microsoft.com/office/officeart/2018/2/layout/IconVerticalSolidList"/>
    <dgm:cxn modelId="{4E5B20AB-8EE3-4346-AAA7-BFC7C61B8147}" srcId="{8C31D1A3-0F99-4688-B02D-46655E1ED156}" destId="{6D9B90AF-B5AB-4DE5-BAEB-24A147849294}" srcOrd="1" destOrd="0" parTransId="{9B3F494D-71F3-468C-B848-F92CE64B6B97}" sibTransId="{F2821545-9AB0-4ABD-B470-2355748BD4F3}"/>
    <dgm:cxn modelId="{8830C7BE-DEDB-47B4-88B4-FE9953F61F94}" srcId="{8C31D1A3-0F99-4688-B02D-46655E1ED156}" destId="{8E82D979-1A1A-48CD-BADE-1E7E5748A89E}" srcOrd="0" destOrd="0" parTransId="{60B04A67-21DE-437B-943D-0B81E49F1FE7}" sibTransId="{D9ADE460-B8D1-45AF-B026-11FF41EC7B57}"/>
    <dgm:cxn modelId="{FD2FE0F9-452B-481D-8FB6-61AF5448BDAE}" type="presParOf" srcId="{1F83277D-6642-4E00-875D-B5CDFADC51BA}" destId="{67477D58-E205-4445-8A48-7089F429DF83}" srcOrd="0" destOrd="0" presId="urn:microsoft.com/office/officeart/2018/2/layout/IconVerticalSolidList"/>
    <dgm:cxn modelId="{CB779874-4A79-439D-BF2E-FCFB1674F89B}" type="presParOf" srcId="{67477D58-E205-4445-8A48-7089F429DF83}" destId="{C74568C3-465F-494F-953B-1FC8AF0D5466}" srcOrd="0" destOrd="0" presId="urn:microsoft.com/office/officeart/2018/2/layout/IconVerticalSolidList"/>
    <dgm:cxn modelId="{7ED7FCB9-6AAE-4C85-84F5-A7B39A2A11F1}" type="presParOf" srcId="{67477D58-E205-4445-8A48-7089F429DF83}" destId="{3EF5C341-2BE0-4BFF-9FE8-B2BE0C3CE497}" srcOrd="1" destOrd="0" presId="urn:microsoft.com/office/officeart/2018/2/layout/IconVerticalSolidList"/>
    <dgm:cxn modelId="{B8C8D29F-A0A2-42B0-8A60-6818CA831040}" type="presParOf" srcId="{67477D58-E205-4445-8A48-7089F429DF83}" destId="{39DBD511-C4DC-4196-B432-56F4E701D740}" srcOrd="2" destOrd="0" presId="urn:microsoft.com/office/officeart/2018/2/layout/IconVerticalSolidList"/>
    <dgm:cxn modelId="{2A0486FF-4B53-4293-8BFF-026609C57BFB}" type="presParOf" srcId="{67477D58-E205-4445-8A48-7089F429DF83}" destId="{45863193-2E54-45C0-82FA-042B201A21D5}" srcOrd="3" destOrd="0" presId="urn:microsoft.com/office/officeart/2018/2/layout/IconVerticalSolidList"/>
    <dgm:cxn modelId="{087097B7-5BD7-4F5C-A07B-538A64236402}" type="presParOf" srcId="{1F83277D-6642-4E00-875D-B5CDFADC51BA}" destId="{62CA0897-435A-46CE-ABCC-534BD90D71BD}" srcOrd="1" destOrd="0" presId="urn:microsoft.com/office/officeart/2018/2/layout/IconVerticalSolidList"/>
    <dgm:cxn modelId="{C46AC2A7-B370-45BC-B0B5-A0F5F38F274A}" type="presParOf" srcId="{1F83277D-6642-4E00-875D-B5CDFADC51BA}" destId="{B420EC90-9F78-4A97-852C-582398EFADA0}" srcOrd="2" destOrd="0" presId="urn:microsoft.com/office/officeart/2018/2/layout/IconVerticalSolidList"/>
    <dgm:cxn modelId="{DC970F3C-4746-4D00-B117-060836CE414E}" type="presParOf" srcId="{B420EC90-9F78-4A97-852C-582398EFADA0}" destId="{BA16A30F-E613-4305-8E14-4C50C37875FD}" srcOrd="0" destOrd="0" presId="urn:microsoft.com/office/officeart/2018/2/layout/IconVerticalSolidList"/>
    <dgm:cxn modelId="{08FC232A-8A93-4A66-A037-FA669472EA08}" type="presParOf" srcId="{B420EC90-9F78-4A97-852C-582398EFADA0}" destId="{ABD5C699-9979-4ACF-83DF-9E1667C45957}" srcOrd="1" destOrd="0" presId="urn:microsoft.com/office/officeart/2018/2/layout/IconVerticalSolidList"/>
    <dgm:cxn modelId="{74AD4452-5EDE-42AA-9B92-39FED671B502}" type="presParOf" srcId="{B420EC90-9F78-4A97-852C-582398EFADA0}" destId="{7B5E587E-D364-4BAB-82B9-E7BCEFC3DC60}" srcOrd="2" destOrd="0" presId="urn:microsoft.com/office/officeart/2018/2/layout/IconVerticalSolidList"/>
    <dgm:cxn modelId="{F40F8EB0-BE07-46D1-9E4F-2D0892DBEAAD}" type="presParOf" srcId="{B420EC90-9F78-4A97-852C-582398EFADA0}" destId="{B5C3842B-F67E-4332-97F5-2E558BACA960}" srcOrd="3" destOrd="0" presId="urn:microsoft.com/office/officeart/2018/2/layout/IconVerticalSolidList"/>
    <dgm:cxn modelId="{6550A443-87D2-45D4-98BB-39F408E36440}" type="presParOf" srcId="{1F83277D-6642-4E00-875D-B5CDFADC51BA}" destId="{97A9E97F-13A6-48FD-A877-D5293FFC3539}" srcOrd="3" destOrd="0" presId="urn:microsoft.com/office/officeart/2018/2/layout/IconVerticalSolidList"/>
    <dgm:cxn modelId="{589E9029-305A-4FA1-94BB-A539FDE09E6B}" type="presParOf" srcId="{1F83277D-6642-4E00-875D-B5CDFADC51BA}" destId="{49D36209-3B5B-4D3D-8A67-FEED0D765C41}" srcOrd="4" destOrd="0" presId="urn:microsoft.com/office/officeart/2018/2/layout/IconVerticalSolidList"/>
    <dgm:cxn modelId="{2ADAB959-3DB4-4079-B10C-F92A0CC2CDB1}" type="presParOf" srcId="{49D36209-3B5B-4D3D-8A67-FEED0D765C41}" destId="{A8E22D11-E617-404C-9461-EB3A47D2D634}" srcOrd="0" destOrd="0" presId="urn:microsoft.com/office/officeart/2018/2/layout/IconVerticalSolidList"/>
    <dgm:cxn modelId="{D6532B81-D866-42AD-A7E5-94AE387935E1}" type="presParOf" srcId="{49D36209-3B5B-4D3D-8A67-FEED0D765C41}" destId="{FB496A6B-42B7-4106-A595-C0F2FA07936C}" srcOrd="1" destOrd="0" presId="urn:microsoft.com/office/officeart/2018/2/layout/IconVerticalSolidList"/>
    <dgm:cxn modelId="{098DB3B3-FD37-4CF7-A707-A0BC97F4CD59}" type="presParOf" srcId="{49D36209-3B5B-4D3D-8A67-FEED0D765C41}" destId="{F7479FAD-541F-494D-9FDF-C3898B008586}" srcOrd="2" destOrd="0" presId="urn:microsoft.com/office/officeart/2018/2/layout/IconVerticalSolidList"/>
    <dgm:cxn modelId="{C1B29127-2920-46AB-8976-7B7F6192E49F}" type="presParOf" srcId="{49D36209-3B5B-4D3D-8A67-FEED0D765C41}" destId="{C2B8E5BC-5B94-414D-AC28-27035616EAB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AE6B5D-EE1E-499C-A1BF-1274754476B5}"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561E2302-E9CD-41AD-803E-CDD6E0FC9936}">
      <dgm:prSet/>
      <dgm:spPr/>
      <dgm:t>
        <a:bodyPr/>
        <a:lstStyle/>
        <a:p>
          <a:pPr>
            <a:lnSpc>
              <a:spcPct val="100000"/>
            </a:lnSpc>
          </a:pPr>
          <a:r>
            <a:rPr lang="en-CA"/>
            <a:t>Guided imagery is a type of focused relaxation. Focused relaxation involves concentrating on a specific object, sound, or experience in order to calm your mind.</a:t>
          </a:r>
          <a:endParaRPr lang="en-US"/>
        </a:p>
      </dgm:t>
    </dgm:pt>
    <dgm:pt modelId="{25B87268-4DA7-44E1-93C7-640C64906DC9}" type="parTrans" cxnId="{29D72CB5-4E19-4682-BAE6-3A1AC823970D}">
      <dgm:prSet/>
      <dgm:spPr/>
      <dgm:t>
        <a:bodyPr/>
        <a:lstStyle/>
        <a:p>
          <a:endParaRPr lang="en-US"/>
        </a:p>
      </dgm:t>
    </dgm:pt>
    <dgm:pt modelId="{83B039DC-2C2C-432E-8934-6552505B1F35}" type="sibTrans" cxnId="{29D72CB5-4E19-4682-BAE6-3A1AC823970D}">
      <dgm:prSet/>
      <dgm:spPr/>
      <dgm:t>
        <a:bodyPr/>
        <a:lstStyle/>
        <a:p>
          <a:endParaRPr lang="en-US"/>
        </a:p>
      </dgm:t>
    </dgm:pt>
    <dgm:pt modelId="{A0E9FC85-2AB7-4C36-8E15-97764D62C936}">
      <dgm:prSet/>
      <dgm:spPr/>
      <dgm:t>
        <a:bodyPr/>
        <a:lstStyle/>
        <a:p>
          <a:pPr>
            <a:lnSpc>
              <a:spcPct val="100000"/>
            </a:lnSpc>
          </a:pPr>
          <a:r>
            <a:rPr lang="en-CA" dirty="0"/>
            <a:t>In guided imagery, you intentionally think of a peaceful place or scenario. </a:t>
          </a:r>
          <a:endParaRPr lang="en-US" dirty="0"/>
        </a:p>
      </dgm:t>
    </dgm:pt>
    <dgm:pt modelId="{E44A853E-D6B9-44F2-AA3A-59E9E1E03302}" type="parTrans" cxnId="{06914C9B-24BB-4A33-8096-53C789AC15D4}">
      <dgm:prSet/>
      <dgm:spPr/>
      <dgm:t>
        <a:bodyPr/>
        <a:lstStyle/>
        <a:p>
          <a:endParaRPr lang="en-US"/>
        </a:p>
      </dgm:t>
    </dgm:pt>
    <dgm:pt modelId="{6469EFA4-FBCA-4C5E-8C72-82356B1070D3}" type="sibTrans" cxnId="{06914C9B-24BB-4A33-8096-53C789AC15D4}">
      <dgm:prSet/>
      <dgm:spPr/>
      <dgm:t>
        <a:bodyPr/>
        <a:lstStyle/>
        <a:p>
          <a:endParaRPr lang="en-US"/>
        </a:p>
      </dgm:t>
    </dgm:pt>
    <dgm:pt modelId="{4429FB0A-AAEB-4087-9DFF-D9F7156F9504}">
      <dgm:prSet/>
      <dgm:spPr/>
      <dgm:t>
        <a:bodyPr/>
        <a:lstStyle/>
        <a:p>
          <a:pPr>
            <a:lnSpc>
              <a:spcPct val="100000"/>
            </a:lnSpc>
          </a:pPr>
          <a:r>
            <a:rPr lang="en-CA"/>
            <a:t>The goal is to promote a calm state through relaxation and mindfulness. The idea is that your body reacts to your own thoughts.</a:t>
          </a:r>
          <a:endParaRPr lang="en-US"/>
        </a:p>
      </dgm:t>
    </dgm:pt>
    <dgm:pt modelId="{A3FBEE84-7EB7-4F8F-BD5C-7E09FE564057}" type="parTrans" cxnId="{46C20A01-11E0-4CA2-AF8A-6F35B67AB227}">
      <dgm:prSet/>
      <dgm:spPr/>
      <dgm:t>
        <a:bodyPr/>
        <a:lstStyle/>
        <a:p>
          <a:endParaRPr lang="en-US"/>
        </a:p>
      </dgm:t>
    </dgm:pt>
    <dgm:pt modelId="{EC563BB7-FC50-48DA-B453-58FF738EE843}" type="sibTrans" cxnId="{46C20A01-11E0-4CA2-AF8A-6F35B67AB227}">
      <dgm:prSet/>
      <dgm:spPr/>
      <dgm:t>
        <a:bodyPr/>
        <a:lstStyle/>
        <a:p>
          <a:endParaRPr lang="en-US"/>
        </a:p>
      </dgm:t>
    </dgm:pt>
    <dgm:pt modelId="{6A4AA1E3-76CE-445A-9DED-A4F37FC11217}" type="pres">
      <dgm:prSet presAssocID="{75AE6B5D-EE1E-499C-A1BF-1274754476B5}" presName="root" presStyleCnt="0">
        <dgm:presLayoutVars>
          <dgm:dir/>
          <dgm:resizeHandles val="exact"/>
        </dgm:presLayoutVars>
      </dgm:prSet>
      <dgm:spPr/>
    </dgm:pt>
    <dgm:pt modelId="{34937D3E-267C-4016-8E1A-03DCBE19A428}" type="pres">
      <dgm:prSet presAssocID="{561E2302-E9CD-41AD-803E-CDD6E0FC9936}" presName="compNode" presStyleCnt="0"/>
      <dgm:spPr/>
    </dgm:pt>
    <dgm:pt modelId="{5AC42FF3-2BCD-4296-8B41-6DA98807E993}" type="pres">
      <dgm:prSet presAssocID="{561E2302-E9CD-41AD-803E-CDD6E0FC9936}" presName="bgRect" presStyleLbl="bgShp" presStyleIdx="0" presStyleCnt="3">
        <dgm:style>
          <a:lnRef idx="3">
            <a:schemeClr val="lt1"/>
          </a:lnRef>
          <a:fillRef idx="1">
            <a:schemeClr val="accent1"/>
          </a:fillRef>
          <a:effectRef idx="1">
            <a:schemeClr val="accent1"/>
          </a:effectRef>
          <a:fontRef idx="minor">
            <a:schemeClr val="lt1"/>
          </a:fontRef>
        </dgm:style>
      </dgm:prSet>
      <dgm:spPr/>
    </dgm:pt>
    <dgm:pt modelId="{142C6450-0F3F-41B8-955A-5557DE9144E1}" type="pres">
      <dgm:prSet presAssocID="{561E2302-E9CD-41AD-803E-CDD6E0FC993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ar"/>
        </a:ext>
      </dgm:extLst>
    </dgm:pt>
    <dgm:pt modelId="{243B3446-7804-4618-BFC1-C127620F526D}" type="pres">
      <dgm:prSet presAssocID="{561E2302-E9CD-41AD-803E-CDD6E0FC9936}" presName="spaceRect" presStyleCnt="0"/>
      <dgm:spPr/>
    </dgm:pt>
    <dgm:pt modelId="{FF135B32-E4AD-45B5-ACA6-09451226338E}" type="pres">
      <dgm:prSet presAssocID="{561E2302-E9CD-41AD-803E-CDD6E0FC9936}" presName="parTx" presStyleLbl="revTx" presStyleIdx="0" presStyleCnt="3">
        <dgm:presLayoutVars>
          <dgm:chMax val="0"/>
          <dgm:chPref val="0"/>
        </dgm:presLayoutVars>
      </dgm:prSet>
      <dgm:spPr/>
    </dgm:pt>
    <dgm:pt modelId="{F4EA67F7-DF56-4FE2-9C20-92C7473B68F8}" type="pres">
      <dgm:prSet presAssocID="{83B039DC-2C2C-432E-8934-6552505B1F35}" presName="sibTrans" presStyleCnt="0"/>
      <dgm:spPr/>
    </dgm:pt>
    <dgm:pt modelId="{F9564BFB-4305-4504-864C-2C40E0454CC5}" type="pres">
      <dgm:prSet presAssocID="{A0E9FC85-2AB7-4C36-8E15-97764D62C936}" presName="compNode" presStyleCnt="0"/>
      <dgm:spPr/>
    </dgm:pt>
    <dgm:pt modelId="{65599340-2D91-4EF4-ADEA-5DF33AB8BE1D}" type="pres">
      <dgm:prSet presAssocID="{A0E9FC85-2AB7-4C36-8E15-97764D62C936}" presName="bgRect" presStyleLbl="bgShp" presStyleIdx="1" presStyleCnt="3">
        <dgm:style>
          <a:lnRef idx="2">
            <a:schemeClr val="accent1">
              <a:shade val="15000"/>
            </a:schemeClr>
          </a:lnRef>
          <a:fillRef idx="1">
            <a:schemeClr val="accent1"/>
          </a:fillRef>
          <a:effectRef idx="0">
            <a:schemeClr val="accent1"/>
          </a:effectRef>
          <a:fontRef idx="minor">
            <a:schemeClr val="lt1"/>
          </a:fontRef>
        </dgm:style>
      </dgm:prSet>
      <dgm:spPr/>
    </dgm:pt>
    <dgm:pt modelId="{FC2FF3A5-A323-46E2-B2E8-EFFF8064F0FB}" type="pres">
      <dgm:prSet presAssocID="{A0E9FC85-2AB7-4C36-8E15-97764D62C93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fused Person"/>
        </a:ext>
      </dgm:extLst>
    </dgm:pt>
    <dgm:pt modelId="{8F0A98FA-7BD4-4303-A2A3-55FB17A3F9D6}" type="pres">
      <dgm:prSet presAssocID="{A0E9FC85-2AB7-4C36-8E15-97764D62C936}" presName="spaceRect" presStyleCnt="0"/>
      <dgm:spPr/>
    </dgm:pt>
    <dgm:pt modelId="{E5265496-FA24-4F8A-BD29-B23802F1ABCA}" type="pres">
      <dgm:prSet presAssocID="{A0E9FC85-2AB7-4C36-8E15-97764D62C936}" presName="parTx" presStyleLbl="revTx" presStyleIdx="1" presStyleCnt="3">
        <dgm:presLayoutVars>
          <dgm:chMax val="0"/>
          <dgm:chPref val="0"/>
        </dgm:presLayoutVars>
      </dgm:prSet>
      <dgm:spPr/>
    </dgm:pt>
    <dgm:pt modelId="{208F6446-A1C4-4BA3-A259-EF8251B6D49B}" type="pres">
      <dgm:prSet presAssocID="{6469EFA4-FBCA-4C5E-8C72-82356B1070D3}" presName="sibTrans" presStyleCnt="0"/>
      <dgm:spPr/>
    </dgm:pt>
    <dgm:pt modelId="{00F048E3-462B-43D0-93D2-80C0D4B0B39A}" type="pres">
      <dgm:prSet presAssocID="{4429FB0A-AAEB-4087-9DFF-D9F7156F9504}" presName="compNode" presStyleCnt="0"/>
      <dgm:spPr/>
    </dgm:pt>
    <dgm:pt modelId="{CE682D7F-3408-48EF-BDEA-2768F5B0C02C}" type="pres">
      <dgm:prSet presAssocID="{4429FB0A-AAEB-4087-9DFF-D9F7156F9504}" presName="bgRect" presStyleLbl="bgShp" presStyleIdx="2" presStyleCnt="3">
        <dgm:style>
          <a:lnRef idx="2">
            <a:schemeClr val="accent1">
              <a:shade val="15000"/>
            </a:schemeClr>
          </a:lnRef>
          <a:fillRef idx="1">
            <a:schemeClr val="accent1"/>
          </a:fillRef>
          <a:effectRef idx="0">
            <a:schemeClr val="accent1"/>
          </a:effectRef>
          <a:fontRef idx="minor">
            <a:schemeClr val="lt1"/>
          </a:fontRef>
        </dgm:style>
      </dgm:prSet>
      <dgm:spPr/>
    </dgm:pt>
    <dgm:pt modelId="{2D266B8D-F493-4493-AEEB-B4E8DB20D92C}" type="pres">
      <dgm:prSet presAssocID="{4429FB0A-AAEB-4087-9DFF-D9F7156F950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rson with Idea"/>
        </a:ext>
      </dgm:extLst>
    </dgm:pt>
    <dgm:pt modelId="{78F869F4-649A-4272-9CA6-CC395D57E927}" type="pres">
      <dgm:prSet presAssocID="{4429FB0A-AAEB-4087-9DFF-D9F7156F9504}" presName="spaceRect" presStyleCnt="0"/>
      <dgm:spPr/>
    </dgm:pt>
    <dgm:pt modelId="{E0D979C3-C1AB-4DFC-B356-32555EE83941}" type="pres">
      <dgm:prSet presAssocID="{4429FB0A-AAEB-4087-9DFF-D9F7156F9504}" presName="parTx" presStyleLbl="revTx" presStyleIdx="2" presStyleCnt="3">
        <dgm:presLayoutVars>
          <dgm:chMax val="0"/>
          <dgm:chPref val="0"/>
        </dgm:presLayoutVars>
      </dgm:prSet>
      <dgm:spPr/>
    </dgm:pt>
  </dgm:ptLst>
  <dgm:cxnLst>
    <dgm:cxn modelId="{46C20A01-11E0-4CA2-AF8A-6F35B67AB227}" srcId="{75AE6B5D-EE1E-499C-A1BF-1274754476B5}" destId="{4429FB0A-AAEB-4087-9DFF-D9F7156F9504}" srcOrd="2" destOrd="0" parTransId="{A3FBEE84-7EB7-4F8F-BD5C-7E09FE564057}" sibTransId="{EC563BB7-FC50-48DA-B453-58FF738EE843}"/>
    <dgm:cxn modelId="{9CD46522-07F5-4228-9A80-752FD7F16A5A}" type="presOf" srcId="{75AE6B5D-EE1E-499C-A1BF-1274754476B5}" destId="{6A4AA1E3-76CE-445A-9DED-A4F37FC11217}" srcOrd="0" destOrd="0" presId="urn:microsoft.com/office/officeart/2018/2/layout/IconVerticalSolidList"/>
    <dgm:cxn modelId="{44774E43-DDB2-4EF8-89AC-61F7448D4847}" type="presOf" srcId="{A0E9FC85-2AB7-4C36-8E15-97764D62C936}" destId="{E5265496-FA24-4F8A-BD29-B23802F1ABCA}" srcOrd="0" destOrd="0" presId="urn:microsoft.com/office/officeart/2018/2/layout/IconVerticalSolidList"/>
    <dgm:cxn modelId="{40FD9B6A-AD09-4CC5-BD86-FF787F88AA45}" type="presOf" srcId="{4429FB0A-AAEB-4087-9DFF-D9F7156F9504}" destId="{E0D979C3-C1AB-4DFC-B356-32555EE83941}" srcOrd="0" destOrd="0" presId="urn:microsoft.com/office/officeart/2018/2/layout/IconVerticalSolidList"/>
    <dgm:cxn modelId="{06914C9B-24BB-4A33-8096-53C789AC15D4}" srcId="{75AE6B5D-EE1E-499C-A1BF-1274754476B5}" destId="{A0E9FC85-2AB7-4C36-8E15-97764D62C936}" srcOrd="1" destOrd="0" parTransId="{E44A853E-D6B9-44F2-AA3A-59E9E1E03302}" sibTransId="{6469EFA4-FBCA-4C5E-8C72-82356B1070D3}"/>
    <dgm:cxn modelId="{29D72CB5-4E19-4682-BAE6-3A1AC823970D}" srcId="{75AE6B5D-EE1E-499C-A1BF-1274754476B5}" destId="{561E2302-E9CD-41AD-803E-CDD6E0FC9936}" srcOrd="0" destOrd="0" parTransId="{25B87268-4DA7-44E1-93C7-640C64906DC9}" sibTransId="{83B039DC-2C2C-432E-8934-6552505B1F35}"/>
    <dgm:cxn modelId="{D6B279F5-80B5-4021-BFC4-5E4458AB6234}" type="presOf" srcId="{561E2302-E9CD-41AD-803E-CDD6E0FC9936}" destId="{FF135B32-E4AD-45B5-ACA6-09451226338E}" srcOrd="0" destOrd="0" presId="urn:microsoft.com/office/officeart/2018/2/layout/IconVerticalSolidList"/>
    <dgm:cxn modelId="{347CC21D-85CA-48D5-923D-E223919F0E67}" type="presParOf" srcId="{6A4AA1E3-76CE-445A-9DED-A4F37FC11217}" destId="{34937D3E-267C-4016-8E1A-03DCBE19A428}" srcOrd="0" destOrd="0" presId="urn:microsoft.com/office/officeart/2018/2/layout/IconVerticalSolidList"/>
    <dgm:cxn modelId="{7D43DD8F-06F3-482E-B0F6-F15B2298087D}" type="presParOf" srcId="{34937D3E-267C-4016-8E1A-03DCBE19A428}" destId="{5AC42FF3-2BCD-4296-8B41-6DA98807E993}" srcOrd="0" destOrd="0" presId="urn:microsoft.com/office/officeart/2018/2/layout/IconVerticalSolidList"/>
    <dgm:cxn modelId="{D0A4F85A-CCBA-4458-87D8-1424723E22E0}" type="presParOf" srcId="{34937D3E-267C-4016-8E1A-03DCBE19A428}" destId="{142C6450-0F3F-41B8-955A-5557DE9144E1}" srcOrd="1" destOrd="0" presId="urn:microsoft.com/office/officeart/2018/2/layout/IconVerticalSolidList"/>
    <dgm:cxn modelId="{326A4D3C-9720-4D6E-BC5E-691FABE8C9AC}" type="presParOf" srcId="{34937D3E-267C-4016-8E1A-03DCBE19A428}" destId="{243B3446-7804-4618-BFC1-C127620F526D}" srcOrd="2" destOrd="0" presId="urn:microsoft.com/office/officeart/2018/2/layout/IconVerticalSolidList"/>
    <dgm:cxn modelId="{D03F2F06-F644-4432-8E76-CBF04480D7FF}" type="presParOf" srcId="{34937D3E-267C-4016-8E1A-03DCBE19A428}" destId="{FF135B32-E4AD-45B5-ACA6-09451226338E}" srcOrd="3" destOrd="0" presId="urn:microsoft.com/office/officeart/2018/2/layout/IconVerticalSolidList"/>
    <dgm:cxn modelId="{AC78B733-2B48-427C-A480-F91901A2769A}" type="presParOf" srcId="{6A4AA1E3-76CE-445A-9DED-A4F37FC11217}" destId="{F4EA67F7-DF56-4FE2-9C20-92C7473B68F8}" srcOrd="1" destOrd="0" presId="urn:microsoft.com/office/officeart/2018/2/layout/IconVerticalSolidList"/>
    <dgm:cxn modelId="{0459AFB6-1730-4960-9EC2-6C8E8DE8295F}" type="presParOf" srcId="{6A4AA1E3-76CE-445A-9DED-A4F37FC11217}" destId="{F9564BFB-4305-4504-864C-2C40E0454CC5}" srcOrd="2" destOrd="0" presId="urn:microsoft.com/office/officeart/2018/2/layout/IconVerticalSolidList"/>
    <dgm:cxn modelId="{8135C486-E889-49BB-8C7F-9A210F5B6686}" type="presParOf" srcId="{F9564BFB-4305-4504-864C-2C40E0454CC5}" destId="{65599340-2D91-4EF4-ADEA-5DF33AB8BE1D}" srcOrd="0" destOrd="0" presId="urn:microsoft.com/office/officeart/2018/2/layout/IconVerticalSolidList"/>
    <dgm:cxn modelId="{66B3A2E1-13DD-4FF0-9193-260D7CDC5124}" type="presParOf" srcId="{F9564BFB-4305-4504-864C-2C40E0454CC5}" destId="{FC2FF3A5-A323-46E2-B2E8-EFFF8064F0FB}" srcOrd="1" destOrd="0" presId="urn:microsoft.com/office/officeart/2018/2/layout/IconVerticalSolidList"/>
    <dgm:cxn modelId="{C897098B-D8E3-4FCD-B0D1-6257E53ED189}" type="presParOf" srcId="{F9564BFB-4305-4504-864C-2C40E0454CC5}" destId="{8F0A98FA-7BD4-4303-A2A3-55FB17A3F9D6}" srcOrd="2" destOrd="0" presId="urn:microsoft.com/office/officeart/2018/2/layout/IconVerticalSolidList"/>
    <dgm:cxn modelId="{6CE45FAD-6BB5-46AF-AFCA-429135A77962}" type="presParOf" srcId="{F9564BFB-4305-4504-864C-2C40E0454CC5}" destId="{E5265496-FA24-4F8A-BD29-B23802F1ABCA}" srcOrd="3" destOrd="0" presId="urn:microsoft.com/office/officeart/2018/2/layout/IconVerticalSolidList"/>
    <dgm:cxn modelId="{1BCF55DE-1ECD-4758-9779-C6B883503D8E}" type="presParOf" srcId="{6A4AA1E3-76CE-445A-9DED-A4F37FC11217}" destId="{208F6446-A1C4-4BA3-A259-EF8251B6D49B}" srcOrd="3" destOrd="0" presId="urn:microsoft.com/office/officeart/2018/2/layout/IconVerticalSolidList"/>
    <dgm:cxn modelId="{7FB1097D-F1A3-499E-98BA-BF9AD41A9F78}" type="presParOf" srcId="{6A4AA1E3-76CE-445A-9DED-A4F37FC11217}" destId="{00F048E3-462B-43D0-93D2-80C0D4B0B39A}" srcOrd="4" destOrd="0" presId="urn:microsoft.com/office/officeart/2018/2/layout/IconVerticalSolidList"/>
    <dgm:cxn modelId="{C8314F04-A927-4039-82D5-A20658FE61A6}" type="presParOf" srcId="{00F048E3-462B-43D0-93D2-80C0D4B0B39A}" destId="{CE682D7F-3408-48EF-BDEA-2768F5B0C02C}" srcOrd="0" destOrd="0" presId="urn:microsoft.com/office/officeart/2018/2/layout/IconVerticalSolidList"/>
    <dgm:cxn modelId="{178BD530-270D-4337-8B74-D964D8DF4844}" type="presParOf" srcId="{00F048E3-462B-43D0-93D2-80C0D4B0B39A}" destId="{2D266B8D-F493-4493-AEEB-B4E8DB20D92C}" srcOrd="1" destOrd="0" presId="urn:microsoft.com/office/officeart/2018/2/layout/IconVerticalSolidList"/>
    <dgm:cxn modelId="{B89C9C01-3FF4-4257-B450-4607DAF0C012}" type="presParOf" srcId="{00F048E3-462B-43D0-93D2-80C0D4B0B39A}" destId="{78F869F4-649A-4272-9CA6-CC395D57E927}" srcOrd="2" destOrd="0" presId="urn:microsoft.com/office/officeart/2018/2/layout/IconVerticalSolidList"/>
    <dgm:cxn modelId="{0E0342AA-BB46-4ECD-BDB2-067B929AE776}" type="presParOf" srcId="{00F048E3-462B-43D0-93D2-80C0D4B0B39A}" destId="{E0D979C3-C1AB-4DFC-B356-32555EE8394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6B22ED-8FAD-4F92-A097-6C3C0FC770C6}" type="doc">
      <dgm:prSet loTypeId="urn:microsoft.com/office/officeart/2005/8/layout/default" loCatId="list" qsTypeId="urn:microsoft.com/office/officeart/2005/8/quickstyle/simple4" qsCatId="simple" csTypeId="urn:microsoft.com/office/officeart/2005/8/colors/accent4_3" csCatId="accent4" phldr="1"/>
      <dgm:spPr/>
      <dgm:t>
        <a:bodyPr/>
        <a:lstStyle/>
        <a:p>
          <a:endParaRPr lang="en-US"/>
        </a:p>
      </dgm:t>
    </dgm:pt>
    <dgm:pt modelId="{23294934-07D1-4EFF-8204-D9A594D5A69A}">
      <dgm:prSet/>
      <dgm:spPr/>
      <dgm:t>
        <a:bodyPr/>
        <a:lstStyle/>
        <a:p>
          <a:r>
            <a:rPr lang="en-CA" b="0" dirty="0">
              <a:solidFill>
                <a:schemeClr val="tx1"/>
              </a:solidFill>
            </a:rPr>
            <a:t>Teaches you how to relax your muscles through a two-step process. </a:t>
          </a:r>
          <a:endParaRPr lang="en-US" dirty="0">
            <a:solidFill>
              <a:schemeClr val="tx1"/>
            </a:solidFill>
          </a:endParaRPr>
        </a:p>
      </dgm:t>
    </dgm:pt>
    <dgm:pt modelId="{B12EF006-2A30-4BB5-AC66-DE512096B863}" type="parTrans" cxnId="{760C8B01-2259-450C-AE44-A8CE901C9C3B}">
      <dgm:prSet/>
      <dgm:spPr/>
      <dgm:t>
        <a:bodyPr/>
        <a:lstStyle/>
        <a:p>
          <a:endParaRPr lang="en-US"/>
        </a:p>
      </dgm:t>
    </dgm:pt>
    <dgm:pt modelId="{7D538A3C-AA05-44E8-AFF6-9B1FB2D17FAC}" type="sibTrans" cxnId="{760C8B01-2259-450C-AE44-A8CE901C9C3B}">
      <dgm:prSet/>
      <dgm:spPr/>
      <dgm:t>
        <a:bodyPr/>
        <a:lstStyle/>
        <a:p>
          <a:endParaRPr lang="en-US"/>
        </a:p>
      </dgm:t>
    </dgm:pt>
    <dgm:pt modelId="{9347E4F8-E467-49D0-AC2B-4C0FF03150D2}">
      <dgm:prSet/>
      <dgm:spPr/>
      <dgm:t>
        <a:bodyPr/>
        <a:lstStyle/>
        <a:p>
          <a:r>
            <a:rPr lang="en-CA" b="0" dirty="0">
              <a:solidFill>
                <a:schemeClr val="tx1"/>
              </a:solidFill>
            </a:rPr>
            <a:t>First, you tense specific muscle groups in your body, such as your neck and shoulders. </a:t>
          </a:r>
          <a:endParaRPr lang="en-US" dirty="0">
            <a:solidFill>
              <a:schemeClr val="tx1"/>
            </a:solidFill>
          </a:endParaRPr>
        </a:p>
      </dgm:t>
    </dgm:pt>
    <dgm:pt modelId="{CAD2C98A-488F-4822-B514-66026612974B}" type="parTrans" cxnId="{8D154AB2-5151-4FF1-9721-F23569DFBB9F}">
      <dgm:prSet/>
      <dgm:spPr/>
      <dgm:t>
        <a:bodyPr/>
        <a:lstStyle/>
        <a:p>
          <a:endParaRPr lang="en-US"/>
        </a:p>
      </dgm:t>
    </dgm:pt>
    <dgm:pt modelId="{B3CF1354-9C85-4245-957E-48464EF47E3C}" type="sibTrans" cxnId="{8D154AB2-5151-4FF1-9721-F23569DFBB9F}">
      <dgm:prSet/>
      <dgm:spPr/>
      <dgm:t>
        <a:bodyPr/>
        <a:lstStyle/>
        <a:p>
          <a:endParaRPr lang="en-US"/>
        </a:p>
      </dgm:t>
    </dgm:pt>
    <dgm:pt modelId="{EB20E0EA-AE2F-46C3-A60D-8CAAA66E1252}">
      <dgm:prSet/>
      <dgm:spPr/>
      <dgm:t>
        <a:bodyPr/>
        <a:lstStyle/>
        <a:p>
          <a:r>
            <a:rPr lang="en-CA" b="0" dirty="0">
              <a:solidFill>
                <a:schemeClr val="tx1"/>
              </a:solidFill>
            </a:rPr>
            <a:t>Next, you release the tension and notice how your muscles feel when you relax them. </a:t>
          </a:r>
          <a:endParaRPr lang="en-US" dirty="0">
            <a:solidFill>
              <a:schemeClr val="tx1"/>
            </a:solidFill>
          </a:endParaRPr>
        </a:p>
      </dgm:t>
    </dgm:pt>
    <dgm:pt modelId="{C0BAD746-7529-4D72-8AC5-AB5029999BAE}" type="parTrans" cxnId="{A539A16C-D629-446A-99C6-A5102B1C9B6B}">
      <dgm:prSet/>
      <dgm:spPr/>
      <dgm:t>
        <a:bodyPr/>
        <a:lstStyle/>
        <a:p>
          <a:endParaRPr lang="en-US"/>
        </a:p>
      </dgm:t>
    </dgm:pt>
    <dgm:pt modelId="{3EFB6B20-33EE-4D24-A282-92995B70904F}" type="sibTrans" cxnId="{A539A16C-D629-446A-99C6-A5102B1C9B6B}">
      <dgm:prSet/>
      <dgm:spPr/>
      <dgm:t>
        <a:bodyPr/>
        <a:lstStyle/>
        <a:p>
          <a:endParaRPr lang="en-US"/>
        </a:p>
      </dgm:t>
    </dgm:pt>
    <dgm:pt modelId="{58EC7AD0-1FE3-4BFE-9126-0D650AF9D140}">
      <dgm:prSet/>
      <dgm:spPr/>
      <dgm:t>
        <a:bodyPr/>
        <a:lstStyle/>
        <a:p>
          <a:r>
            <a:rPr lang="en-CA" b="0" dirty="0">
              <a:solidFill>
                <a:schemeClr val="tx1"/>
              </a:solidFill>
            </a:rPr>
            <a:t>Outcome: lowers your overall stress levels, helps you relax when you are feeling anxious, reduce physical problems like  stomach aches, headaches, and it can improve your sleep.</a:t>
          </a:r>
          <a:endParaRPr lang="en-US" dirty="0">
            <a:solidFill>
              <a:schemeClr val="tx1"/>
            </a:solidFill>
          </a:endParaRPr>
        </a:p>
      </dgm:t>
    </dgm:pt>
    <dgm:pt modelId="{3B5B2028-20AF-4FF9-8279-BBB7663F7538}" type="parTrans" cxnId="{A7B71A8F-D5AE-4C09-AAC0-F7F970A06621}">
      <dgm:prSet/>
      <dgm:spPr/>
      <dgm:t>
        <a:bodyPr/>
        <a:lstStyle/>
        <a:p>
          <a:endParaRPr lang="en-US"/>
        </a:p>
      </dgm:t>
    </dgm:pt>
    <dgm:pt modelId="{39369B9F-9A4D-4950-A51B-F78979E0C10A}" type="sibTrans" cxnId="{A7B71A8F-D5AE-4C09-AAC0-F7F970A06621}">
      <dgm:prSet/>
      <dgm:spPr/>
      <dgm:t>
        <a:bodyPr/>
        <a:lstStyle/>
        <a:p>
          <a:endParaRPr lang="en-US"/>
        </a:p>
      </dgm:t>
    </dgm:pt>
    <dgm:pt modelId="{FBF84847-72FB-4B3F-8BDB-B90423683457}" type="pres">
      <dgm:prSet presAssocID="{B76B22ED-8FAD-4F92-A097-6C3C0FC770C6}" presName="diagram" presStyleCnt="0">
        <dgm:presLayoutVars>
          <dgm:dir/>
          <dgm:resizeHandles val="exact"/>
        </dgm:presLayoutVars>
      </dgm:prSet>
      <dgm:spPr/>
    </dgm:pt>
    <dgm:pt modelId="{3C516BA3-7C5E-4D0F-A380-F3C6E8A5768E}" type="pres">
      <dgm:prSet presAssocID="{23294934-07D1-4EFF-8204-D9A594D5A69A}" presName="node" presStyleLbl="node1" presStyleIdx="0" presStyleCnt="4">
        <dgm:presLayoutVars>
          <dgm:bulletEnabled val="1"/>
        </dgm:presLayoutVars>
      </dgm:prSet>
      <dgm:spPr/>
    </dgm:pt>
    <dgm:pt modelId="{2DC97904-8BF4-4B39-9A79-409D3C3186C6}" type="pres">
      <dgm:prSet presAssocID="{7D538A3C-AA05-44E8-AFF6-9B1FB2D17FAC}" presName="sibTrans" presStyleCnt="0"/>
      <dgm:spPr/>
    </dgm:pt>
    <dgm:pt modelId="{A3579F28-6155-41E0-88C5-ABCC99C8B7BB}" type="pres">
      <dgm:prSet presAssocID="{9347E4F8-E467-49D0-AC2B-4C0FF03150D2}" presName="node" presStyleLbl="node1" presStyleIdx="1" presStyleCnt="4">
        <dgm:presLayoutVars>
          <dgm:bulletEnabled val="1"/>
        </dgm:presLayoutVars>
      </dgm:prSet>
      <dgm:spPr/>
    </dgm:pt>
    <dgm:pt modelId="{6CE80CFA-26AE-4F86-8720-864EF2DFB444}" type="pres">
      <dgm:prSet presAssocID="{B3CF1354-9C85-4245-957E-48464EF47E3C}" presName="sibTrans" presStyleCnt="0"/>
      <dgm:spPr/>
    </dgm:pt>
    <dgm:pt modelId="{BF789D9C-0382-4B28-8767-027D443829E9}" type="pres">
      <dgm:prSet presAssocID="{EB20E0EA-AE2F-46C3-A60D-8CAAA66E1252}" presName="node" presStyleLbl="node1" presStyleIdx="2" presStyleCnt="4">
        <dgm:presLayoutVars>
          <dgm:bulletEnabled val="1"/>
        </dgm:presLayoutVars>
      </dgm:prSet>
      <dgm:spPr/>
    </dgm:pt>
    <dgm:pt modelId="{558711C7-22B3-455D-B2C1-D83706D4DA23}" type="pres">
      <dgm:prSet presAssocID="{3EFB6B20-33EE-4D24-A282-92995B70904F}" presName="sibTrans" presStyleCnt="0"/>
      <dgm:spPr/>
    </dgm:pt>
    <dgm:pt modelId="{7A8C3A28-1A90-4398-9158-99613D09959E}" type="pres">
      <dgm:prSet presAssocID="{58EC7AD0-1FE3-4BFE-9126-0D650AF9D140}" presName="node" presStyleLbl="node1" presStyleIdx="3" presStyleCnt="4">
        <dgm:presLayoutVars>
          <dgm:bulletEnabled val="1"/>
        </dgm:presLayoutVars>
      </dgm:prSet>
      <dgm:spPr/>
    </dgm:pt>
  </dgm:ptLst>
  <dgm:cxnLst>
    <dgm:cxn modelId="{760C8B01-2259-450C-AE44-A8CE901C9C3B}" srcId="{B76B22ED-8FAD-4F92-A097-6C3C0FC770C6}" destId="{23294934-07D1-4EFF-8204-D9A594D5A69A}" srcOrd="0" destOrd="0" parTransId="{B12EF006-2A30-4BB5-AC66-DE512096B863}" sibTransId="{7D538A3C-AA05-44E8-AFF6-9B1FB2D17FAC}"/>
    <dgm:cxn modelId="{A539A16C-D629-446A-99C6-A5102B1C9B6B}" srcId="{B76B22ED-8FAD-4F92-A097-6C3C0FC770C6}" destId="{EB20E0EA-AE2F-46C3-A60D-8CAAA66E1252}" srcOrd="2" destOrd="0" parTransId="{C0BAD746-7529-4D72-8AC5-AB5029999BAE}" sibTransId="{3EFB6B20-33EE-4D24-A282-92995B70904F}"/>
    <dgm:cxn modelId="{F49B2B76-FF0C-46A0-BE30-D0E4739B9449}" type="presOf" srcId="{EB20E0EA-AE2F-46C3-A60D-8CAAA66E1252}" destId="{BF789D9C-0382-4B28-8767-027D443829E9}" srcOrd="0" destOrd="0" presId="urn:microsoft.com/office/officeart/2005/8/layout/default"/>
    <dgm:cxn modelId="{A7B71A8F-D5AE-4C09-AAC0-F7F970A06621}" srcId="{B76B22ED-8FAD-4F92-A097-6C3C0FC770C6}" destId="{58EC7AD0-1FE3-4BFE-9126-0D650AF9D140}" srcOrd="3" destOrd="0" parTransId="{3B5B2028-20AF-4FF9-8279-BBB7663F7538}" sibTransId="{39369B9F-9A4D-4950-A51B-F78979E0C10A}"/>
    <dgm:cxn modelId="{E264A79A-DF2C-4F0B-A97C-2AD1C1743581}" type="presOf" srcId="{9347E4F8-E467-49D0-AC2B-4C0FF03150D2}" destId="{A3579F28-6155-41E0-88C5-ABCC99C8B7BB}" srcOrd="0" destOrd="0" presId="urn:microsoft.com/office/officeart/2005/8/layout/default"/>
    <dgm:cxn modelId="{212A6EA4-20CD-4D67-9141-4F48A5DE90FC}" type="presOf" srcId="{58EC7AD0-1FE3-4BFE-9126-0D650AF9D140}" destId="{7A8C3A28-1A90-4398-9158-99613D09959E}" srcOrd="0" destOrd="0" presId="urn:microsoft.com/office/officeart/2005/8/layout/default"/>
    <dgm:cxn modelId="{8D154AB2-5151-4FF1-9721-F23569DFBB9F}" srcId="{B76B22ED-8FAD-4F92-A097-6C3C0FC770C6}" destId="{9347E4F8-E467-49D0-AC2B-4C0FF03150D2}" srcOrd="1" destOrd="0" parTransId="{CAD2C98A-488F-4822-B514-66026612974B}" sibTransId="{B3CF1354-9C85-4245-957E-48464EF47E3C}"/>
    <dgm:cxn modelId="{F5FE27C7-B398-4CA4-B297-8DA1F5722417}" type="presOf" srcId="{B76B22ED-8FAD-4F92-A097-6C3C0FC770C6}" destId="{FBF84847-72FB-4B3F-8BDB-B90423683457}" srcOrd="0" destOrd="0" presId="urn:microsoft.com/office/officeart/2005/8/layout/default"/>
    <dgm:cxn modelId="{977656D6-7472-47E9-8FE6-220E9A813881}" type="presOf" srcId="{23294934-07D1-4EFF-8204-D9A594D5A69A}" destId="{3C516BA3-7C5E-4D0F-A380-F3C6E8A5768E}" srcOrd="0" destOrd="0" presId="urn:microsoft.com/office/officeart/2005/8/layout/default"/>
    <dgm:cxn modelId="{0B3518CC-D2F8-4795-B4C7-45755343FBB3}" type="presParOf" srcId="{FBF84847-72FB-4B3F-8BDB-B90423683457}" destId="{3C516BA3-7C5E-4D0F-A380-F3C6E8A5768E}" srcOrd="0" destOrd="0" presId="urn:microsoft.com/office/officeart/2005/8/layout/default"/>
    <dgm:cxn modelId="{2A66A00F-9E2B-440F-A851-315C78E9F7A3}" type="presParOf" srcId="{FBF84847-72FB-4B3F-8BDB-B90423683457}" destId="{2DC97904-8BF4-4B39-9A79-409D3C3186C6}" srcOrd="1" destOrd="0" presId="urn:microsoft.com/office/officeart/2005/8/layout/default"/>
    <dgm:cxn modelId="{52CFBB7F-51F5-44BF-A964-F6E2ED040165}" type="presParOf" srcId="{FBF84847-72FB-4B3F-8BDB-B90423683457}" destId="{A3579F28-6155-41E0-88C5-ABCC99C8B7BB}" srcOrd="2" destOrd="0" presId="urn:microsoft.com/office/officeart/2005/8/layout/default"/>
    <dgm:cxn modelId="{8012935D-0054-45EE-ABEA-6030D097044B}" type="presParOf" srcId="{FBF84847-72FB-4B3F-8BDB-B90423683457}" destId="{6CE80CFA-26AE-4F86-8720-864EF2DFB444}" srcOrd="3" destOrd="0" presId="urn:microsoft.com/office/officeart/2005/8/layout/default"/>
    <dgm:cxn modelId="{AD5277F0-4D92-4853-97A9-A79EEC83AABC}" type="presParOf" srcId="{FBF84847-72FB-4B3F-8BDB-B90423683457}" destId="{BF789D9C-0382-4B28-8767-027D443829E9}" srcOrd="4" destOrd="0" presId="urn:microsoft.com/office/officeart/2005/8/layout/default"/>
    <dgm:cxn modelId="{BBA6FDA2-03A1-4F38-B400-23C718BB915C}" type="presParOf" srcId="{FBF84847-72FB-4B3F-8BDB-B90423683457}" destId="{558711C7-22B3-455D-B2C1-D83706D4DA23}" srcOrd="5" destOrd="0" presId="urn:microsoft.com/office/officeart/2005/8/layout/default"/>
    <dgm:cxn modelId="{F1111E35-A31B-40D7-8CF6-DC0B40BBB4BF}" type="presParOf" srcId="{FBF84847-72FB-4B3F-8BDB-B90423683457}" destId="{7A8C3A28-1A90-4398-9158-99613D09959E}"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568C3-465F-494F-953B-1FC8AF0D5466}">
      <dsp:nvSpPr>
        <dsp:cNvPr id="0" name=""/>
        <dsp:cNvSpPr/>
      </dsp:nvSpPr>
      <dsp:spPr>
        <a:xfrm>
          <a:off x="0" y="0"/>
          <a:ext cx="8229600" cy="1292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F5C341-2BE0-4BFF-9FE8-B2BE0C3CE497}">
      <dsp:nvSpPr>
        <dsp:cNvPr id="0" name=""/>
        <dsp:cNvSpPr/>
      </dsp:nvSpPr>
      <dsp:spPr>
        <a:xfrm>
          <a:off x="391077" y="291436"/>
          <a:ext cx="711049" cy="7110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5863193-2E54-45C0-82FA-042B201A21D5}">
      <dsp:nvSpPr>
        <dsp:cNvPr id="0" name=""/>
        <dsp:cNvSpPr/>
      </dsp:nvSpPr>
      <dsp:spPr>
        <a:xfrm>
          <a:off x="1493203" y="552"/>
          <a:ext cx="67363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90000"/>
            </a:lnSpc>
            <a:spcBef>
              <a:spcPct val="0"/>
            </a:spcBef>
            <a:spcAft>
              <a:spcPct val="35000"/>
            </a:spcAft>
            <a:buNone/>
          </a:pPr>
          <a:r>
            <a:rPr lang="en-US" sz="2500" kern="1200" dirty="0"/>
            <a:t>Deep</a:t>
          </a:r>
          <a:r>
            <a:rPr lang="en-US" sz="2500" kern="1200" baseline="0" dirty="0"/>
            <a:t> breathing is a s</a:t>
          </a:r>
          <a:r>
            <a:rPr lang="en-US" sz="2500" kern="1200" dirty="0"/>
            <a:t>imple yet effective method of relaxation</a:t>
          </a:r>
        </a:p>
      </dsp:txBody>
      <dsp:txXfrm>
        <a:off x="1493203" y="552"/>
        <a:ext cx="6736396" cy="1292816"/>
      </dsp:txXfrm>
    </dsp:sp>
    <dsp:sp modelId="{BA16A30F-E613-4305-8E14-4C50C37875FD}">
      <dsp:nvSpPr>
        <dsp:cNvPr id="0" name=""/>
        <dsp:cNvSpPr/>
      </dsp:nvSpPr>
      <dsp:spPr>
        <a:xfrm>
          <a:off x="0" y="1616573"/>
          <a:ext cx="8229600" cy="1292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D5C699-9979-4ACF-83DF-9E1667C45957}">
      <dsp:nvSpPr>
        <dsp:cNvPr id="0" name=""/>
        <dsp:cNvSpPr/>
      </dsp:nvSpPr>
      <dsp:spPr>
        <a:xfrm>
          <a:off x="391077" y="1907456"/>
          <a:ext cx="711049" cy="7110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C3842B-F67E-4332-97F5-2E558BACA960}">
      <dsp:nvSpPr>
        <dsp:cNvPr id="0" name=""/>
        <dsp:cNvSpPr/>
      </dsp:nvSpPr>
      <dsp:spPr>
        <a:xfrm>
          <a:off x="1493203" y="1616573"/>
          <a:ext cx="67363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90000"/>
            </a:lnSpc>
            <a:spcBef>
              <a:spcPct val="0"/>
            </a:spcBef>
            <a:spcAft>
              <a:spcPct val="35000"/>
            </a:spcAft>
            <a:buNone/>
          </a:pPr>
          <a:r>
            <a:rPr lang="en-US" sz="2500" kern="1200" dirty="0"/>
            <a:t>Most of us spend our time breathing shallow, filling only the upper part of the chest with air </a:t>
          </a:r>
        </a:p>
      </dsp:txBody>
      <dsp:txXfrm>
        <a:off x="1493203" y="1616573"/>
        <a:ext cx="6736396" cy="1292816"/>
      </dsp:txXfrm>
    </dsp:sp>
    <dsp:sp modelId="{A8E22D11-E617-404C-9461-EB3A47D2D634}">
      <dsp:nvSpPr>
        <dsp:cNvPr id="0" name=""/>
        <dsp:cNvSpPr/>
      </dsp:nvSpPr>
      <dsp:spPr>
        <a:xfrm>
          <a:off x="0" y="3232593"/>
          <a:ext cx="8229600" cy="1292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496A6B-42B7-4106-A595-C0F2FA07936C}">
      <dsp:nvSpPr>
        <dsp:cNvPr id="0" name=""/>
        <dsp:cNvSpPr/>
      </dsp:nvSpPr>
      <dsp:spPr>
        <a:xfrm>
          <a:off x="391077" y="3523477"/>
          <a:ext cx="711049" cy="7110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2B8E5BC-5B94-414D-AC28-27035616EAB4}">
      <dsp:nvSpPr>
        <dsp:cNvPr id="0" name=""/>
        <dsp:cNvSpPr/>
      </dsp:nvSpPr>
      <dsp:spPr>
        <a:xfrm>
          <a:off x="1493203" y="3232593"/>
          <a:ext cx="67363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90000"/>
            </a:lnSpc>
            <a:spcBef>
              <a:spcPct val="0"/>
            </a:spcBef>
            <a:spcAft>
              <a:spcPct val="35000"/>
            </a:spcAft>
            <a:buNone/>
          </a:pPr>
          <a:r>
            <a:rPr lang="en-US" sz="2500" kern="1200" dirty="0"/>
            <a:t>Deep breathing can decrease stress, lower your blood pressure and slow your heart rate</a:t>
          </a:r>
        </a:p>
      </dsp:txBody>
      <dsp:txXfrm>
        <a:off x="1493203" y="3232593"/>
        <a:ext cx="6736396" cy="12928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42FF3-2BCD-4296-8B41-6DA98807E993}">
      <dsp:nvSpPr>
        <dsp:cNvPr id="0" name=""/>
        <dsp:cNvSpPr/>
      </dsp:nvSpPr>
      <dsp:spPr>
        <a:xfrm>
          <a:off x="0" y="552"/>
          <a:ext cx="8229600" cy="1292816"/>
        </a:xfrm>
        <a:prstGeom prst="roundRect">
          <a:avLst>
            <a:gd name="adj" fmla="val 10000"/>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sp>
    <dsp:sp modelId="{142C6450-0F3F-41B8-955A-5557DE9144E1}">
      <dsp:nvSpPr>
        <dsp:cNvPr id="0" name=""/>
        <dsp:cNvSpPr/>
      </dsp:nvSpPr>
      <dsp:spPr>
        <a:xfrm>
          <a:off x="391077" y="291436"/>
          <a:ext cx="711049" cy="7110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135B32-E4AD-45B5-ACA6-09451226338E}">
      <dsp:nvSpPr>
        <dsp:cNvPr id="0" name=""/>
        <dsp:cNvSpPr/>
      </dsp:nvSpPr>
      <dsp:spPr>
        <a:xfrm>
          <a:off x="1493203" y="552"/>
          <a:ext cx="67363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933450">
            <a:lnSpc>
              <a:spcPct val="100000"/>
            </a:lnSpc>
            <a:spcBef>
              <a:spcPct val="0"/>
            </a:spcBef>
            <a:spcAft>
              <a:spcPct val="35000"/>
            </a:spcAft>
            <a:buNone/>
          </a:pPr>
          <a:r>
            <a:rPr lang="en-CA" sz="2100" kern="1200"/>
            <a:t>Guided imagery is a type of focused relaxation. Focused relaxation involves concentrating on a specific object, sound, or experience in order to calm your mind.</a:t>
          </a:r>
          <a:endParaRPr lang="en-US" sz="2100" kern="1200"/>
        </a:p>
      </dsp:txBody>
      <dsp:txXfrm>
        <a:off x="1493203" y="552"/>
        <a:ext cx="6736396" cy="1292816"/>
      </dsp:txXfrm>
    </dsp:sp>
    <dsp:sp modelId="{65599340-2D91-4EF4-ADEA-5DF33AB8BE1D}">
      <dsp:nvSpPr>
        <dsp:cNvPr id="0" name=""/>
        <dsp:cNvSpPr/>
      </dsp:nvSpPr>
      <dsp:spPr>
        <a:xfrm>
          <a:off x="0" y="1616573"/>
          <a:ext cx="8229600" cy="1292816"/>
        </a:xfrm>
        <a:prstGeom prst="roundRect">
          <a:avLst>
            <a:gd name="adj" fmla="val 10000"/>
          </a:avLst>
        </a:prstGeom>
        <a:solidFill>
          <a:schemeClr val="accent1"/>
        </a:solidFill>
        <a:ln w="25400" cap="flat" cmpd="sng" algn="ctr">
          <a:solidFill>
            <a:schemeClr val="accent1">
              <a:shade val="15000"/>
            </a:schemeClr>
          </a:solidFill>
          <a:prstDash val="solid"/>
        </a:ln>
        <a:effectLst/>
      </dsp:spPr>
      <dsp:style>
        <a:lnRef idx="2">
          <a:schemeClr val="accent1">
            <a:shade val="15000"/>
          </a:schemeClr>
        </a:lnRef>
        <a:fillRef idx="1">
          <a:schemeClr val="accent1"/>
        </a:fillRef>
        <a:effectRef idx="0">
          <a:schemeClr val="accent1"/>
        </a:effectRef>
        <a:fontRef idx="minor">
          <a:schemeClr val="lt1"/>
        </a:fontRef>
      </dsp:style>
    </dsp:sp>
    <dsp:sp modelId="{FC2FF3A5-A323-46E2-B2E8-EFFF8064F0FB}">
      <dsp:nvSpPr>
        <dsp:cNvPr id="0" name=""/>
        <dsp:cNvSpPr/>
      </dsp:nvSpPr>
      <dsp:spPr>
        <a:xfrm>
          <a:off x="391077" y="1907456"/>
          <a:ext cx="711049" cy="7110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5265496-FA24-4F8A-BD29-B23802F1ABCA}">
      <dsp:nvSpPr>
        <dsp:cNvPr id="0" name=""/>
        <dsp:cNvSpPr/>
      </dsp:nvSpPr>
      <dsp:spPr>
        <a:xfrm>
          <a:off x="1493203" y="1616573"/>
          <a:ext cx="67363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933450">
            <a:lnSpc>
              <a:spcPct val="100000"/>
            </a:lnSpc>
            <a:spcBef>
              <a:spcPct val="0"/>
            </a:spcBef>
            <a:spcAft>
              <a:spcPct val="35000"/>
            </a:spcAft>
            <a:buNone/>
          </a:pPr>
          <a:r>
            <a:rPr lang="en-CA" sz="2100" kern="1200" dirty="0"/>
            <a:t>In guided imagery, you intentionally think of a peaceful place or scenario. </a:t>
          </a:r>
          <a:endParaRPr lang="en-US" sz="2100" kern="1200" dirty="0"/>
        </a:p>
      </dsp:txBody>
      <dsp:txXfrm>
        <a:off x="1493203" y="1616573"/>
        <a:ext cx="6736396" cy="1292816"/>
      </dsp:txXfrm>
    </dsp:sp>
    <dsp:sp modelId="{CE682D7F-3408-48EF-BDEA-2768F5B0C02C}">
      <dsp:nvSpPr>
        <dsp:cNvPr id="0" name=""/>
        <dsp:cNvSpPr/>
      </dsp:nvSpPr>
      <dsp:spPr>
        <a:xfrm>
          <a:off x="0" y="3232593"/>
          <a:ext cx="8229600" cy="1292816"/>
        </a:xfrm>
        <a:prstGeom prst="roundRect">
          <a:avLst>
            <a:gd name="adj" fmla="val 10000"/>
          </a:avLst>
        </a:prstGeom>
        <a:solidFill>
          <a:schemeClr val="accent1"/>
        </a:solidFill>
        <a:ln w="25400" cap="flat" cmpd="sng" algn="ctr">
          <a:solidFill>
            <a:schemeClr val="accent1">
              <a:shade val="15000"/>
            </a:schemeClr>
          </a:solidFill>
          <a:prstDash val="solid"/>
        </a:ln>
        <a:effectLst/>
      </dsp:spPr>
      <dsp:style>
        <a:lnRef idx="2">
          <a:schemeClr val="accent1">
            <a:shade val="15000"/>
          </a:schemeClr>
        </a:lnRef>
        <a:fillRef idx="1">
          <a:schemeClr val="accent1"/>
        </a:fillRef>
        <a:effectRef idx="0">
          <a:schemeClr val="accent1"/>
        </a:effectRef>
        <a:fontRef idx="minor">
          <a:schemeClr val="lt1"/>
        </a:fontRef>
      </dsp:style>
    </dsp:sp>
    <dsp:sp modelId="{2D266B8D-F493-4493-AEEB-B4E8DB20D92C}">
      <dsp:nvSpPr>
        <dsp:cNvPr id="0" name=""/>
        <dsp:cNvSpPr/>
      </dsp:nvSpPr>
      <dsp:spPr>
        <a:xfrm>
          <a:off x="391077" y="3523477"/>
          <a:ext cx="711049" cy="7110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D979C3-C1AB-4DFC-B356-32555EE83941}">
      <dsp:nvSpPr>
        <dsp:cNvPr id="0" name=""/>
        <dsp:cNvSpPr/>
      </dsp:nvSpPr>
      <dsp:spPr>
        <a:xfrm>
          <a:off x="1493203" y="3232593"/>
          <a:ext cx="67363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933450">
            <a:lnSpc>
              <a:spcPct val="100000"/>
            </a:lnSpc>
            <a:spcBef>
              <a:spcPct val="0"/>
            </a:spcBef>
            <a:spcAft>
              <a:spcPct val="35000"/>
            </a:spcAft>
            <a:buNone/>
          </a:pPr>
          <a:r>
            <a:rPr lang="en-CA" sz="2100" kern="1200"/>
            <a:t>The goal is to promote a calm state through relaxation and mindfulness. The idea is that your body reacts to your own thoughts.</a:t>
          </a:r>
          <a:endParaRPr lang="en-US" sz="2100" kern="1200"/>
        </a:p>
      </dsp:txBody>
      <dsp:txXfrm>
        <a:off x="1493203" y="3232593"/>
        <a:ext cx="6736396" cy="12928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516BA3-7C5E-4D0F-A380-F3C6E8A5768E}">
      <dsp:nvSpPr>
        <dsp:cNvPr id="0" name=""/>
        <dsp:cNvSpPr/>
      </dsp:nvSpPr>
      <dsp:spPr>
        <a:xfrm>
          <a:off x="460905" y="1047"/>
          <a:ext cx="3479899" cy="2087939"/>
        </a:xfrm>
        <a:prstGeom prst="rect">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CA" sz="2100" b="0" kern="1200" dirty="0">
              <a:solidFill>
                <a:schemeClr val="tx1"/>
              </a:solidFill>
            </a:rPr>
            <a:t>Teaches you how to relax your muscles through a two-step process. </a:t>
          </a:r>
          <a:endParaRPr lang="en-US" sz="2100" kern="1200" dirty="0">
            <a:solidFill>
              <a:schemeClr val="tx1"/>
            </a:solidFill>
          </a:endParaRPr>
        </a:p>
      </dsp:txBody>
      <dsp:txXfrm>
        <a:off x="460905" y="1047"/>
        <a:ext cx="3479899" cy="2087939"/>
      </dsp:txXfrm>
    </dsp:sp>
    <dsp:sp modelId="{A3579F28-6155-41E0-88C5-ABCC99C8B7BB}">
      <dsp:nvSpPr>
        <dsp:cNvPr id="0" name=""/>
        <dsp:cNvSpPr/>
      </dsp:nvSpPr>
      <dsp:spPr>
        <a:xfrm>
          <a:off x="4288794" y="1047"/>
          <a:ext cx="3479899" cy="2087939"/>
        </a:xfrm>
        <a:prstGeom prst="rect">
          <a:avLst/>
        </a:prstGeom>
        <a:gradFill rotWithShape="0">
          <a:gsLst>
            <a:gs pos="0">
              <a:schemeClr val="accent4">
                <a:shade val="80000"/>
                <a:hueOff val="121802"/>
                <a:satOff val="-3349"/>
                <a:lumOff val="9063"/>
                <a:alphaOff val="0"/>
                <a:shade val="51000"/>
                <a:satMod val="130000"/>
              </a:schemeClr>
            </a:gs>
            <a:gs pos="80000">
              <a:schemeClr val="accent4">
                <a:shade val="80000"/>
                <a:hueOff val="121802"/>
                <a:satOff val="-3349"/>
                <a:lumOff val="9063"/>
                <a:alphaOff val="0"/>
                <a:shade val="93000"/>
                <a:satMod val="130000"/>
              </a:schemeClr>
            </a:gs>
            <a:gs pos="100000">
              <a:schemeClr val="accent4">
                <a:shade val="80000"/>
                <a:hueOff val="121802"/>
                <a:satOff val="-3349"/>
                <a:lumOff val="906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CA" sz="2100" b="0" kern="1200" dirty="0">
              <a:solidFill>
                <a:schemeClr val="tx1"/>
              </a:solidFill>
            </a:rPr>
            <a:t>First, you tense specific muscle groups in your body, such as your neck and shoulders. </a:t>
          </a:r>
          <a:endParaRPr lang="en-US" sz="2100" kern="1200" dirty="0">
            <a:solidFill>
              <a:schemeClr val="tx1"/>
            </a:solidFill>
          </a:endParaRPr>
        </a:p>
      </dsp:txBody>
      <dsp:txXfrm>
        <a:off x="4288794" y="1047"/>
        <a:ext cx="3479899" cy="2087939"/>
      </dsp:txXfrm>
    </dsp:sp>
    <dsp:sp modelId="{BF789D9C-0382-4B28-8767-027D443829E9}">
      <dsp:nvSpPr>
        <dsp:cNvPr id="0" name=""/>
        <dsp:cNvSpPr/>
      </dsp:nvSpPr>
      <dsp:spPr>
        <a:xfrm>
          <a:off x="460905" y="2436976"/>
          <a:ext cx="3479899" cy="2087939"/>
        </a:xfrm>
        <a:prstGeom prst="rect">
          <a:avLst/>
        </a:prstGeom>
        <a:gradFill rotWithShape="0">
          <a:gsLst>
            <a:gs pos="0">
              <a:schemeClr val="accent4">
                <a:shade val="80000"/>
                <a:hueOff val="243604"/>
                <a:satOff val="-6699"/>
                <a:lumOff val="18127"/>
                <a:alphaOff val="0"/>
                <a:shade val="51000"/>
                <a:satMod val="130000"/>
              </a:schemeClr>
            </a:gs>
            <a:gs pos="80000">
              <a:schemeClr val="accent4">
                <a:shade val="80000"/>
                <a:hueOff val="243604"/>
                <a:satOff val="-6699"/>
                <a:lumOff val="18127"/>
                <a:alphaOff val="0"/>
                <a:shade val="93000"/>
                <a:satMod val="130000"/>
              </a:schemeClr>
            </a:gs>
            <a:gs pos="100000">
              <a:schemeClr val="accent4">
                <a:shade val="80000"/>
                <a:hueOff val="243604"/>
                <a:satOff val="-6699"/>
                <a:lumOff val="1812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CA" sz="2100" b="0" kern="1200" dirty="0">
              <a:solidFill>
                <a:schemeClr val="tx1"/>
              </a:solidFill>
            </a:rPr>
            <a:t>Next, you release the tension and notice how your muscles feel when you relax them. </a:t>
          </a:r>
          <a:endParaRPr lang="en-US" sz="2100" kern="1200" dirty="0">
            <a:solidFill>
              <a:schemeClr val="tx1"/>
            </a:solidFill>
          </a:endParaRPr>
        </a:p>
      </dsp:txBody>
      <dsp:txXfrm>
        <a:off x="460905" y="2436976"/>
        <a:ext cx="3479899" cy="2087939"/>
      </dsp:txXfrm>
    </dsp:sp>
    <dsp:sp modelId="{7A8C3A28-1A90-4398-9158-99613D09959E}">
      <dsp:nvSpPr>
        <dsp:cNvPr id="0" name=""/>
        <dsp:cNvSpPr/>
      </dsp:nvSpPr>
      <dsp:spPr>
        <a:xfrm>
          <a:off x="4288794" y="2436976"/>
          <a:ext cx="3479899" cy="2087939"/>
        </a:xfrm>
        <a:prstGeom prst="rect">
          <a:avLst/>
        </a:prstGeom>
        <a:gradFill rotWithShape="0">
          <a:gsLst>
            <a:gs pos="0">
              <a:schemeClr val="accent4">
                <a:shade val="80000"/>
                <a:hueOff val="365405"/>
                <a:satOff val="-10048"/>
                <a:lumOff val="27190"/>
                <a:alphaOff val="0"/>
                <a:shade val="51000"/>
                <a:satMod val="130000"/>
              </a:schemeClr>
            </a:gs>
            <a:gs pos="80000">
              <a:schemeClr val="accent4">
                <a:shade val="80000"/>
                <a:hueOff val="365405"/>
                <a:satOff val="-10048"/>
                <a:lumOff val="27190"/>
                <a:alphaOff val="0"/>
                <a:shade val="93000"/>
                <a:satMod val="130000"/>
              </a:schemeClr>
            </a:gs>
            <a:gs pos="100000">
              <a:schemeClr val="accent4">
                <a:shade val="80000"/>
                <a:hueOff val="365405"/>
                <a:satOff val="-10048"/>
                <a:lumOff val="2719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CA" sz="2100" b="0" kern="1200" dirty="0">
              <a:solidFill>
                <a:schemeClr val="tx1"/>
              </a:solidFill>
            </a:rPr>
            <a:t>Outcome: lowers your overall stress levels, helps you relax when you are feeling anxious, reduce physical problems like  stomach aches, headaches, and it can improve your sleep.</a:t>
          </a:r>
          <a:endParaRPr lang="en-US" sz="2100" kern="1200" dirty="0">
            <a:solidFill>
              <a:schemeClr val="tx1"/>
            </a:solidFill>
          </a:endParaRPr>
        </a:p>
      </dsp:txBody>
      <dsp:txXfrm>
        <a:off x="4288794" y="2436976"/>
        <a:ext cx="3479899" cy="208793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B92A618-2532-4665-99B8-70D6438FF2DF}" type="datetimeFigureOut">
              <a:rPr lang="en-CA" smtClean="0"/>
              <a:t>2023-09-27</a:t>
            </a:fld>
            <a:endParaRPr lang="en-CA"/>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CCB8B93-09C0-4BB3-97FA-587DB9DD0CC5}" type="slidenum">
              <a:rPr lang="en-CA" smtClean="0"/>
              <a:t>‹#›</a:t>
            </a:fld>
            <a:endParaRPr lang="en-CA"/>
          </a:p>
        </p:txBody>
      </p:sp>
    </p:spTree>
    <p:extLst>
      <p:ext uri="{BB962C8B-B14F-4D97-AF65-F5344CB8AC3E}">
        <p14:creationId xmlns:p14="http://schemas.microsoft.com/office/powerpoint/2010/main" val="2217892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BA36DA1-1A55-42F8-8287-89BD8D894635}" type="datetimeFigureOut">
              <a:rPr lang="en-CA" smtClean="0"/>
              <a:t>2023-09-27</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D4E7BC5-CE2F-4706-A188-D05CD2052D3F}" type="slidenum">
              <a:rPr lang="en-CA" smtClean="0"/>
              <a:t>‹#›</a:t>
            </a:fld>
            <a:endParaRPr lang="en-CA"/>
          </a:p>
        </p:txBody>
      </p:sp>
    </p:spTree>
    <p:extLst>
      <p:ext uri="{BB962C8B-B14F-4D97-AF65-F5344CB8AC3E}">
        <p14:creationId xmlns:p14="http://schemas.microsoft.com/office/powerpoint/2010/main" val="1038993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youtu.be/gU_ABFUAVA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Materials</a:t>
            </a:r>
            <a:r>
              <a:rPr lang="en-US" u="sng" baseline="0" dirty="0"/>
              <a:t> needed</a:t>
            </a:r>
          </a:p>
          <a:p>
            <a:r>
              <a:rPr lang="en-US" baseline="0" dirty="0"/>
              <a:t>Guided imagery PDF printout- not sure we are giving one out</a:t>
            </a:r>
          </a:p>
          <a:p>
            <a:r>
              <a:rPr lang="en-US" baseline="0" dirty="0"/>
              <a:t>Box to put pieces of paper in</a:t>
            </a:r>
          </a:p>
          <a:p>
            <a:r>
              <a:rPr lang="en-US" baseline="0" dirty="0"/>
              <a:t>Small papers to put in box</a:t>
            </a:r>
          </a:p>
          <a:p>
            <a:r>
              <a:rPr lang="en-US" baseline="0" dirty="0"/>
              <a:t>Pencils</a:t>
            </a:r>
          </a:p>
          <a:p>
            <a:r>
              <a:rPr lang="en-US" baseline="0" dirty="0"/>
              <a:t>Prizes</a:t>
            </a:r>
            <a:endParaRPr lang="en-US" dirty="0"/>
          </a:p>
        </p:txBody>
      </p:sp>
      <p:sp>
        <p:nvSpPr>
          <p:cNvPr id="4" name="Slide Number Placeholder 3"/>
          <p:cNvSpPr>
            <a:spLocks noGrp="1"/>
          </p:cNvSpPr>
          <p:nvPr>
            <p:ph type="sldNum" sz="quarter" idx="10"/>
          </p:nvPr>
        </p:nvSpPr>
        <p:spPr/>
        <p:txBody>
          <a:bodyPr/>
          <a:lstStyle/>
          <a:p>
            <a:fld id="{6D4E7BC5-CE2F-4706-A188-D05CD2052D3F}" type="slidenum">
              <a:rPr lang="en-CA" smtClean="0"/>
              <a:t>1</a:t>
            </a:fld>
            <a:endParaRPr lang="en-CA"/>
          </a:p>
        </p:txBody>
      </p:sp>
    </p:spTree>
    <p:extLst>
      <p:ext uri="{BB962C8B-B14F-4D97-AF65-F5344CB8AC3E}">
        <p14:creationId xmlns:p14="http://schemas.microsoft.com/office/powerpoint/2010/main" val="1546113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dirty="0">
                <a:solidFill>
                  <a:schemeClr val="tx1"/>
                </a:solidFill>
                <a:effectLst/>
                <a:latin typeface="+mn-lt"/>
                <a:ea typeface="+mn-ea"/>
                <a:cs typeface="+mn-cs"/>
              </a:rPr>
              <a:t>Progressive Muscle Relaxation teaches you how to relax your muscles through a two-step process.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dirty="0">
                <a:solidFill>
                  <a:schemeClr val="tx1"/>
                </a:solidFill>
                <a:effectLst/>
                <a:latin typeface="+mn-lt"/>
                <a:ea typeface="+mn-ea"/>
                <a:cs typeface="+mn-cs"/>
              </a:rPr>
              <a:t>First, you tense specific muscle groups in your body, such as your neck and shoulders.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dirty="0">
                <a:solidFill>
                  <a:schemeClr val="tx1"/>
                </a:solidFill>
                <a:effectLst/>
                <a:latin typeface="+mn-lt"/>
                <a:ea typeface="+mn-ea"/>
                <a:cs typeface="+mn-cs"/>
              </a:rPr>
              <a:t>Next, you release the tension and notice how your muscles feel when you relax them.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dirty="0">
                <a:solidFill>
                  <a:schemeClr val="tx1"/>
                </a:solidFill>
                <a:effectLst/>
                <a:latin typeface="+mn-lt"/>
                <a:ea typeface="+mn-ea"/>
                <a:cs typeface="+mn-cs"/>
              </a:rPr>
              <a:t>This exercise will help you to lower your overall tension and stress levels, and help you relax when you are feeling anxious. It can also help reduce physical problems such as stomach aches and headaches, as well as improve your sleep.</a:t>
            </a:r>
          </a:p>
          <a:p>
            <a:endParaRPr lang="en-CA" dirty="0"/>
          </a:p>
        </p:txBody>
      </p:sp>
      <p:sp>
        <p:nvSpPr>
          <p:cNvPr id="4" name="Slide Number Placeholder 3"/>
          <p:cNvSpPr>
            <a:spLocks noGrp="1"/>
          </p:cNvSpPr>
          <p:nvPr>
            <p:ph type="sldNum" sz="quarter" idx="5"/>
          </p:nvPr>
        </p:nvSpPr>
        <p:spPr/>
        <p:txBody>
          <a:bodyPr/>
          <a:lstStyle/>
          <a:p>
            <a:fld id="{6D4E7BC5-CE2F-4706-A188-D05CD2052D3F}" type="slidenum">
              <a:rPr lang="en-CA" smtClean="0"/>
              <a:t>10</a:t>
            </a:fld>
            <a:endParaRPr lang="en-CA"/>
          </a:p>
        </p:txBody>
      </p:sp>
    </p:spTree>
    <p:extLst>
      <p:ext uri="{BB962C8B-B14F-4D97-AF65-F5344CB8AC3E}">
        <p14:creationId xmlns:p14="http://schemas.microsoft.com/office/powerpoint/2010/main" val="4057392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HELPFUL HINTS:</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Set aside about 15 minutes to complete this exercise</a:t>
            </a:r>
          </a:p>
          <a:p>
            <a:r>
              <a:rPr lang="en-CA" sz="1200" kern="1200" dirty="0">
                <a:solidFill>
                  <a:schemeClr val="tx1"/>
                </a:solidFill>
                <a:effectLst/>
                <a:latin typeface="+mn-lt"/>
                <a:ea typeface="+mn-ea"/>
                <a:cs typeface="+mn-cs"/>
              </a:rPr>
              <a:t>Find a place where you can complete this exercise without being disturbed</a:t>
            </a:r>
          </a:p>
          <a:p>
            <a:r>
              <a:rPr lang="en-CA" sz="1200" kern="1200" dirty="0">
                <a:solidFill>
                  <a:schemeClr val="tx1"/>
                </a:solidFill>
                <a:effectLst/>
                <a:latin typeface="+mn-lt"/>
                <a:ea typeface="+mn-ea"/>
                <a:cs typeface="+mn-cs"/>
              </a:rPr>
              <a:t>For the first week or two, practice this exercise twice a day until you get the hang of it. The better you become at it, the quicker the relaxation response will “kick in” when you really need it</a:t>
            </a:r>
          </a:p>
          <a:p>
            <a:r>
              <a:rPr lang="en-CA" sz="1200" kern="1200" dirty="0">
                <a:solidFill>
                  <a:schemeClr val="tx1"/>
                </a:solidFill>
                <a:effectLst/>
                <a:latin typeface="+mn-lt"/>
                <a:ea typeface="+mn-ea"/>
                <a:cs typeface="+mn-cs"/>
              </a:rPr>
              <a:t>You do not need to be feeling anxious when you practice this exercise. In fact, it is better to first practice it when you are calm. That way, it will be easier to do when feeling anxious</a:t>
            </a:r>
          </a:p>
          <a:p>
            <a:endParaRPr lang="en-US" dirty="0"/>
          </a:p>
          <a:p>
            <a:r>
              <a:rPr lang="en-US" b="1" dirty="0"/>
              <a:t>Activity from you tube- 10 min video </a:t>
            </a:r>
            <a:r>
              <a:rPr lang="en-US" dirty="0"/>
              <a:t>https://www.youtube.com/watch?v=IZub-H2G4d4</a:t>
            </a:r>
          </a:p>
          <a:p>
            <a:r>
              <a:rPr lang="en-US" dirty="0"/>
              <a:t>OR</a:t>
            </a:r>
          </a:p>
          <a:p>
            <a:r>
              <a:rPr lang="en-US" b="1" dirty="0"/>
              <a:t>Activity- read these instructions and</a:t>
            </a:r>
            <a:r>
              <a:rPr lang="en-US" b="1" baseline="0" dirty="0"/>
              <a:t> have students follow along</a:t>
            </a:r>
          </a:p>
          <a:p>
            <a:r>
              <a:rPr lang="en-US" b="0" baseline="0" dirty="0"/>
              <a:t>We are going to do the full body today. We will start with our feet and move upwards to our forehead.</a:t>
            </a:r>
          </a:p>
          <a:p>
            <a:r>
              <a:rPr lang="en-US" b="0" baseline="0" dirty="0"/>
              <a:t> </a:t>
            </a:r>
            <a:endParaRPr lang="en-US" b="0" dirty="0"/>
          </a:p>
          <a:p>
            <a:pPr lvl="0"/>
            <a:r>
              <a:rPr lang="en-US" dirty="0"/>
              <a:t>Find a comfortable, quiet place to sit or lie down. Choose a spot where you know you won’t be disturbed. Close your eyes.</a:t>
            </a:r>
          </a:p>
          <a:p>
            <a:pPr lvl="0"/>
            <a:r>
              <a:rPr lang="en-US" dirty="0"/>
              <a:t>Place one hand on your belly, just below your ribs. Place the other hand on your chest.</a:t>
            </a:r>
          </a:p>
          <a:p>
            <a:pPr lvl="0"/>
            <a:r>
              <a:rPr lang="en-US" dirty="0"/>
              <a:t>Perform 5-10 deep breaths, allowing your body to relax and your heart rate to slow.</a:t>
            </a:r>
          </a:p>
          <a:p>
            <a:pPr lvl="0"/>
            <a:r>
              <a:rPr lang="en-US" dirty="0"/>
              <a:t>Working from our feet we are going to</a:t>
            </a:r>
            <a:r>
              <a:rPr lang="en-US" baseline="0" dirty="0"/>
              <a:t> </a:t>
            </a:r>
            <a:r>
              <a:rPr lang="en-US" dirty="0"/>
              <a:t>apply tension to a specific muscle by squeezing it for about 5 seconds while we inhale. Really focus on the feeling of this tension- if it feels uncomfortable, or if it makes the body part shake.</a:t>
            </a:r>
          </a:p>
          <a:p>
            <a:pPr lvl="0"/>
            <a:r>
              <a:rPr lang="en-US" dirty="0"/>
              <a:t>Follow this by relaxing the muscle group, releasing all of the tension you created while exhaling your breath out of your mouth.</a:t>
            </a:r>
          </a:p>
          <a:p>
            <a:pPr lvl="0"/>
            <a:endParaRPr lang="en-US" dirty="0"/>
          </a:p>
          <a:p>
            <a:pPr lvl="0"/>
            <a:r>
              <a:rPr lang="en-US" i="1" dirty="0"/>
              <a:t>*if you’re short on time, group a few muscle groups together*</a:t>
            </a:r>
            <a:r>
              <a:rPr lang="en-US" i="1" baseline="0" dirty="0"/>
              <a:t> </a:t>
            </a:r>
            <a:r>
              <a:rPr lang="en-US" i="1" dirty="0"/>
              <a:t>(lower limbs- feet, calves; upper body- arms, hands, shoulder, neck)</a:t>
            </a:r>
          </a:p>
          <a:p>
            <a:pPr lvl="0"/>
            <a:endParaRPr lang="en-US" dirty="0"/>
          </a:p>
          <a:p>
            <a:pPr lvl="0"/>
            <a:r>
              <a:rPr lang="en-US" dirty="0"/>
              <a:t>Lets start:</a:t>
            </a:r>
          </a:p>
          <a:p>
            <a:pPr marL="628650" lvl="1" indent="-171450">
              <a:buFont typeface="Arial" panose="020B0604020202020204" pitchFamily="34" charset="0"/>
              <a:buChar char="•"/>
            </a:pPr>
            <a:r>
              <a:rPr lang="en-US" dirty="0"/>
              <a:t>Feet (together)</a:t>
            </a:r>
          </a:p>
          <a:p>
            <a:pPr marL="628650" lvl="1" indent="-171450">
              <a:buFont typeface="Arial" panose="020B0604020202020204" pitchFamily="34" charset="0"/>
              <a:buChar char="•"/>
            </a:pPr>
            <a:r>
              <a:rPr lang="en-US" dirty="0"/>
              <a:t>Lower leg (calf, pull toes up toward shin)</a:t>
            </a:r>
          </a:p>
          <a:p>
            <a:pPr marL="628650" lvl="1" indent="-171450">
              <a:buFont typeface="Arial" panose="020B0604020202020204" pitchFamily="34" charset="0"/>
              <a:buChar char="•"/>
            </a:pPr>
            <a:r>
              <a:rPr lang="en-US" dirty="0"/>
              <a:t>Upper leg (quads)</a:t>
            </a:r>
          </a:p>
          <a:p>
            <a:pPr marL="628650" lvl="1" indent="-171450">
              <a:buFont typeface="Arial" panose="020B0604020202020204" pitchFamily="34" charset="0"/>
              <a:buChar char="•"/>
            </a:pPr>
            <a:r>
              <a:rPr lang="en-US" dirty="0"/>
              <a:t>Stomach (suck your stomach in)</a:t>
            </a:r>
          </a:p>
          <a:p>
            <a:pPr marL="628650" lvl="1" indent="-171450">
              <a:buFont typeface="Arial" panose="020B0604020202020204" pitchFamily="34" charset="0"/>
              <a:buChar char="•"/>
            </a:pPr>
            <a:r>
              <a:rPr lang="en-US" dirty="0"/>
              <a:t>Glutes (squeeze together)</a:t>
            </a:r>
          </a:p>
          <a:p>
            <a:pPr marL="628650" lvl="1" indent="-171450">
              <a:buFont typeface="Arial" panose="020B0604020202020204" pitchFamily="34" charset="0"/>
              <a:buChar char="•"/>
            </a:pPr>
            <a:r>
              <a:rPr lang="en-US" dirty="0"/>
              <a:t>Chest (squeeze together) </a:t>
            </a:r>
          </a:p>
          <a:p>
            <a:pPr marL="628650" lvl="1" indent="-171450">
              <a:buFont typeface="Arial" panose="020B0604020202020204" pitchFamily="34" charset="0"/>
              <a:buChar char="•"/>
            </a:pPr>
            <a:r>
              <a:rPr lang="en-US" dirty="0"/>
              <a:t>Shoulders &amp; neck (shrug)</a:t>
            </a:r>
          </a:p>
          <a:p>
            <a:pPr marL="628650" lvl="1" indent="-171450">
              <a:buFont typeface="Arial" panose="020B0604020202020204" pitchFamily="34" charset="0"/>
              <a:buChar char="•"/>
            </a:pPr>
            <a:r>
              <a:rPr lang="en-US" dirty="0"/>
              <a:t>Entire arm (flex bicep)</a:t>
            </a:r>
          </a:p>
          <a:p>
            <a:pPr marL="628650" lvl="1" indent="-171450" algn="l">
              <a:buFont typeface="Arial" panose="020B0604020202020204" pitchFamily="34" charset="0"/>
              <a:buChar char="•"/>
            </a:pPr>
            <a:r>
              <a:rPr lang="en-US" dirty="0"/>
              <a:t>Hands (make fist)</a:t>
            </a:r>
          </a:p>
          <a:p>
            <a:pPr marL="628650" lvl="1" indent="-171450">
              <a:buFont typeface="Arial" panose="020B0604020202020204" pitchFamily="34" charset="0"/>
              <a:buChar char="•"/>
            </a:pPr>
            <a:r>
              <a:rPr lang="en-US" dirty="0"/>
              <a:t>Mouth (squeeze lips together)</a:t>
            </a:r>
          </a:p>
          <a:p>
            <a:pPr marL="628650" lvl="1" indent="-171450">
              <a:buFont typeface="Arial" panose="020B0604020202020204" pitchFamily="34" charset="0"/>
              <a:buChar char="•"/>
            </a:pPr>
            <a:r>
              <a:rPr lang="en-US" dirty="0"/>
              <a:t>Eyes (clench tightly closed)</a:t>
            </a:r>
          </a:p>
          <a:p>
            <a:pPr marL="628650" lvl="1" indent="-171450">
              <a:buFont typeface="Arial" panose="020B0604020202020204" pitchFamily="34" charset="0"/>
              <a:buChar char="•"/>
            </a:pPr>
            <a:r>
              <a:rPr lang="en-US" dirty="0"/>
              <a:t>Forehead (raise your eyebrows, scowl)</a:t>
            </a:r>
          </a:p>
          <a:p>
            <a:pPr lvl="0"/>
            <a:r>
              <a:rPr lang="en-US" dirty="0"/>
              <a:t>If you find a muscle group you have a hard time connecting to, or still feels tense, go back to it and tense/relax until it feels fully relaxed.</a:t>
            </a:r>
          </a:p>
          <a:p>
            <a:pPr lvl="0"/>
            <a:r>
              <a:rPr lang="en-US" dirty="0"/>
              <a:t>When you’re ready, slowly open your eyes continuing to breathe deeply. Take your time getting up and moving onto other tasks.</a:t>
            </a:r>
          </a:p>
        </p:txBody>
      </p:sp>
      <p:sp>
        <p:nvSpPr>
          <p:cNvPr id="4" name="Slide Number Placeholder 3"/>
          <p:cNvSpPr>
            <a:spLocks noGrp="1"/>
          </p:cNvSpPr>
          <p:nvPr>
            <p:ph type="sldNum" sz="quarter" idx="10"/>
          </p:nvPr>
        </p:nvSpPr>
        <p:spPr/>
        <p:txBody>
          <a:bodyPr/>
          <a:lstStyle/>
          <a:p>
            <a:fld id="{6D4E7BC5-CE2F-4706-A188-D05CD2052D3F}" type="slidenum">
              <a:rPr lang="en-CA" smtClean="0"/>
              <a:t>11</a:t>
            </a:fld>
            <a:endParaRPr lang="en-CA"/>
          </a:p>
        </p:txBody>
      </p:sp>
    </p:spTree>
    <p:extLst>
      <p:ext uri="{BB962C8B-B14F-4D97-AF65-F5344CB8AC3E}">
        <p14:creationId xmlns:p14="http://schemas.microsoft.com/office/powerpoint/2010/main" val="1107324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Remember:</a:t>
            </a:r>
            <a:r>
              <a:rPr lang="en-US" baseline="0" dirty="0"/>
              <a:t> these techniques take time to master, give yourself time to practice and get comfortable with them.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Optional: Pull name from</a:t>
            </a:r>
            <a:r>
              <a:rPr lang="en-US" baseline="0" dirty="0"/>
              <a:t> box to give prize 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D4E7BC5-CE2F-4706-A188-D05CD2052D3F}" type="slidenum">
              <a:rPr lang="en-CA" smtClean="0"/>
              <a:t>12</a:t>
            </a:fld>
            <a:endParaRPr lang="en-CA"/>
          </a:p>
        </p:txBody>
      </p:sp>
    </p:spTree>
    <p:extLst>
      <p:ext uri="{BB962C8B-B14F-4D97-AF65-F5344CB8AC3E}">
        <p14:creationId xmlns:p14="http://schemas.microsoft.com/office/powerpoint/2010/main" val="2737835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students to look up how to make a paper airplane so that they are prepared for the paper airplane contest. </a:t>
            </a:r>
            <a:endParaRPr lang="en-CA" dirty="0"/>
          </a:p>
        </p:txBody>
      </p:sp>
      <p:sp>
        <p:nvSpPr>
          <p:cNvPr id="4" name="Slide Number Placeholder 3"/>
          <p:cNvSpPr>
            <a:spLocks noGrp="1"/>
          </p:cNvSpPr>
          <p:nvPr>
            <p:ph type="sldNum" sz="quarter" idx="5"/>
          </p:nvPr>
        </p:nvSpPr>
        <p:spPr/>
        <p:txBody>
          <a:bodyPr/>
          <a:lstStyle/>
          <a:p>
            <a:fld id="{6D4E7BC5-CE2F-4706-A188-D05CD2052D3F}" type="slidenum">
              <a:rPr lang="en-CA" smtClean="0"/>
              <a:t>13</a:t>
            </a:fld>
            <a:endParaRPr lang="en-CA"/>
          </a:p>
        </p:txBody>
      </p:sp>
    </p:spTree>
    <p:extLst>
      <p:ext uri="{BB962C8B-B14F-4D97-AF65-F5344CB8AC3E}">
        <p14:creationId xmlns:p14="http://schemas.microsoft.com/office/powerpoint/2010/main" val="561582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ASK</a:t>
            </a:r>
            <a:r>
              <a:rPr lang="en-US" baseline="0" dirty="0"/>
              <a:t>: Last week we talked about stress and anxiety. Can anyone tell me the difference between stress and anxiety?</a:t>
            </a:r>
          </a:p>
          <a:p>
            <a:pPr marL="0" marR="0" lvl="0" indent="0" algn="l" defTabSz="931774" rtl="0" eaLnBrk="1" fontAlgn="auto" latinLnBrk="0" hangingPunct="1">
              <a:lnSpc>
                <a:spcPct val="100000"/>
              </a:lnSpc>
              <a:spcBef>
                <a:spcPts val="0"/>
              </a:spcBef>
              <a:spcAft>
                <a:spcPts val="0"/>
              </a:spcAft>
              <a:buClrTx/>
              <a:buSzTx/>
              <a:buFontTx/>
              <a:buNone/>
              <a:tabLst/>
              <a:defRPr/>
            </a:pPr>
            <a:br>
              <a:rPr lang="en-US" dirty="0"/>
            </a:br>
            <a:r>
              <a:rPr lang="en-US" u="sng" dirty="0"/>
              <a:t>Activity-</a:t>
            </a:r>
            <a:r>
              <a:rPr lang="en-US" dirty="0"/>
              <a:t> (if there</a:t>
            </a:r>
            <a:r>
              <a:rPr lang="en-US" baseline="0" dirty="0"/>
              <a:t> are prizes) A</a:t>
            </a:r>
            <a:r>
              <a:rPr lang="en-US" dirty="0"/>
              <a:t>sk students to write their first name on a piece</a:t>
            </a:r>
            <a:r>
              <a:rPr lang="en-US" baseline="0" dirty="0"/>
              <a:t> of paper, </a:t>
            </a:r>
            <a:r>
              <a:rPr lang="en-US" dirty="0"/>
              <a:t>and a healthy way to cope with stress. Advise</a:t>
            </a:r>
            <a:r>
              <a:rPr lang="en-US" baseline="0" dirty="0"/>
              <a:t> students that this is an activity to get them thinking about their mental wellness, it is not being marked or shared with the class. </a:t>
            </a:r>
            <a:r>
              <a:rPr lang="en-US" dirty="0"/>
              <a:t>Put the answers in the box or bag at</a:t>
            </a:r>
            <a:r>
              <a:rPr lang="en-US" baseline="0" dirty="0"/>
              <a:t> the front of the room.</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baseline="0" dirty="0"/>
              <a:t>Prizes can be anything. </a:t>
            </a:r>
            <a:r>
              <a:rPr lang="en-US" baseline="0" dirty="0" err="1"/>
              <a:t>Eg</a:t>
            </a:r>
            <a:r>
              <a:rPr lang="en-US" baseline="0" dirty="0"/>
              <a:t> include: a water bottle, a blank note book, </a:t>
            </a:r>
            <a:r>
              <a:rPr lang="en-US" baseline="0" dirty="0" err="1"/>
              <a:t>coloured</a:t>
            </a:r>
            <a:r>
              <a:rPr lang="en-US" baseline="0" dirty="0"/>
              <a:t> pencils, markers, stickers.</a:t>
            </a:r>
            <a:endParaRPr lang="en-US" dirty="0"/>
          </a:p>
          <a:p>
            <a:pPr marL="0" marR="0" lvl="0" indent="0" algn="l" defTabSz="931774"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baseline="0" dirty="0"/>
              <a:t>Optional: if there are no prizes, just have the students write down a healthy way to cope with stress</a:t>
            </a:r>
            <a:r>
              <a:rPr lang="en-US" dirty="0"/>
              <a:t>.</a:t>
            </a:r>
            <a:endParaRPr lang="en-US" baseline="0" dirty="0"/>
          </a:p>
        </p:txBody>
      </p:sp>
      <p:sp>
        <p:nvSpPr>
          <p:cNvPr id="4" name="Slide Number Placeholder 3"/>
          <p:cNvSpPr>
            <a:spLocks noGrp="1"/>
          </p:cNvSpPr>
          <p:nvPr>
            <p:ph type="sldNum" sz="quarter" idx="10"/>
          </p:nvPr>
        </p:nvSpPr>
        <p:spPr/>
        <p:txBody>
          <a:bodyPr/>
          <a:lstStyle/>
          <a:p>
            <a:fld id="{6D4E7BC5-CE2F-4706-A188-D05CD2052D3F}" type="slidenum">
              <a:rPr lang="en-CA" smtClean="0"/>
              <a:t>2</a:t>
            </a:fld>
            <a:endParaRPr lang="en-CA"/>
          </a:p>
        </p:txBody>
      </p:sp>
    </p:spTree>
    <p:extLst>
      <p:ext uri="{BB962C8B-B14F-4D97-AF65-F5344CB8AC3E}">
        <p14:creationId xmlns:p14="http://schemas.microsoft.com/office/powerpoint/2010/main" val="2228931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baseline="0" dirty="0"/>
              <a:t>Week 1 objectives-</a:t>
            </a:r>
          </a:p>
          <a:p>
            <a:pPr lvl="0"/>
            <a:r>
              <a:rPr lang="en-US" sz="1200" kern="1200" dirty="0">
                <a:solidFill>
                  <a:schemeClr val="tx1"/>
                </a:solidFill>
                <a:effectLst/>
                <a:latin typeface="+mn-lt"/>
                <a:ea typeface="+mn-ea"/>
                <a:cs typeface="+mn-cs"/>
              </a:rPr>
              <a:t>What is stress and anxiety?</a:t>
            </a:r>
          </a:p>
          <a:p>
            <a:pPr lvl="0"/>
            <a:r>
              <a:rPr lang="en-US" sz="1200" kern="1200" dirty="0">
                <a:solidFill>
                  <a:schemeClr val="tx1"/>
                </a:solidFill>
                <a:effectLst/>
                <a:latin typeface="+mn-lt"/>
                <a:ea typeface="+mn-ea"/>
                <a:cs typeface="+mn-cs"/>
              </a:rPr>
              <a:t>What causes stress?</a:t>
            </a:r>
          </a:p>
          <a:p>
            <a:pPr lvl="0"/>
            <a:r>
              <a:rPr lang="en-US" sz="1200" kern="1200" dirty="0">
                <a:solidFill>
                  <a:schemeClr val="tx1"/>
                </a:solidFill>
                <a:effectLst/>
                <a:latin typeface="+mn-lt"/>
                <a:ea typeface="+mn-ea"/>
                <a:cs typeface="+mn-cs"/>
              </a:rPr>
              <a:t>How does stress effect our bodies?</a:t>
            </a:r>
          </a:p>
          <a:p>
            <a:pPr lvl="0"/>
            <a:r>
              <a:rPr lang="en-US" sz="1200" kern="1200" dirty="0">
                <a:solidFill>
                  <a:schemeClr val="tx1"/>
                </a:solidFill>
                <a:effectLst/>
                <a:latin typeface="+mn-lt"/>
                <a:ea typeface="+mn-ea"/>
                <a:cs typeface="+mn-cs"/>
              </a:rPr>
              <a:t>What are healthy and unhealthy ways to cope with stress?</a:t>
            </a:r>
          </a:p>
          <a:p>
            <a:pPr lvl="0"/>
            <a:r>
              <a:rPr lang="en-US" sz="1200" b="1" kern="1200" dirty="0">
                <a:solidFill>
                  <a:schemeClr val="tx1"/>
                </a:solidFill>
                <a:effectLst/>
                <a:latin typeface="+mn-lt"/>
                <a:ea typeface="+mn-ea"/>
                <a:cs typeface="+mn-cs"/>
              </a:rPr>
              <a:t>Week 2 objectives-</a:t>
            </a:r>
          </a:p>
          <a:p>
            <a:pPr lvl="0"/>
            <a:r>
              <a:rPr lang="en-US" sz="1200" b="0" kern="1200" dirty="0">
                <a:solidFill>
                  <a:schemeClr val="tx1"/>
                </a:solidFill>
                <a:effectLst/>
                <a:latin typeface="+mn-lt"/>
                <a:ea typeface="+mn-ea"/>
                <a:cs typeface="+mn-cs"/>
              </a:rPr>
              <a:t>Physical</a:t>
            </a:r>
            <a:r>
              <a:rPr lang="en-US" sz="1200" b="0" kern="1200" baseline="0" dirty="0">
                <a:solidFill>
                  <a:schemeClr val="tx1"/>
                </a:solidFill>
                <a:effectLst/>
                <a:latin typeface="+mn-lt"/>
                <a:ea typeface="+mn-ea"/>
                <a:cs typeface="+mn-cs"/>
              </a:rPr>
              <a:t> ways to cope with stress</a:t>
            </a:r>
          </a:p>
          <a:p>
            <a:pPr lvl="0"/>
            <a:r>
              <a:rPr lang="en-US" sz="1200" b="0" kern="1200" baseline="0" dirty="0">
                <a:solidFill>
                  <a:schemeClr val="tx1"/>
                </a:solidFill>
                <a:effectLst/>
                <a:latin typeface="+mn-lt"/>
                <a:ea typeface="+mn-ea"/>
                <a:cs typeface="+mn-cs"/>
              </a:rPr>
              <a:t>Opportunities to learn deep breathing, visualization, progressive relaxation</a:t>
            </a:r>
          </a:p>
          <a:p>
            <a:pPr lvl="0"/>
            <a:r>
              <a:rPr lang="en-US" sz="1200" b="1" kern="1200" baseline="0" dirty="0">
                <a:solidFill>
                  <a:schemeClr val="tx1"/>
                </a:solidFill>
                <a:effectLst/>
                <a:latin typeface="+mn-lt"/>
                <a:ea typeface="+mn-ea"/>
                <a:cs typeface="+mn-cs"/>
              </a:rPr>
              <a:t>Week 3 objectives- </a:t>
            </a:r>
            <a:endParaRPr lang="en-US" sz="1200" b="1"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What is art therapy?</a:t>
            </a:r>
          </a:p>
          <a:p>
            <a:pPr lvl="0"/>
            <a:r>
              <a:rPr lang="en-US" sz="1200" kern="1200" dirty="0">
                <a:solidFill>
                  <a:schemeClr val="tx1"/>
                </a:solidFill>
                <a:effectLst/>
                <a:latin typeface="+mn-lt"/>
                <a:ea typeface="+mn-ea"/>
                <a:cs typeface="+mn-cs"/>
              </a:rPr>
              <a:t>Opportunities</a:t>
            </a:r>
            <a:r>
              <a:rPr lang="en-US" sz="1200" kern="1200" baseline="0" dirty="0">
                <a:solidFill>
                  <a:schemeClr val="tx1"/>
                </a:solidFill>
                <a:effectLst/>
                <a:latin typeface="+mn-lt"/>
                <a:ea typeface="+mn-ea"/>
                <a:cs typeface="+mn-cs"/>
              </a:rPr>
              <a:t> to practice art therapy</a:t>
            </a:r>
          </a:p>
          <a:p>
            <a:pPr lvl="0"/>
            <a:r>
              <a:rPr lang="en-US" sz="1200" b="1" kern="1200" baseline="0" dirty="0">
                <a:solidFill>
                  <a:schemeClr val="tx1"/>
                </a:solidFill>
                <a:effectLst/>
                <a:latin typeface="+mn-lt"/>
                <a:ea typeface="+mn-ea"/>
                <a:cs typeface="+mn-cs"/>
              </a:rPr>
              <a:t>Week 4 objectives-</a:t>
            </a:r>
          </a:p>
          <a:p>
            <a:pPr lvl="0"/>
            <a:r>
              <a:rPr lang="en-US" sz="1200" kern="1200" dirty="0">
                <a:solidFill>
                  <a:schemeClr val="tx1"/>
                </a:solidFill>
                <a:effectLst/>
                <a:latin typeface="+mn-lt"/>
                <a:ea typeface="+mn-ea"/>
                <a:cs typeface="+mn-cs"/>
              </a:rPr>
              <a:t>Discuss self-care</a:t>
            </a:r>
            <a:r>
              <a:rPr lang="en-US" sz="1200" kern="1200" baseline="0" dirty="0">
                <a:solidFill>
                  <a:schemeClr val="tx1"/>
                </a:solidFill>
                <a:effectLst/>
                <a:latin typeface="+mn-lt"/>
                <a:ea typeface="+mn-ea"/>
                <a:cs typeface="+mn-cs"/>
              </a:rPr>
              <a:t> strategy handout</a:t>
            </a:r>
          </a:p>
          <a:p>
            <a:pPr lvl="0"/>
            <a:r>
              <a:rPr lang="en-US" sz="1200" kern="1200" baseline="0" dirty="0">
                <a:solidFill>
                  <a:schemeClr val="tx1"/>
                </a:solidFill>
                <a:effectLst/>
                <a:latin typeface="+mn-lt"/>
                <a:ea typeface="+mn-ea"/>
                <a:cs typeface="+mn-cs"/>
              </a:rPr>
              <a:t>Discuss apps to help with stress</a:t>
            </a:r>
          </a:p>
          <a:p>
            <a:pPr lvl="0"/>
            <a:r>
              <a:rPr lang="en-US" sz="1200" kern="1200" baseline="0" dirty="0">
                <a:solidFill>
                  <a:schemeClr val="tx1"/>
                </a:solidFill>
                <a:effectLst/>
                <a:latin typeface="+mn-lt"/>
                <a:ea typeface="+mn-ea"/>
                <a:cs typeface="+mn-cs"/>
              </a:rPr>
              <a:t>Activity- physical activity with Wii game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4E7BC5-CE2F-4706-A188-D05CD2052D3F}" type="slidenum">
              <a:rPr lang="en-CA" smtClean="0"/>
              <a:t>3</a:t>
            </a:fld>
            <a:endParaRPr lang="en-CA"/>
          </a:p>
        </p:txBody>
      </p:sp>
    </p:spTree>
    <p:extLst>
      <p:ext uri="{BB962C8B-B14F-4D97-AF65-F5344CB8AC3E}">
        <p14:creationId xmlns:p14="http://schemas.microsoft.com/office/powerpoint/2010/main" val="715885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E7BC5-CE2F-4706-A188-D05CD2052D3F}" type="slidenum">
              <a:rPr lang="en-CA" smtClean="0"/>
              <a:t>4</a:t>
            </a:fld>
            <a:endParaRPr lang="en-CA"/>
          </a:p>
        </p:txBody>
      </p:sp>
    </p:spTree>
    <p:extLst>
      <p:ext uri="{BB962C8B-B14F-4D97-AF65-F5344CB8AC3E}">
        <p14:creationId xmlns:p14="http://schemas.microsoft.com/office/powerpoint/2010/main" val="883106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There are many different relaxation techniques that you can use to help manage and cope with stress.</a:t>
            </a:r>
            <a:r>
              <a:rPr lang="en-US" baseline="0" dirty="0"/>
              <a:t> These three are great because</a:t>
            </a:r>
            <a:r>
              <a:rPr lang="en-US" dirty="0"/>
              <a:t> you don’t need special equipment or even a lot of time – you can do them</a:t>
            </a:r>
            <a:r>
              <a:rPr lang="en-US" baseline="0" dirty="0"/>
              <a:t> basically anywhere, at any time, easily. </a:t>
            </a:r>
          </a:p>
          <a:p>
            <a:pPr lvl="0"/>
            <a:endParaRPr lang="en-US" dirty="0"/>
          </a:p>
          <a:p>
            <a:pPr lvl="0"/>
            <a:r>
              <a:rPr lang="en-US" dirty="0"/>
              <a:t>These techniques will help our minds to refocus, move our thoughts away from the</a:t>
            </a:r>
            <a:r>
              <a:rPr lang="en-US" baseline="0" dirty="0"/>
              <a:t> stressor and towards relaxing our mind and body.</a:t>
            </a:r>
            <a:r>
              <a:rPr lang="en-US" dirty="0"/>
              <a:t> </a:t>
            </a:r>
          </a:p>
          <a:p>
            <a:pPr lvl="0"/>
            <a:endParaRPr lang="en-US" dirty="0"/>
          </a:p>
          <a:p>
            <a:pPr lvl="0"/>
            <a:r>
              <a:rPr lang="en-US" dirty="0"/>
              <a:t>By focusing our thoughts on something simple and peaceful, it will help settle our mind</a:t>
            </a:r>
            <a:r>
              <a:rPr lang="en-US" baseline="0" dirty="0"/>
              <a:t> and our body.</a:t>
            </a:r>
          </a:p>
          <a:p>
            <a:pPr lvl="0"/>
            <a:endParaRPr lang="en-US" baseline="0" dirty="0"/>
          </a:p>
          <a:p>
            <a:pPr lvl="0"/>
            <a:r>
              <a:rPr lang="en-US" baseline="0" dirty="0"/>
              <a:t>Remember – these can take practice to get good at, so keep at it! If you find one works better for you, keep using that one as you need it. It’s personal preference. </a:t>
            </a:r>
            <a:endParaRPr lang="en-US" dirty="0"/>
          </a:p>
          <a:p>
            <a:endParaRPr lang="en-US" dirty="0"/>
          </a:p>
        </p:txBody>
      </p:sp>
      <p:sp>
        <p:nvSpPr>
          <p:cNvPr id="4" name="Slide Number Placeholder 3"/>
          <p:cNvSpPr>
            <a:spLocks noGrp="1"/>
          </p:cNvSpPr>
          <p:nvPr>
            <p:ph type="sldNum" sz="quarter" idx="10"/>
          </p:nvPr>
        </p:nvSpPr>
        <p:spPr/>
        <p:txBody>
          <a:bodyPr/>
          <a:lstStyle/>
          <a:p>
            <a:fld id="{6D4E7BC5-CE2F-4706-A188-D05CD2052D3F}" type="slidenum">
              <a:rPr lang="en-CA" smtClean="0"/>
              <a:t>5</a:t>
            </a:fld>
            <a:endParaRPr lang="en-CA"/>
          </a:p>
        </p:txBody>
      </p:sp>
    </p:spTree>
    <p:extLst>
      <p:ext uri="{BB962C8B-B14F-4D97-AF65-F5344CB8AC3E}">
        <p14:creationId xmlns:p14="http://schemas.microsoft.com/office/powerpoint/2010/main" val="809338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Deep</a:t>
            </a:r>
            <a:r>
              <a:rPr lang="en-US" baseline="0" dirty="0"/>
              <a:t> breathing is a s</a:t>
            </a:r>
            <a:r>
              <a:rPr lang="en-US" dirty="0"/>
              <a:t>imple yet effective method of relaxation.</a:t>
            </a:r>
          </a:p>
          <a:p>
            <a:pPr lvl="0"/>
            <a:r>
              <a:rPr lang="en-US" dirty="0"/>
              <a:t>Most of us spend our time breathing shallow, filling only the upper part of the chest with air.</a:t>
            </a:r>
          </a:p>
          <a:p>
            <a:pPr lvl="0"/>
            <a:r>
              <a:rPr lang="en-US" dirty="0"/>
              <a:t>Deep breathing can decrease stress, lower your blood pressure and slow your heart rate.</a:t>
            </a:r>
          </a:p>
          <a:p>
            <a:endParaRPr lang="en-CA" dirty="0"/>
          </a:p>
        </p:txBody>
      </p:sp>
      <p:sp>
        <p:nvSpPr>
          <p:cNvPr id="4" name="Slide Number Placeholder 3"/>
          <p:cNvSpPr>
            <a:spLocks noGrp="1"/>
          </p:cNvSpPr>
          <p:nvPr>
            <p:ph type="sldNum" sz="quarter" idx="5"/>
          </p:nvPr>
        </p:nvSpPr>
        <p:spPr/>
        <p:txBody>
          <a:bodyPr/>
          <a:lstStyle/>
          <a:p>
            <a:fld id="{6D4E7BC5-CE2F-4706-A188-D05CD2052D3F}" type="slidenum">
              <a:rPr lang="en-CA" smtClean="0"/>
              <a:t>6</a:t>
            </a:fld>
            <a:endParaRPr lang="en-CA"/>
          </a:p>
        </p:txBody>
      </p:sp>
    </p:spTree>
    <p:extLst>
      <p:ext uri="{BB962C8B-B14F-4D97-AF65-F5344CB8AC3E}">
        <p14:creationId xmlns:p14="http://schemas.microsoft.com/office/powerpoint/2010/main" val="3008738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Now we are going to practice! I will talk you through one round first and then we will sit quietly and you can practice</a:t>
            </a:r>
            <a:r>
              <a:rPr lang="en-US" baseline="0" dirty="0"/>
              <a:t> for a minute on your own.</a:t>
            </a:r>
            <a:endParaRPr lang="en-US" dirty="0"/>
          </a:p>
          <a:p>
            <a:endParaRPr lang="en-US" dirty="0"/>
          </a:p>
          <a:p>
            <a:pPr lvl="0"/>
            <a:r>
              <a:rPr lang="en-US" dirty="0"/>
              <a:t>Find a comfortable, quiet place to sit or lie down. Choose a spot where you know you won’t be disturbed. Close your eyes.</a:t>
            </a:r>
          </a:p>
          <a:p>
            <a:pPr lvl="0"/>
            <a:r>
              <a:rPr lang="en-US" dirty="0"/>
              <a:t>Place one hand on your belly, just below your ribs. Place the other hand on your chest.</a:t>
            </a:r>
          </a:p>
          <a:p>
            <a:pPr lvl="0"/>
            <a:r>
              <a:rPr lang="en-US" dirty="0"/>
              <a:t>Take a regular breath</a:t>
            </a:r>
          </a:p>
          <a:p>
            <a:pPr lvl="0"/>
            <a:r>
              <a:rPr lang="en-US" dirty="0"/>
              <a:t>Now, take a slow, deep breath. Breathe in slowly through your nose. Pay attention as your belly swells up under your hand.</a:t>
            </a:r>
          </a:p>
          <a:p>
            <a:pPr lvl="0"/>
            <a:r>
              <a:rPr lang="en-US" dirty="0"/>
              <a:t>Holding your breath, pause for a second or two.</a:t>
            </a:r>
          </a:p>
          <a:p>
            <a:pPr lvl="0"/>
            <a:r>
              <a:rPr lang="en-US" dirty="0"/>
              <a:t>Slowly breathe out through your mouth. Pay attention as the hand on your belly goes in with the breath.</a:t>
            </a:r>
          </a:p>
          <a:p>
            <a:pPr lvl="0"/>
            <a:r>
              <a:rPr lang="en-US" dirty="0"/>
              <a:t>Do this several times until you have a calming rhythm. </a:t>
            </a:r>
          </a:p>
          <a:p>
            <a:pPr lvl="0"/>
            <a:r>
              <a:rPr lang="en-US" dirty="0"/>
              <a:t>Let's practice</a:t>
            </a:r>
            <a:r>
              <a:rPr lang="en-US" baseline="0" dirty="0"/>
              <a:t> this for 1 full minute. I will tell you when the time is up.</a:t>
            </a:r>
            <a:endParaRPr lang="en-US" dirty="0"/>
          </a:p>
          <a:p>
            <a:endParaRPr lang="en-US" b="1" dirty="0"/>
          </a:p>
        </p:txBody>
      </p:sp>
      <p:sp>
        <p:nvSpPr>
          <p:cNvPr id="4" name="Slide Number Placeholder 3"/>
          <p:cNvSpPr>
            <a:spLocks noGrp="1"/>
          </p:cNvSpPr>
          <p:nvPr>
            <p:ph type="sldNum" sz="quarter" idx="10"/>
          </p:nvPr>
        </p:nvSpPr>
        <p:spPr/>
        <p:txBody>
          <a:bodyPr/>
          <a:lstStyle/>
          <a:p>
            <a:fld id="{6D4E7BC5-CE2F-4706-A188-D05CD2052D3F}" type="slidenum">
              <a:rPr lang="en-CA" smtClean="0"/>
              <a:t>7</a:t>
            </a:fld>
            <a:endParaRPr lang="en-CA"/>
          </a:p>
        </p:txBody>
      </p:sp>
    </p:spTree>
    <p:extLst>
      <p:ext uri="{BB962C8B-B14F-4D97-AF65-F5344CB8AC3E}">
        <p14:creationId xmlns:p14="http://schemas.microsoft.com/office/powerpoint/2010/main" val="2291345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Our second technique is guided imagery. </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Guided imagery is a type of focused relaxation. Focused relaxation involves concentrating on a specific object, sound, or experience in order to calm your mind.</a:t>
            </a:r>
          </a:p>
          <a:p>
            <a:r>
              <a:rPr lang="en-CA" sz="1200" kern="1200" dirty="0">
                <a:solidFill>
                  <a:schemeClr val="tx1"/>
                </a:solidFill>
                <a:effectLst/>
                <a:latin typeface="+mn-lt"/>
                <a:ea typeface="+mn-ea"/>
                <a:cs typeface="+mn-cs"/>
              </a:rPr>
              <a:t>In guided imagery, you intentionally think of a peaceful place or scenario. The goal is to promote a calm state through relaxation and mindfulness. The idea is that your body reacts to your own thoughts.</a:t>
            </a:r>
          </a:p>
          <a:p>
            <a:r>
              <a:rPr lang="en-CA" sz="1200" kern="1200" dirty="0">
                <a:solidFill>
                  <a:schemeClr val="tx1"/>
                </a:solidFill>
                <a:effectLst/>
                <a:latin typeface="+mn-lt"/>
                <a:ea typeface="+mn-ea"/>
                <a:cs typeface="+mn-cs"/>
              </a:rPr>
              <a:t>For example, when you think about a stressful situation, your body and mind become tense. Your heart rate and blood pressure might increase, and you may feel jittery and unfocused.</a:t>
            </a:r>
          </a:p>
          <a:p>
            <a:r>
              <a:rPr lang="en-CA" sz="1200" kern="1200" dirty="0">
                <a:solidFill>
                  <a:schemeClr val="tx1"/>
                </a:solidFill>
                <a:effectLst/>
                <a:latin typeface="+mn-lt"/>
                <a:ea typeface="+mn-ea"/>
                <a:cs typeface="+mn-cs"/>
              </a:rPr>
              <a:t>But if you focus your attention on pleasant scenarios, your mind and body tend to relax. You may feel less tightness and tension in your muscles, while your mind might feel calmer and more at ease.</a:t>
            </a:r>
          </a:p>
          <a:p>
            <a:r>
              <a:rPr lang="en-CA" sz="1200" kern="1200" dirty="0">
                <a:solidFill>
                  <a:schemeClr val="tx1"/>
                </a:solidFill>
                <a:effectLst/>
                <a:latin typeface="+mn-lt"/>
                <a:ea typeface="+mn-ea"/>
                <a:cs typeface="+mn-cs"/>
              </a:rPr>
              <a:t>Again, calming your mind and body, you may be better able to cope with mental, emotional, and physical stress.</a:t>
            </a:r>
          </a:p>
          <a:p>
            <a:endParaRPr lang="en-CA" dirty="0"/>
          </a:p>
        </p:txBody>
      </p:sp>
      <p:sp>
        <p:nvSpPr>
          <p:cNvPr id="4" name="Slide Number Placeholder 3"/>
          <p:cNvSpPr>
            <a:spLocks noGrp="1"/>
          </p:cNvSpPr>
          <p:nvPr>
            <p:ph type="sldNum" sz="quarter" idx="5"/>
          </p:nvPr>
        </p:nvSpPr>
        <p:spPr/>
        <p:txBody>
          <a:bodyPr/>
          <a:lstStyle/>
          <a:p>
            <a:fld id="{6D4E7BC5-CE2F-4706-A188-D05CD2052D3F}" type="slidenum">
              <a:rPr lang="en-CA" smtClean="0"/>
              <a:t>8</a:t>
            </a:fld>
            <a:endParaRPr lang="en-CA"/>
          </a:p>
        </p:txBody>
      </p:sp>
    </p:spTree>
    <p:extLst>
      <p:ext uri="{BB962C8B-B14F-4D97-AF65-F5344CB8AC3E}">
        <p14:creationId xmlns:p14="http://schemas.microsoft.com/office/powerpoint/2010/main" val="991611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We</a:t>
            </a:r>
            <a:r>
              <a:rPr lang="en-CA" sz="1200" kern="1200" baseline="0" dirty="0">
                <a:solidFill>
                  <a:schemeClr val="tx1"/>
                </a:solidFill>
                <a:effectLst/>
                <a:latin typeface="+mn-lt"/>
                <a:ea typeface="+mn-ea"/>
                <a:cs typeface="+mn-cs"/>
              </a:rPr>
              <a:t> are going to watch a video that will take you through a short segment of guided imagery. Normally you would practice guided imagery for 10-15 min. You can find a lot of these types of video’s online so it is easy to do. Just set yourself up on your phone with your earbuds and you are ready to go.</a:t>
            </a:r>
          </a:p>
          <a:p>
            <a:endParaRPr lang="en-CA"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Video</a:t>
            </a:r>
            <a:r>
              <a:rPr lang="en-US" sz="1200" kern="1200" baseline="0" dirty="0">
                <a:solidFill>
                  <a:schemeClr val="tx1"/>
                </a:solidFill>
                <a:effectLst/>
                <a:latin typeface="+mn-lt"/>
                <a:ea typeface="+mn-ea"/>
                <a:cs typeface="+mn-cs"/>
              </a:rPr>
              <a:t> options:</a:t>
            </a:r>
          </a:p>
          <a:p>
            <a:r>
              <a:rPr lang="en-US" sz="1200" kern="1200" baseline="0" dirty="0">
                <a:solidFill>
                  <a:schemeClr val="tx1"/>
                </a:solidFill>
                <a:effectLst/>
                <a:latin typeface="+mn-lt"/>
                <a:ea typeface="+mn-ea"/>
                <a:cs typeface="+mn-cs"/>
              </a:rPr>
              <a:t>5 Minute Mindfulness Meditation </a:t>
            </a:r>
          </a:p>
          <a:p>
            <a:r>
              <a:rPr lang="en-CA" sz="1200" u="sng" dirty="0">
                <a:solidFill>
                  <a:srgbClr val="000000"/>
                </a:solidFill>
                <a:effectLst/>
                <a:latin typeface="Calibri" panose="020F0502020204030204" pitchFamily="34" charset="0"/>
                <a:ea typeface="Times New Roman" panose="02020603050405020304" pitchFamily="18" charset="0"/>
                <a:hlinkClick r:id="rId3"/>
              </a:rPr>
              <a:t>https://youtu.be/gU_ABFUAVAs</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p>
          <a:p>
            <a:pPr lvl="0"/>
            <a:endParaRPr lang="en-US" b="1" i="0" dirty="0"/>
          </a:p>
        </p:txBody>
      </p:sp>
      <p:sp>
        <p:nvSpPr>
          <p:cNvPr id="4" name="Slide Number Placeholder 3"/>
          <p:cNvSpPr>
            <a:spLocks noGrp="1"/>
          </p:cNvSpPr>
          <p:nvPr>
            <p:ph type="sldNum" sz="quarter" idx="10"/>
          </p:nvPr>
        </p:nvSpPr>
        <p:spPr/>
        <p:txBody>
          <a:bodyPr/>
          <a:lstStyle/>
          <a:p>
            <a:fld id="{6D4E7BC5-CE2F-4706-A188-D05CD2052D3F}" type="slidenum">
              <a:rPr lang="en-CA" smtClean="0"/>
              <a:t>9</a:t>
            </a:fld>
            <a:endParaRPr lang="en-CA"/>
          </a:p>
        </p:txBody>
      </p:sp>
    </p:spTree>
    <p:extLst>
      <p:ext uri="{BB962C8B-B14F-4D97-AF65-F5344CB8AC3E}">
        <p14:creationId xmlns:p14="http://schemas.microsoft.com/office/powerpoint/2010/main" val="2657167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18372" t="6909" r="12400" b="786"/>
          <a:stretch/>
        </p:blipFill>
        <p:spPr>
          <a:xfrm>
            <a:off x="0" y="0"/>
            <a:ext cx="9144000" cy="6857999"/>
          </a:xfrm>
          <a:prstGeom prst="rect">
            <a:avLst/>
          </a:prstGeom>
        </p:spPr>
      </p:pic>
      <p:sp>
        <p:nvSpPr>
          <p:cNvPr id="3" name="Text Placeholder 2"/>
          <p:cNvSpPr>
            <a:spLocks noGrp="1"/>
          </p:cNvSpPr>
          <p:nvPr>
            <p:ph type="body" idx="1" hasCustomPrompt="1"/>
          </p:nvPr>
        </p:nvSpPr>
        <p:spPr>
          <a:xfrm>
            <a:off x="1149105" y="4589954"/>
            <a:ext cx="7994895" cy="900101"/>
          </a:xfrm>
          <a:solidFill>
            <a:schemeClr val="tx2"/>
          </a:solidFill>
        </p:spPr>
        <p:txBody>
          <a:bodyPr anchor="ctr">
            <a:noAutofit/>
          </a:bodyPr>
          <a:lstStyle>
            <a:lvl1pPr marL="0" indent="0" algn="l">
              <a:lnSpc>
                <a:spcPts val="3200"/>
              </a:lnSpc>
              <a:spcBef>
                <a:spcPts val="0"/>
              </a:spcBef>
              <a:buNone/>
              <a:defRPr sz="32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7311" y="980728"/>
            <a:ext cx="2024276" cy="867547"/>
          </a:xfrm>
          <a:prstGeom prst="rect">
            <a:avLst/>
          </a:prstGeom>
        </p:spPr>
      </p:pic>
      <p:sp>
        <p:nvSpPr>
          <p:cNvPr id="15" name="Text Placeholder 2"/>
          <p:cNvSpPr>
            <a:spLocks noGrp="1"/>
          </p:cNvSpPr>
          <p:nvPr userDrawn="1">
            <p:ph type="body" idx="10" hasCustomPrompt="1"/>
          </p:nvPr>
        </p:nvSpPr>
        <p:spPr>
          <a:xfrm>
            <a:off x="1653162" y="5548318"/>
            <a:ext cx="7490838" cy="878441"/>
          </a:xfrm>
          <a:solidFill>
            <a:schemeClr val="bg2"/>
          </a:solidFill>
        </p:spPr>
        <p:txBody>
          <a:bodyPr anchor="ctr">
            <a:normAutofit/>
          </a:bodyPr>
          <a:lstStyle>
            <a:lvl1pPr marL="0" indent="0" algn="l">
              <a:spcBef>
                <a:spcPts val="0"/>
              </a:spcBef>
              <a:buNone/>
              <a:defRPr sz="20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name and date text styles</a:t>
            </a:r>
          </a:p>
        </p:txBody>
      </p:sp>
      <p:grpSp>
        <p:nvGrpSpPr>
          <p:cNvPr id="4" name="Group 3"/>
          <p:cNvGrpSpPr/>
          <p:nvPr userDrawn="1"/>
        </p:nvGrpSpPr>
        <p:grpSpPr>
          <a:xfrm>
            <a:off x="678539" y="4589956"/>
            <a:ext cx="902615" cy="1836803"/>
            <a:chOff x="1115616" y="4545124"/>
            <a:chExt cx="902615" cy="1836803"/>
          </a:xfrm>
        </p:grpSpPr>
        <p:sp>
          <p:nvSpPr>
            <p:cNvPr id="9" name="Rectangle 8"/>
            <p:cNvSpPr/>
            <p:nvPr userDrawn="1"/>
          </p:nvSpPr>
          <p:spPr>
            <a:xfrm rot="16200000">
              <a:off x="1115616" y="5489457"/>
              <a:ext cx="419704" cy="4197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userDrawn="1"/>
          </p:nvSpPr>
          <p:spPr>
            <a:xfrm rot="16200000">
              <a:off x="1115616" y="5017291"/>
              <a:ext cx="419704" cy="4197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userDrawn="1"/>
          </p:nvSpPr>
          <p:spPr>
            <a:xfrm rot="16200000">
              <a:off x="1115616" y="4545124"/>
              <a:ext cx="419704" cy="419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userDrawn="1"/>
          </p:nvSpPr>
          <p:spPr>
            <a:xfrm rot="16200000">
              <a:off x="1115616" y="5961624"/>
              <a:ext cx="419704" cy="4197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userDrawn="1"/>
          </p:nvSpPr>
          <p:spPr>
            <a:xfrm rot="16200000">
              <a:off x="1598528" y="5490056"/>
              <a:ext cx="419704" cy="4197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userDrawn="1"/>
          </p:nvSpPr>
          <p:spPr>
            <a:xfrm rot="16200000">
              <a:off x="1598528" y="5962223"/>
              <a:ext cx="419704" cy="4197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423452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24744"/>
            <a:ext cx="5486400" cy="4114800"/>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71A1A10-29CE-460B-8B40-B2E5A13BAF4E}" type="datetime1">
              <a:rPr lang="en-CA" smtClean="0"/>
              <a:t>2023-09-27</a:t>
            </a:fld>
            <a:endParaRPr lang="en-CA"/>
          </a:p>
        </p:txBody>
      </p:sp>
      <p:sp>
        <p:nvSpPr>
          <p:cNvPr id="6" name="Footer Placeholder 5"/>
          <p:cNvSpPr>
            <a:spLocks noGrp="1"/>
          </p:cNvSpPr>
          <p:nvPr>
            <p:ph type="ftr" sz="quarter" idx="11"/>
          </p:nvPr>
        </p:nvSpPr>
        <p:spPr/>
        <p:txBody>
          <a:bodyPr/>
          <a:lstStyle/>
          <a:p>
            <a:r>
              <a:rPr lang="en-CA"/>
              <a:t>WINDSOR-ESSEX COUNTY HEALTH UNIT</a:t>
            </a:r>
          </a:p>
        </p:txBody>
      </p:sp>
      <p:sp>
        <p:nvSpPr>
          <p:cNvPr id="7" name="Slide Number Placeholder 6"/>
          <p:cNvSpPr>
            <a:spLocks noGrp="1"/>
          </p:cNvSpPr>
          <p:nvPr>
            <p:ph type="sldNum" sz="quarter" idx="12"/>
          </p:nvPr>
        </p:nvSpPr>
        <p:spPr/>
        <p:txBody>
          <a:bodyPr/>
          <a:lstStyle/>
          <a:p>
            <a:fld id="{C027CEAB-E64B-42C9-9CB6-F0577637CFD9}" type="slidenum">
              <a:rPr lang="en-CA" smtClean="0"/>
              <a:t>‹#›</a:t>
            </a:fld>
            <a:endParaRPr lang="en-CA"/>
          </a:p>
        </p:txBody>
      </p:sp>
    </p:spTree>
    <p:extLst>
      <p:ext uri="{BB962C8B-B14F-4D97-AF65-F5344CB8AC3E}">
        <p14:creationId xmlns:p14="http://schemas.microsoft.com/office/powerpoint/2010/main" val="225883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A41C3-9921-B822-233A-F0EE82DC85B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101E7C0-CDBD-C4D1-300F-96F43547CC57}"/>
              </a:ext>
            </a:extLst>
          </p:cNvPr>
          <p:cNvSpPr>
            <a:spLocks noGrp="1"/>
          </p:cNvSpPr>
          <p:nvPr>
            <p:ph type="dt" sz="half" idx="10"/>
          </p:nvPr>
        </p:nvSpPr>
        <p:spPr/>
        <p:txBody>
          <a:bodyPr/>
          <a:lstStyle/>
          <a:p>
            <a:fld id="{67E38F0A-326B-497E-B0AE-CDB015C62C73}" type="datetime1">
              <a:rPr lang="en-CA" smtClean="0"/>
              <a:pPr/>
              <a:t>2023-09-27</a:t>
            </a:fld>
            <a:endParaRPr lang="en-CA" dirty="0"/>
          </a:p>
        </p:txBody>
      </p:sp>
      <p:sp>
        <p:nvSpPr>
          <p:cNvPr id="4" name="Footer Placeholder 3">
            <a:extLst>
              <a:ext uri="{FF2B5EF4-FFF2-40B4-BE49-F238E27FC236}">
                <a16:creationId xmlns:a16="http://schemas.microsoft.com/office/drawing/2014/main" id="{21D3D960-0B4F-A2CC-0689-301818415C03}"/>
              </a:ext>
            </a:extLst>
          </p:cNvPr>
          <p:cNvSpPr>
            <a:spLocks noGrp="1"/>
          </p:cNvSpPr>
          <p:nvPr>
            <p:ph type="ftr" sz="quarter" idx="11"/>
          </p:nvPr>
        </p:nvSpPr>
        <p:spPr/>
        <p:txBody>
          <a:bodyPr/>
          <a:lstStyle/>
          <a:p>
            <a:pPr algn="l"/>
            <a:r>
              <a:rPr lang="en-CA"/>
              <a:t>WINDSOR-ESSEX COUNTY HEALTH UNIT</a:t>
            </a:r>
            <a:endParaRPr lang="en-CA" dirty="0"/>
          </a:p>
        </p:txBody>
      </p:sp>
      <p:sp>
        <p:nvSpPr>
          <p:cNvPr id="5" name="Slide Number Placeholder 4">
            <a:extLst>
              <a:ext uri="{FF2B5EF4-FFF2-40B4-BE49-F238E27FC236}">
                <a16:creationId xmlns:a16="http://schemas.microsoft.com/office/drawing/2014/main" id="{6018B354-59A5-7BA1-5669-674BF3024396}"/>
              </a:ext>
            </a:extLst>
          </p:cNvPr>
          <p:cNvSpPr>
            <a:spLocks noGrp="1"/>
          </p:cNvSpPr>
          <p:nvPr>
            <p:ph type="sldNum" sz="quarter" idx="12"/>
          </p:nvPr>
        </p:nvSpPr>
        <p:spPr/>
        <p:txBody>
          <a:bodyPr/>
          <a:lstStyle/>
          <a:p>
            <a:fld id="{C027CEAB-E64B-42C9-9CB6-F0577637CFD9}" type="slidenum">
              <a:rPr lang="en-CA" smtClean="0"/>
              <a:t>‹#›</a:t>
            </a:fld>
            <a:endParaRPr lang="en-CA"/>
          </a:p>
        </p:txBody>
      </p:sp>
    </p:spTree>
    <p:extLst>
      <p:ext uri="{BB962C8B-B14F-4D97-AF65-F5344CB8AC3E}">
        <p14:creationId xmlns:p14="http://schemas.microsoft.com/office/powerpoint/2010/main" val="399459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87"/>
            <a:ext cx="9144000" cy="6855626"/>
          </a:xfrm>
          <a:prstGeom prst="rect">
            <a:avLst/>
          </a:prstGeom>
        </p:spPr>
      </p:pic>
      <p:sp>
        <p:nvSpPr>
          <p:cNvPr id="3" name="Text Placeholder 2"/>
          <p:cNvSpPr>
            <a:spLocks noGrp="1"/>
          </p:cNvSpPr>
          <p:nvPr>
            <p:ph type="body" idx="1" hasCustomPrompt="1"/>
          </p:nvPr>
        </p:nvSpPr>
        <p:spPr>
          <a:xfrm>
            <a:off x="1149105" y="4589954"/>
            <a:ext cx="7994895" cy="900101"/>
          </a:xfrm>
          <a:solidFill>
            <a:schemeClr val="tx2"/>
          </a:solidFill>
        </p:spPr>
        <p:txBody>
          <a:bodyPr anchor="ctr">
            <a:noAutofit/>
          </a:bodyPr>
          <a:lstStyle>
            <a:lvl1pPr marL="0" indent="0" algn="l">
              <a:lnSpc>
                <a:spcPts val="3200"/>
              </a:lnSpc>
              <a:spcBef>
                <a:spcPts val="0"/>
              </a:spcBef>
              <a:buNone/>
              <a:defRPr sz="32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7311" y="980728"/>
            <a:ext cx="2024276" cy="867547"/>
          </a:xfrm>
          <a:prstGeom prst="rect">
            <a:avLst/>
          </a:prstGeom>
        </p:spPr>
      </p:pic>
      <p:sp>
        <p:nvSpPr>
          <p:cNvPr id="15" name="Text Placeholder 2"/>
          <p:cNvSpPr>
            <a:spLocks noGrp="1"/>
          </p:cNvSpPr>
          <p:nvPr userDrawn="1">
            <p:ph type="body" idx="10" hasCustomPrompt="1"/>
          </p:nvPr>
        </p:nvSpPr>
        <p:spPr>
          <a:xfrm>
            <a:off x="1653162" y="5548318"/>
            <a:ext cx="7490838" cy="878441"/>
          </a:xfrm>
          <a:solidFill>
            <a:schemeClr val="bg2"/>
          </a:solidFill>
        </p:spPr>
        <p:txBody>
          <a:bodyPr anchor="ctr">
            <a:normAutofit/>
          </a:bodyPr>
          <a:lstStyle>
            <a:lvl1pPr marL="0" indent="0" algn="l">
              <a:spcBef>
                <a:spcPts val="0"/>
              </a:spcBef>
              <a:buNone/>
              <a:defRPr sz="20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name and date text styles</a:t>
            </a:r>
          </a:p>
        </p:txBody>
      </p:sp>
      <p:grpSp>
        <p:nvGrpSpPr>
          <p:cNvPr id="4" name="Group 3"/>
          <p:cNvGrpSpPr/>
          <p:nvPr userDrawn="1"/>
        </p:nvGrpSpPr>
        <p:grpSpPr>
          <a:xfrm>
            <a:off x="678539" y="4589956"/>
            <a:ext cx="902615" cy="1836803"/>
            <a:chOff x="1115616" y="4545124"/>
            <a:chExt cx="902615" cy="1836803"/>
          </a:xfrm>
        </p:grpSpPr>
        <p:sp>
          <p:nvSpPr>
            <p:cNvPr id="9" name="Rectangle 8"/>
            <p:cNvSpPr/>
            <p:nvPr userDrawn="1"/>
          </p:nvSpPr>
          <p:spPr>
            <a:xfrm rot="16200000">
              <a:off x="1115616" y="5489457"/>
              <a:ext cx="419704" cy="4197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userDrawn="1"/>
          </p:nvSpPr>
          <p:spPr>
            <a:xfrm rot="16200000">
              <a:off x="1115616" y="5017291"/>
              <a:ext cx="419704" cy="4197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userDrawn="1"/>
          </p:nvSpPr>
          <p:spPr>
            <a:xfrm rot="16200000">
              <a:off x="1115616" y="4545124"/>
              <a:ext cx="419704" cy="419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userDrawn="1"/>
          </p:nvSpPr>
          <p:spPr>
            <a:xfrm rot="16200000">
              <a:off x="1115616" y="5961624"/>
              <a:ext cx="419704" cy="4197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userDrawn="1"/>
          </p:nvSpPr>
          <p:spPr>
            <a:xfrm rot="16200000">
              <a:off x="1598528" y="5490056"/>
              <a:ext cx="419704" cy="4197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userDrawn="1"/>
          </p:nvSpPr>
          <p:spPr>
            <a:xfrm rot="16200000">
              <a:off x="1598528" y="5962223"/>
              <a:ext cx="419704" cy="4197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419158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10"/>
          </p:nvPr>
        </p:nvSpPr>
        <p:spPr/>
        <p:txBody>
          <a:bodyPr/>
          <a:lstStyle/>
          <a:p>
            <a:fld id="{68DF24FC-FD17-422E-9504-E2F69FF5C7D2}" type="datetime1">
              <a:rPr lang="en-CA" smtClean="0"/>
              <a:t>2023-09-27</a:t>
            </a:fld>
            <a:endParaRPr lang="en-CA"/>
          </a:p>
        </p:txBody>
      </p:sp>
      <p:sp>
        <p:nvSpPr>
          <p:cNvPr id="5" name="Footer Placeholder 4"/>
          <p:cNvSpPr>
            <a:spLocks noGrp="1"/>
          </p:cNvSpPr>
          <p:nvPr>
            <p:ph type="ftr" sz="quarter" idx="11"/>
          </p:nvPr>
        </p:nvSpPr>
        <p:spPr/>
        <p:txBody>
          <a:bodyPr/>
          <a:lstStyle/>
          <a:p>
            <a:r>
              <a:rPr lang="en-CA"/>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a:t>
            </a:fld>
            <a:endParaRPr lang="en-CA"/>
          </a:p>
        </p:txBody>
      </p:sp>
    </p:spTree>
    <p:extLst>
      <p:ext uri="{BB962C8B-B14F-4D97-AF65-F5344CB8AC3E}">
        <p14:creationId xmlns:p14="http://schemas.microsoft.com/office/powerpoint/2010/main" val="2992868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8308" y="266915"/>
            <a:ext cx="8290156" cy="1289877"/>
          </a:xfrm>
        </p:spPr>
        <p:txBody>
          <a:bodyPr/>
          <a:lstStyle/>
          <a:p>
            <a:r>
              <a:rPr lang="en-US" dirty="0"/>
              <a:t>CLICK TO EDIT MASTER TITLE STYLE</a:t>
            </a:r>
            <a:endParaRPr lang="en-CA" dirty="0"/>
          </a:p>
        </p:txBody>
      </p:sp>
      <p:sp>
        <p:nvSpPr>
          <p:cNvPr id="3" name="Subtitle 2"/>
          <p:cNvSpPr>
            <a:spLocks noGrp="1"/>
          </p:cNvSpPr>
          <p:nvPr>
            <p:ph type="subTitle" idx="1"/>
          </p:nvPr>
        </p:nvSpPr>
        <p:spPr>
          <a:xfrm>
            <a:off x="1371600" y="2276872"/>
            <a:ext cx="6400800" cy="336192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dirty="0"/>
          </a:p>
        </p:txBody>
      </p:sp>
      <p:sp>
        <p:nvSpPr>
          <p:cNvPr id="11" name="Date Placeholder 3"/>
          <p:cNvSpPr>
            <a:spLocks noGrp="1"/>
          </p:cNvSpPr>
          <p:nvPr>
            <p:ph type="dt" sz="half" idx="10"/>
          </p:nvPr>
        </p:nvSpPr>
        <p:spPr>
          <a:xfrm>
            <a:off x="2552646" y="6411307"/>
            <a:ext cx="1227266" cy="365125"/>
          </a:xfrm>
        </p:spPr>
        <p:txBody>
          <a:bodyPr/>
          <a:lstStyle/>
          <a:p>
            <a:fld id="{9898484E-40ED-4C3E-A596-49EF19B2DE71}" type="datetime1">
              <a:rPr lang="en-CA" smtClean="0"/>
              <a:t>2023-09-27</a:t>
            </a:fld>
            <a:endParaRPr lang="en-CA"/>
          </a:p>
        </p:txBody>
      </p:sp>
      <p:sp>
        <p:nvSpPr>
          <p:cNvPr id="12" name="Footer Placeholder 4"/>
          <p:cNvSpPr>
            <a:spLocks noGrp="1"/>
          </p:cNvSpPr>
          <p:nvPr>
            <p:ph type="ftr" sz="quarter" idx="11"/>
          </p:nvPr>
        </p:nvSpPr>
        <p:spPr>
          <a:xfrm>
            <a:off x="3779912" y="6411307"/>
            <a:ext cx="4104456" cy="365125"/>
          </a:xfrm>
        </p:spPr>
        <p:txBody>
          <a:bodyPr/>
          <a:lstStyle/>
          <a:p>
            <a:r>
              <a:rPr lang="en-CA"/>
              <a:t>WINDSOR-ESSEX COUNTY HEALTH UNIT</a:t>
            </a:r>
          </a:p>
        </p:txBody>
      </p:sp>
      <p:sp>
        <p:nvSpPr>
          <p:cNvPr id="13" name="Slide Number Placeholder 5"/>
          <p:cNvSpPr>
            <a:spLocks noGrp="1"/>
          </p:cNvSpPr>
          <p:nvPr>
            <p:ph type="sldNum" sz="quarter" idx="12"/>
          </p:nvPr>
        </p:nvSpPr>
        <p:spPr>
          <a:xfrm>
            <a:off x="7884368" y="6411307"/>
            <a:ext cx="802432" cy="365125"/>
          </a:xfrm>
        </p:spPr>
        <p:txBody>
          <a:bodyPr/>
          <a:lstStyle/>
          <a:p>
            <a:fld id="{C027CEAB-E64B-42C9-9CB6-F0577637CFD9}" type="slidenum">
              <a:rPr lang="en-CA" smtClean="0"/>
              <a:t>‹#›</a:t>
            </a:fld>
            <a:endParaRPr lang="en-CA"/>
          </a:p>
        </p:txBody>
      </p:sp>
    </p:spTree>
    <p:extLst>
      <p:ext uri="{BB962C8B-B14F-4D97-AF65-F5344CB8AC3E}">
        <p14:creationId xmlns:p14="http://schemas.microsoft.com/office/powerpoint/2010/main" val="1790585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CA"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8B22F414-386B-474C-AC2C-F2E8676AC59D}" type="datetime1">
              <a:rPr lang="en-CA" smtClean="0"/>
              <a:t>2023-09-27</a:t>
            </a:fld>
            <a:endParaRPr lang="en-CA"/>
          </a:p>
        </p:txBody>
      </p:sp>
      <p:sp>
        <p:nvSpPr>
          <p:cNvPr id="6" name="Footer Placeholder 5"/>
          <p:cNvSpPr>
            <a:spLocks noGrp="1"/>
          </p:cNvSpPr>
          <p:nvPr>
            <p:ph type="ftr" sz="quarter" idx="11"/>
          </p:nvPr>
        </p:nvSpPr>
        <p:spPr/>
        <p:txBody>
          <a:bodyPr/>
          <a:lstStyle/>
          <a:p>
            <a:r>
              <a:rPr lang="en-CA"/>
              <a:t>WINDSOR-ESSEX COUNTY HEALTH UNIT</a:t>
            </a:r>
          </a:p>
        </p:txBody>
      </p:sp>
      <p:sp>
        <p:nvSpPr>
          <p:cNvPr id="7" name="Slide Number Placeholder 6"/>
          <p:cNvSpPr>
            <a:spLocks noGrp="1"/>
          </p:cNvSpPr>
          <p:nvPr>
            <p:ph type="sldNum" sz="quarter" idx="12"/>
          </p:nvPr>
        </p:nvSpPr>
        <p:spPr/>
        <p:txBody>
          <a:bodyPr/>
          <a:lstStyle/>
          <a:p>
            <a:fld id="{C027CEAB-E64B-42C9-9CB6-F0577637CFD9}" type="slidenum">
              <a:rPr lang="en-CA" smtClean="0"/>
              <a:t>‹#›</a:t>
            </a:fld>
            <a:endParaRPr lang="en-CA"/>
          </a:p>
        </p:txBody>
      </p:sp>
    </p:spTree>
    <p:extLst>
      <p:ext uri="{BB962C8B-B14F-4D97-AF65-F5344CB8AC3E}">
        <p14:creationId xmlns:p14="http://schemas.microsoft.com/office/powerpoint/2010/main" val="130619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872AB330-7F8A-480A-A9C9-76E0EBFA0562}" type="datetime1">
              <a:rPr lang="en-CA" smtClean="0"/>
              <a:t>2023-09-27</a:t>
            </a:fld>
            <a:endParaRPr lang="en-CA"/>
          </a:p>
        </p:txBody>
      </p:sp>
      <p:sp>
        <p:nvSpPr>
          <p:cNvPr id="8" name="Footer Placeholder 7"/>
          <p:cNvSpPr>
            <a:spLocks noGrp="1"/>
          </p:cNvSpPr>
          <p:nvPr>
            <p:ph type="ftr" sz="quarter" idx="11"/>
          </p:nvPr>
        </p:nvSpPr>
        <p:spPr/>
        <p:txBody>
          <a:bodyPr/>
          <a:lstStyle/>
          <a:p>
            <a:r>
              <a:rPr lang="en-CA"/>
              <a:t>WINDSOR-ESSEX COUNTY HEALTH UNIT</a:t>
            </a:r>
          </a:p>
        </p:txBody>
      </p:sp>
      <p:sp>
        <p:nvSpPr>
          <p:cNvPr id="9" name="Slide Number Placeholder 8"/>
          <p:cNvSpPr>
            <a:spLocks noGrp="1"/>
          </p:cNvSpPr>
          <p:nvPr>
            <p:ph type="sldNum" sz="quarter" idx="12"/>
          </p:nvPr>
        </p:nvSpPr>
        <p:spPr/>
        <p:txBody>
          <a:bodyPr/>
          <a:lstStyle/>
          <a:p>
            <a:fld id="{C027CEAB-E64B-42C9-9CB6-F0577637CFD9}" type="slidenum">
              <a:rPr lang="en-CA" smtClean="0"/>
              <a:t>‹#›</a:t>
            </a:fld>
            <a:endParaRPr lang="en-CA"/>
          </a:p>
        </p:txBody>
      </p:sp>
    </p:spTree>
    <p:extLst>
      <p:ext uri="{BB962C8B-B14F-4D97-AF65-F5344CB8AC3E}">
        <p14:creationId xmlns:p14="http://schemas.microsoft.com/office/powerpoint/2010/main" val="280755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CA" dirty="0"/>
          </a:p>
        </p:txBody>
      </p:sp>
      <p:sp>
        <p:nvSpPr>
          <p:cNvPr id="3" name="Date Placeholder 2"/>
          <p:cNvSpPr>
            <a:spLocks noGrp="1"/>
          </p:cNvSpPr>
          <p:nvPr>
            <p:ph type="dt" sz="half" idx="10"/>
          </p:nvPr>
        </p:nvSpPr>
        <p:spPr/>
        <p:txBody>
          <a:bodyPr/>
          <a:lstStyle/>
          <a:p>
            <a:fld id="{6404A036-2C48-4A06-99CD-FC0097569F4C}" type="datetime1">
              <a:rPr lang="en-CA" smtClean="0"/>
              <a:t>2023-09-27</a:t>
            </a:fld>
            <a:endParaRPr lang="en-CA"/>
          </a:p>
        </p:txBody>
      </p:sp>
      <p:sp>
        <p:nvSpPr>
          <p:cNvPr id="4" name="Footer Placeholder 3"/>
          <p:cNvSpPr>
            <a:spLocks noGrp="1"/>
          </p:cNvSpPr>
          <p:nvPr>
            <p:ph type="ftr" sz="quarter" idx="11"/>
          </p:nvPr>
        </p:nvSpPr>
        <p:spPr/>
        <p:txBody>
          <a:bodyPr/>
          <a:lstStyle/>
          <a:p>
            <a:r>
              <a:rPr lang="en-CA"/>
              <a:t>WINDSOR-ESSEX COUNTY HEALTH UNIT</a:t>
            </a:r>
          </a:p>
        </p:txBody>
      </p:sp>
      <p:sp>
        <p:nvSpPr>
          <p:cNvPr id="5" name="Slide Number Placeholder 4"/>
          <p:cNvSpPr>
            <a:spLocks noGrp="1"/>
          </p:cNvSpPr>
          <p:nvPr>
            <p:ph type="sldNum" sz="quarter" idx="12"/>
          </p:nvPr>
        </p:nvSpPr>
        <p:spPr/>
        <p:txBody>
          <a:bodyPr/>
          <a:lstStyle/>
          <a:p>
            <a:fld id="{C027CEAB-E64B-42C9-9CB6-F0577637CFD9}" type="slidenum">
              <a:rPr lang="en-CA" smtClean="0"/>
              <a:t>‹#›</a:t>
            </a:fld>
            <a:endParaRPr lang="en-CA"/>
          </a:p>
        </p:txBody>
      </p:sp>
    </p:spTree>
    <p:extLst>
      <p:ext uri="{BB962C8B-B14F-4D97-AF65-F5344CB8AC3E}">
        <p14:creationId xmlns:p14="http://schemas.microsoft.com/office/powerpoint/2010/main" val="17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dirty="0"/>
          </a:p>
        </p:txBody>
      </p:sp>
      <p:sp>
        <p:nvSpPr>
          <p:cNvPr id="3" name="Content Placeholder 2"/>
          <p:cNvSpPr>
            <a:spLocks noGrp="1"/>
          </p:cNvSpPr>
          <p:nvPr>
            <p:ph idx="1"/>
          </p:nvPr>
        </p:nvSpPr>
        <p:spPr>
          <a:xfrm>
            <a:off x="3575050" y="1556792"/>
            <a:ext cx="5111750" cy="45693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Text Placeholder 3"/>
          <p:cNvSpPr>
            <a:spLocks noGrp="1"/>
          </p:cNvSpPr>
          <p:nvPr>
            <p:ph type="body" sz="half" idx="2"/>
          </p:nvPr>
        </p:nvSpPr>
        <p:spPr>
          <a:xfrm>
            <a:off x="457200" y="1556792"/>
            <a:ext cx="3008313" cy="456937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EAA8DEE-C3F7-4B4A-8A9D-E1B9546ABA1B}" type="datetime1">
              <a:rPr lang="en-CA" smtClean="0"/>
              <a:t>2023-09-27</a:t>
            </a:fld>
            <a:endParaRPr lang="en-CA"/>
          </a:p>
        </p:txBody>
      </p:sp>
      <p:sp>
        <p:nvSpPr>
          <p:cNvPr id="6" name="Footer Placeholder 5"/>
          <p:cNvSpPr>
            <a:spLocks noGrp="1"/>
          </p:cNvSpPr>
          <p:nvPr>
            <p:ph type="ftr" sz="quarter" idx="11"/>
          </p:nvPr>
        </p:nvSpPr>
        <p:spPr/>
        <p:txBody>
          <a:bodyPr/>
          <a:lstStyle/>
          <a:p>
            <a:r>
              <a:rPr lang="en-CA"/>
              <a:t>WINDSOR-ESSEX COUNTY HEALTH UNIT</a:t>
            </a:r>
          </a:p>
        </p:txBody>
      </p:sp>
      <p:sp>
        <p:nvSpPr>
          <p:cNvPr id="7" name="Slide Number Placeholder 6"/>
          <p:cNvSpPr>
            <a:spLocks noGrp="1"/>
          </p:cNvSpPr>
          <p:nvPr>
            <p:ph type="sldNum" sz="quarter" idx="12"/>
          </p:nvPr>
        </p:nvSpPr>
        <p:spPr/>
        <p:txBody>
          <a:bodyPr/>
          <a:lstStyle/>
          <a:p>
            <a:fld id="{C027CEAB-E64B-42C9-9CB6-F0577637CFD9}" type="slidenum">
              <a:rPr lang="en-CA" smtClean="0"/>
              <a:t>‹#›</a:t>
            </a:fld>
            <a:endParaRPr lang="en-CA"/>
          </a:p>
        </p:txBody>
      </p:sp>
    </p:spTree>
    <p:extLst>
      <p:ext uri="{BB962C8B-B14F-4D97-AF65-F5344CB8AC3E}">
        <p14:creationId xmlns:p14="http://schemas.microsoft.com/office/powerpoint/2010/main" val="100673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4847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A"/>
          </a:p>
        </p:txBody>
      </p:sp>
      <p:sp>
        <p:nvSpPr>
          <p:cNvPr id="2" name="Title Placeholder 1"/>
          <p:cNvSpPr>
            <a:spLocks noGrp="1"/>
          </p:cNvSpPr>
          <p:nvPr>
            <p:ph type="title"/>
          </p:nvPr>
        </p:nvSpPr>
        <p:spPr>
          <a:xfrm>
            <a:off x="457200" y="274638"/>
            <a:ext cx="8229600" cy="1282154"/>
          </a:xfrm>
          <a:prstGeom prst="rect">
            <a:avLst/>
          </a:prstGeom>
        </p:spPr>
        <p:txBody>
          <a:bodyPr vert="horz" lIns="0" tIns="0" rIns="0" bIns="0" rtlCol="0" anchor="b">
            <a:normAutofit/>
          </a:bodyPr>
          <a:lstStyle/>
          <a:p>
            <a:r>
              <a:rPr lang="en-US"/>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2"/>
          </p:nvPr>
        </p:nvSpPr>
        <p:spPr>
          <a:xfrm>
            <a:off x="6629400" y="6491772"/>
            <a:ext cx="122726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67E38F0A-326B-497E-B0AE-CDB015C62C73}" type="datetime1">
              <a:rPr lang="en-CA" smtClean="0"/>
              <a:pPr/>
              <a:t>2023-09-27</a:t>
            </a:fld>
            <a:endParaRPr lang="en-CA" dirty="0"/>
          </a:p>
        </p:txBody>
      </p:sp>
      <p:sp>
        <p:nvSpPr>
          <p:cNvPr id="5" name="Footer Placeholder 4"/>
          <p:cNvSpPr>
            <a:spLocks noGrp="1"/>
          </p:cNvSpPr>
          <p:nvPr>
            <p:ph type="ftr" sz="quarter" idx="3"/>
          </p:nvPr>
        </p:nvSpPr>
        <p:spPr>
          <a:xfrm>
            <a:off x="2987824" y="6491772"/>
            <a:ext cx="48965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CA" dirty="0"/>
              <a:t>WINDSOR-ESSEX COUNTY HEALTH UNIT</a:t>
            </a:r>
          </a:p>
        </p:txBody>
      </p:sp>
      <p:sp>
        <p:nvSpPr>
          <p:cNvPr id="6" name="Slide Number Placeholder 5"/>
          <p:cNvSpPr>
            <a:spLocks noGrp="1"/>
          </p:cNvSpPr>
          <p:nvPr>
            <p:ph type="sldNum" sz="quarter" idx="4"/>
          </p:nvPr>
        </p:nvSpPr>
        <p:spPr>
          <a:xfrm>
            <a:off x="7884368" y="6491772"/>
            <a:ext cx="80243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27CEAB-E64B-42C9-9CB6-F0577637CFD9}" type="slidenum">
              <a:rPr lang="en-CA" smtClean="0"/>
              <a:t>‹#›</a:t>
            </a:fld>
            <a:endParaRPr lang="en-CA"/>
          </a:p>
        </p:txBody>
      </p:sp>
      <p:grpSp>
        <p:nvGrpSpPr>
          <p:cNvPr id="9" name="Group 8"/>
          <p:cNvGrpSpPr/>
          <p:nvPr userDrawn="1"/>
        </p:nvGrpSpPr>
        <p:grpSpPr>
          <a:xfrm>
            <a:off x="600" y="6433853"/>
            <a:ext cx="2782504" cy="424147"/>
            <a:chOff x="600" y="5955556"/>
            <a:chExt cx="2782504" cy="424147"/>
          </a:xfrm>
        </p:grpSpPr>
        <p:grpSp>
          <p:nvGrpSpPr>
            <p:cNvPr id="8" name="Group 7"/>
            <p:cNvGrpSpPr/>
            <p:nvPr userDrawn="1"/>
          </p:nvGrpSpPr>
          <p:grpSpPr>
            <a:xfrm>
              <a:off x="600" y="5955556"/>
              <a:ext cx="2782504" cy="424147"/>
              <a:chOff x="600" y="5955556"/>
              <a:chExt cx="2782504" cy="424147"/>
            </a:xfrm>
          </p:grpSpPr>
          <p:sp>
            <p:nvSpPr>
              <p:cNvPr id="14" name="Rectangle 13"/>
              <p:cNvSpPr/>
              <p:nvPr userDrawn="1"/>
            </p:nvSpPr>
            <p:spPr>
              <a:xfrm>
                <a:off x="472767" y="5960000"/>
                <a:ext cx="419704" cy="4197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userDrawn="1"/>
            </p:nvSpPr>
            <p:spPr>
              <a:xfrm>
                <a:off x="944933" y="5960000"/>
                <a:ext cx="419704" cy="4197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userDrawn="1"/>
            </p:nvSpPr>
            <p:spPr>
              <a:xfrm>
                <a:off x="1417100" y="5960000"/>
                <a:ext cx="419704" cy="419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userDrawn="1"/>
            </p:nvSpPr>
            <p:spPr>
              <a:xfrm>
                <a:off x="600" y="5960000"/>
                <a:ext cx="419704" cy="4197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userDrawn="1"/>
            </p:nvSpPr>
            <p:spPr>
              <a:xfrm>
                <a:off x="2363400" y="5955556"/>
                <a:ext cx="419704" cy="4197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userDrawn="1"/>
            </p:nvSpPr>
            <p:spPr>
              <a:xfrm>
                <a:off x="1889267" y="5955556"/>
                <a:ext cx="419704" cy="4197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20" name="Picture 1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903160" y="5980205"/>
              <a:ext cx="393884" cy="393884"/>
            </a:xfrm>
            <a:prstGeom prst="rect">
              <a:avLst/>
            </a:prstGeom>
          </p:spPr>
        </p:pic>
      </p:grpSp>
      <p:sp>
        <p:nvSpPr>
          <p:cNvPr id="25" name="Rectangle 24"/>
          <p:cNvSpPr/>
          <p:nvPr userDrawn="1"/>
        </p:nvSpPr>
        <p:spPr>
          <a:xfrm>
            <a:off x="2987824" y="6452527"/>
            <a:ext cx="6156176" cy="45719"/>
          </a:xfrm>
          <a:prstGeom prst="rect">
            <a:avLst/>
          </a:prstGeom>
          <a:gradFill>
            <a:gsLst>
              <a:gs pos="0">
                <a:schemeClr val="accent2"/>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64771653"/>
      </p:ext>
    </p:extLst>
  </p:cSld>
  <p:clrMap bg1="lt1" tx1="dk1" bg2="lt2" tx2="dk2" accent1="accent1" accent2="accent2" accent3="accent3" accent4="accent4" accent5="accent5" accent6="accent6" hlink="hlink" folHlink="folHlink"/>
  <p:sldLayoutIdLst>
    <p:sldLayoutId id="2147483651" r:id="rId1"/>
    <p:sldLayoutId id="2147483659" r:id="rId2"/>
    <p:sldLayoutId id="2147483658" r:id="rId3"/>
    <p:sldLayoutId id="2147483650" r:id="rId4"/>
    <p:sldLayoutId id="2147483649" r:id="rId5"/>
    <p:sldLayoutId id="2147483652" r:id="rId6"/>
    <p:sldLayoutId id="2147483653" r:id="rId7"/>
    <p:sldLayoutId id="2147483654" r:id="rId8"/>
    <p:sldLayoutId id="2147483656" r:id="rId9"/>
    <p:sldLayoutId id="2147483657"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4000" kern="1200">
          <a:solidFill>
            <a:schemeClr val="bg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3200" kern="1200">
          <a:solidFill>
            <a:schemeClr val="accent6">
              <a:lumMod val="75000"/>
            </a:schemeClr>
          </a:solidFill>
          <a:latin typeface="+mn-lt"/>
          <a:ea typeface="+mn-ea"/>
          <a:cs typeface="+mn-cs"/>
        </a:defRPr>
      </a:lvl1pPr>
      <a:lvl2pPr marL="285750" indent="-285750" algn="l" defTabSz="914400" rtl="0" eaLnBrk="1" latinLnBrk="0" hangingPunct="1">
        <a:spcBef>
          <a:spcPct val="20000"/>
        </a:spcBef>
        <a:buFont typeface="Arial" panose="020B0604020202020204" pitchFamily="34" charset="0"/>
        <a:buChar char="•"/>
        <a:defRPr sz="2800" kern="1200">
          <a:solidFill>
            <a:schemeClr val="accent6">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6">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6">
              <a:lumMod val="7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6">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https://www.publicdomainpictures.net/view-image.php?image=354582&amp;picture=vitboken-plan-bakgrund"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healthline.com/health/guided-imagery" TargetMode="External"/><Relationship Id="rId2" Type="http://schemas.openxmlformats.org/officeDocument/2006/relationships/hyperlink" Target="https://www.anxietycanada.com/articles/how-to-do-progressive-muscle-relaxation/"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youtu.be/ssss7V1_ey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MENTAL WELLNESS SERIES</a:t>
            </a:r>
          </a:p>
          <a:p>
            <a:r>
              <a:rPr lang="en-US" dirty="0"/>
              <a:t>WEEK 2- Peaceful Movement</a:t>
            </a:r>
          </a:p>
        </p:txBody>
      </p:sp>
    </p:spTree>
    <p:extLst>
      <p:ext uri="{BB962C8B-B14F-4D97-AF65-F5344CB8AC3E}">
        <p14:creationId xmlns:p14="http://schemas.microsoft.com/office/powerpoint/2010/main" val="339617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36028-225F-76CF-3912-C97618C07BB5}"/>
              </a:ext>
            </a:extLst>
          </p:cNvPr>
          <p:cNvSpPr>
            <a:spLocks noGrp="1"/>
          </p:cNvSpPr>
          <p:nvPr>
            <p:ph type="title"/>
          </p:nvPr>
        </p:nvSpPr>
        <p:spPr>
          <a:xfrm>
            <a:off x="457200" y="274638"/>
            <a:ext cx="8229600" cy="1282154"/>
          </a:xfrm>
        </p:spPr>
        <p:txBody>
          <a:bodyPr anchor="b">
            <a:normAutofit/>
          </a:bodyPr>
          <a:lstStyle/>
          <a:p>
            <a:r>
              <a:rPr lang="en-US" dirty="0"/>
              <a:t>PROGRESSIVE MUSCLE RELAXATION</a:t>
            </a:r>
            <a:endParaRPr lang="en-CA" dirty="0"/>
          </a:p>
        </p:txBody>
      </p:sp>
      <p:sp>
        <p:nvSpPr>
          <p:cNvPr id="4" name="Date Placeholder 3">
            <a:extLst>
              <a:ext uri="{FF2B5EF4-FFF2-40B4-BE49-F238E27FC236}">
                <a16:creationId xmlns:a16="http://schemas.microsoft.com/office/drawing/2014/main" id="{0ED512B5-2566-D8B0-22C2-5320F3D33E26}"/>
              </a:ext>
            </a:extLst>
          </p:cNvPr>
          <p:cNvSpPr>
            <a:spLocks noGrp="1"/>
          </p:cNvSpPr>
          <p:nvPr>
            <p:ph type="dt" sz="half" idx="10"/>
          </p:nvPr>
        </p:nvSpPr>
        <p:spPr>
          <a:xfrm>
            <a:off x="6629400" y="6491772"/>
            <a:ext cx="1227266" cy="365125"/>
          </a:xfrm>
        </p:spPr>
        <p:txBody>
          <a:bodyPr anchor="ctr">
            <a:normAutofit/>
          </a:bodyPr>
          <a:lstStyle/>
          <a:p>
            <a:pPr>
              <a:spcAft>
                <a:spcPts val="600"/>
              </a:spcAft>
            </a:pPr>
            <a:fld id="{68DF24FC-FD17-422E-9504-E2F69FF5C7D2}" type="datetime1">
              <a:rPr lang="en-CA" smtClean="0"/>
              <a:pPr>
                <a:spcAft>
                  <a:spcPts val="600"/>
                </a:spcAft>
              </a:pPr>
              <a:t>2023-09-27</a:t>
            </a:fld>
            <a:endParaRPr lang="en-CA"/>
          </a:p>
        </p:txBody>
      </p:sp>
      <p:sp>
        <p:nvSpPr>
          <p:cNvPr id="5" name="Footer Placeholder 4">
            <a:extLst>
              <a:ext uri="{FF2B5EF4-FFF2-40B4-BE49-F238E27FC236}">
                <a16:creationId xmlns:a16="http://schemas.microsoft.com/office/drawing/2014/main" id="{A2A9F73A-EC84-7AED-6EEB-D74178EB9C1C}"/>
              </a:ext>
            </a:extLst>
          </p:cNvPr>
          <p:cNvSpPr>
            <a:spLocks noGrp="1"/>
          </p:cNvSpPr>
          <p:nvPr>
            <p:ph type="ftr" sz="quarter" idx="11"/>
          </p:nvPr>
        </p:nvSpPr>
        <p:spPr>
          <a:xfrm>
            <a:off x="2987824" y="6491772"/>
            <a:ext cx="4896544" cy="365125"/>
          </a:xfrm>
        </p:spPr>
        <p:txBody>
          <a:bodyPr anchor="ctr">
            <a:normAutofit/>
          </a:bodyPr>
          <a:lstStyle/>
          <a:p>
            <a:pPr>
              <a:spcAft>
                <a:spcPts val="600"/>
              </a:spcAft>
            </a:pPr>
            <a:r>
              <a:rPr lang="en-CA"/>
              <a:t>WINDSOR-ESSEX COUNTY HEALTH UNIT</a:t>
            </a:r>
          </a:p>
        </p:txBody>
      </p:sp>
      <p:sp>
        <p:nvSpPr>
          <p:cNvPr id="6" name="Slide Number Placeholder 5">
            <a:extLst>
              <a:ext uri="{FF2B5EF4-FFF2-40B4-BE49-F238E27FC236}">
                <a16:creationId xmlns:a16="http://schemas.microsoft.com/office/drawing/2014/main" id="{F4387535-1C9D-5096-DF5D-0D5276E325BC}"/>
              </a:ext>
            </a:extLst>
          </p:cNvPr>
          <p:cNvSpPr>
            <a:spLocks noGrp="1"/>
          </p:cNvSpPr>
          <p:nvPr>
            <p:ph type="sldNum" sz="quarter" idx="12"/>
          </p:nvPr>
        </p:nvSpPr>
        <p:spPr>
          <a:xfrm>
            <a:off x="7884368" y="6491772"/>
            <a:ext cx="802432" cy="365125"/>
          </a:xfrm>
        </p:spPr>
        <p:txBody>
          <a:bodyPr anchor="ctr">
            <a:normAutofit/>
          </a:bodyPr>
          <a:lstStyle/>
          <a:p>
            <a:pPr>
              <a:spcAft>
                <a:spcPts val="600"/>
              </a:spcAft>
            </a:pPr>
            <a:fld id="{C027CEAB-E64B-42C9-9CB6-F0577637CFD9}" type="slidenum">
              <a:rPr lang="en-CA" smtClean="0"/>
              <a:pPr>
                <a:spcAft>
                  <a:spcPts val="600"/>
                </a:spcAft>
              </a:pPr>
              <a:t>10</a:t>
            </a:fld>
            <a:endParaRPr lang="en-CA"/>
          </a:p>
        </p:txBody>
      </p:sp>
      <p:graphicFrame>
        <p:nvGraphicFramePr>
          <p:cNvPr id="10" name="Content Placeholder 2">
            <a:extLst>
              <a:ext uri="{FF2B5EF4-FFF2-40B4-BE49-F238E27FC236}">
                <a16:creationId xmlns:a16="http://schemas.microsoft.com/office/drawing/2014/main" id="{F54A8B16-DA88-1BC4-10B1-36587B16A576}"/>
              </a:ext>
            </a:extLst>
          </p:cNvPr>
          <p:cNvGraphicFramePr>
            <a:graphicFrameLocks noGrp="1"/>
          </p:cNvGraphicFramePr>
          <p:nvPr>
            <p:ph idx="1"/>
            <p:extLst>
              <p:ext uri="{D42A27DB-BD31-4B8C-83A1-F6EECF244321}">
                <p14:modId xmlns:p14="http://schemas.microsoft.com/office/powerpoint/2010/main" val="142076012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058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154"/>
          </a:xfrm>
        </p:spPr>
        <p:txBody>
          <a:bodyPr anchor="b">
            <a:normAutofit/>
          </a:bodyPr>
          <a:lstStyle/>
          <a:p>
            <a:r>
              <a:rPr lang="en-US" dirty="0"/>
              <a:t>LET’S PRACTICE</a:t>
            </a:r>
          </a:p>
        </p:txBody>
      </p:sp>
      <p:pic>
        <p:nvPicPr>
          <p:cNvPr id="3" name="Picture 2" descr="Meditation PNG Transparent Images | PNG Al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6276" y="1600200"/>
            <a:ext cx="6631447" cy="4525963"/>
          </a:xfrm>
          <a:prstGeom prst="rect">
            <a:avLst/>
          </a:prstGeom>
          <a:noFill/>
        </p:spPr>
      </p:pic>
      <p:sp>
        <p:nvSpPr>
          <p:cNvPr id="4" name="Date Placeholder 3"/>
          <p:cNvSpPr>
            <a:spLocks noGrp="1"/>
          </p:cNvSpPr>
          <p:nvPr>
            <p:ph type="dt" sz="half" idx="10"/>
          </p:nvPr>
        </p:nvSpPr>
        <p:spPr>
          <a:xfrm>
            <a:off x="6629400" y="6491772"/>
            <a:ext cx="1227266" cy="365125"/>
          </a:xfrm>
        </p:spPr>
        <p:txBody>
          <a:bodyPr anchor="ctr">
            <a:normAutofit/>
          </a:bodyPr>
          <a:lstStyle/>
          <a:p>
            <a:pPr>
              <a:spcAft>
                <a:spcPts val="600"/>
              </a:spcAft>
            </a:pPr>
            <a:fld id="{68DF24FC-FD17-422E-9504-E2F69FF5C7D2}" type="datetime1">
              <a:rPr lang="en-CA" smtClean="0"/>
              <a:pPr>
                <a:spcAft>
                  <a:spcPts val="600"/>
                </a:spcAft>
              </a:pPr>
              <a:t>2023-09-27</a:t>
            </a:fld>
            <a:endParaRPr lang="en-CA"/>
          </a:p>
        </p:txBody>
      </p:sp>
      <p:sp>
        <p:nvSpPr>
          <p:cNvPr id="5" name="Footer Placeholder 4"/>
          <p:cNvSpPr>
            <a:spLocks noGrp="1"/>
          </p:cNvSpPr>
          <p:nvPr>
            <p:ph type="ftr" sz="quarter" idx="11"/>
          </p:nvPr>
        </p:nvSpPr>
        <p:spPr>
          <a:xfrm>
            <a:off x="2987824" y="6491772"/>
            <a:ext cx="4896544" cy="365125"/>
          </a:xfrm>
        </p:spPr>
        <p:txBody>
          <a:bodyPr anchor="ctr">
            <a:normAutofit/>
          </a:bodyPr>
          <a:lstStyle/>
          <a:p>
            <a:pPr>
              <a:spcAft>
                <a:spcPts val="600"/>
              </a:spcAft>
            </a:pPr>
            <a:r>
              <a:rPr lang="en-CA"/>
              <a:t>WINDSOR-ESSEX COUNTY HEALTH UNIT</a:t>
            </a:r>
          </a:p>
        </p:txBody>
      </p:sp>
      <p:sp>
        <p:nvSpPr>
          <p:cNvPr id="6" name="Slide Number Placeholder 5"/>
          <p:cNvSpPr>
            <a:spLocks noGrp="1"/>
          </p:cNvSpPr>
          <p:nvPr>
            <p:ph type="sldNum" sz="quarter" idx="12"/>
          </p:nvPr>
        </p:nvSpPr>
        <p:spPr>
          <a:xfrm>
            <a:off x="7884368" y="6491772"/>
            <a:ext cx="802432" cy="365125"/>
          </a:xfrm>
        </p:spPr>
        <p:txBody>
          <a:bodyPr anchor="ctr">
            <a:normAutofit/>
          </a:bodyPr>
          <a:lstStyle/>
          <a:p>
            <a:pPr>
              <a:spcAft>
                <a:spcPts val="600"/>
              </a:spcAft>
            </a:pPr>
            <a:fld id="{C027CEAB-E64B-42C9-9CB6-F0577637CFD9}" type="slidenum">
              <a:rPr lang="en-CA" smtClean="0"/>
              <a:pPr>
                <a:spcAft>
                  <a:spcPts val="600"/>
                </a:spcAft>
              </a:pPr>
              <a:t>11</a:t>
            </a:fld>
            <a:endParaRPr lang="en-CA"/>
          </a:p>
        </p:txBody>
      </p:sp>
      <p:sp>
        <p:nvSpPr>
          <p:cNvPr id="7" name="Content Placeholder 2"/>
          <p:cNvSpPr txBox="1">
            <a:spLocks/>
          </p:cNvSpPr>
          <p:nvPr/>
        </p:nvSpPr>
        <p:spPr>
          <a:xfrm>
            <a:off x="440567" y="1832646"/>
            <a:ext cx="8229600" cy="2191635"/>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3200" kern="1200">
                <a:solidFill>
                  <a:schemeClr val="accent6">
                    <a:lumMod val="75000"/>
                  </a:schemeClr>
                </a:solidFill>
                <a:latin typeface="+mn-lt"/>
                <a:ea typeface="+mn-ea"/>
                <a:cs typeface="+mn-cs"/>
              </a:defRPr>
            </a:lvl1pPr>
            <a:lvl2pPr marL="285750" indent="-285750" algn="l" defTabSz="914400" rtl="0" eaLnBrk="1" latinLnBrk="0" hangingPunct="1">
              <a:spcBef>
                <a:spcPct val="20000"/>
              </a:spcBef>
              <a:buFont typeface="Arial" panose="020B0604020202020204" pitchFamily="34" charset="0"/>
              <a:buChar char="•"/>
              <a:defRPr sz="2800" kern="1200">
                <a:solidFill>
                  <a:schemeClr val="accent6">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6">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6">
                    <a:lumMod val="7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6">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4000" dirty="0">
              <a:latin typeface="Gill Sans Ultra Bold" panose="020B0A02020104020203" pitchFamily="34" charset="0"/>
            </a:endParaRPr>
          </a:p>
        </p:txBody>
      </p:sp>
    </p:spTree>
    <p:extLst>
      <p:ext uri="{BB962C8B-B14F-4D97-AF65-F5344CB8AC3E}">
        <p14:creationId xmlns:p14="http://schemas.microsoft.com/office/powerpoint/2010/main" val="3561571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Relaxation is the state of being free from tension and anxiety</a:t>
            </a:r>
          </a:p>
          <a:p>
            <a:pPr marL="457200" indent="-457200">
              <a:buFont typeface="Arial" panose="020B0604020202020204" pitchFamily="34" charset="0"/>
              <a:buChar char="•"/>
            </a:pPr>
            <a:r>
              <a:rPr lang="en-US" dirty="0"/>
              <a:t>Physical relaxation techniques help us refocus our minds from stressful thoughts</a:t>
            </a:r>
          </a:p>
          <a:p>
            <a:pPr marL="457200" indent="-457200">
              <a:buFont typeface="Arial" panose="020B0604020202020204" pitchFamily="34" charset="0"/>
              <a:buChar char="•"/>
            </a:pPr>
            <a:r>
              <a:rPr lang="en-US" dirty="0"/>
              <a:t>Physical relaxation techniques we practiced today are deep breathing, visualization and progressive muscle relaxation</a:t>
            </a:r>
          </a:p>
        </p:txBody>
      </p:sp>
      <p:sp>
        <p:nvSpPr>
          <p:cNvPr id="4" name="Date Placeholder 3"/>
          <p:cNvSpPr>
            <a:spLocks noGrp="1"/>
          </p:cNvSpPr>
          <p:nvPr>
            <p:ph type="dt" sz="half" idx="10"/>
          </p:nvPr>
        </p:nvSpPr>
        <p:spPr/>
        <p:txBody>
          <a:bodyPr/>
          <a:lstStyle/>
          <a:p>
            <a:fld id="{68DF24FC-FD17-422E-9504-E2F69FF5C7D2}" type="datetime1">
              <a:rPr lang="en-CA" smtClean="0"/>
              <a:t>2023-09-27</a:t>
            </a:fld>
            <a:endParaRPr lang="en-CA"/>
          </a:p>
        </p:txBody>
      </p:sp>
      <p:sp>
        <p:nvSpPr>
          <p:cNvPr id="5" name="Footer Placeholder 4"/>
          <p:cNvSpPr>
            <a:spLocks noGrp="1"/>
          </p:cNvSpPr>
          <p:nvPr>
            <p:ph type="ftr" sz="quarter" idx="11"/>
          </p:nvPr>
        </p:nvSpPr>
        <p:spPr/>
        <p:txBody>
          <a:bodyPr/>
          <a:lstStyle/>
          <a:p>
            <a:r>
              <a:rPr lang="en-CA"/>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12</a:t>
            </a:fld>
            <a:endParaRPr lang="en-CA"/>
          </a:p>
        </p:txBody>
      </p:sp>
    </p:spTree>
    <p:extLst>
      <p:ext uri="{BB962C8B-B14F-4D97-AF65-F5344CB8AC3E}">
        <p14:creationId xmlns:p14="http://schemas.microsoft.com/office/powerpoint/2010/main" val="80752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45CB9-0DE5-404B-270A-F9C8174215E0}"/>
              </a:ext>
            </a:extLst>
          </p:cNvPr>
          <p:cNvSpPr>
            <a:spLocks noGrp="1"/>
          </p:cNvSpPr>
          <p:nvPr>
            <p:ph type="title"/>
          </p:nvPr>
        </p:nvSpPr>
        <p:spPr>
          <a:xfrm>
            <a:off x="457200" y="274638"/>
            <a:ext cx="8229600" cy="1282154"/>
          </a:xfrm>
        </p:spPr>
        <p:txBody>
          <a:bodyPr anchor="b">
            <a:normAutofit/>
          </a:bodyPr>
          <a:lstStyle/>
          <a:p>
            <a:r>
              <a:rPr lang="en-US" dirty="0"/>
              <a:t>NEXT WEEK…</a:t>
            </a:r>
            <a:endParaRPr lang="en-CA" dirty="0"/>
          </a:p>
        </p:txBody>
      </p:sp>
      <p:sp>
        <p:nvSpPr>
          <p:cNvPr id="3" name="Content Placeholder 2">
            <a:extLst>
              <a:ext uri="{FF2B5EF4-FFF2-40B4-BE49-F238E27FC236}">
                <a16:creationId xmlns:a16="http://schemas.microsoft.com/office/drawing/2014/main" id="{04DEDE7C-7CDF-4CC9-4BBD-EBB17ECCED65}"/>
              </a:ext>
            </a:extLst>
          </p:cNvPr>
          <p:cNvSpPr>
            <a:spLocks noGrp="1"/>
          </p:cNvSpPr>
          <p:nvPr>
            <p:ph sz="half" idx="1"/>
          </p:nvPr>
        </p:nvSpPr>
        <p:spPr>
          <a:xfrm>
            <a:off x="457200" y="1600200"/>
            <a:ext cx="4038600" cy="4525963"/>
          </a:xfrm>
        </p:spPr>
        <p:txBody>
          <a:bodyPr>
            <a:normAutofit/>
          </a:bodyPr>
          <a:lstStyle/>
          <a:p>
            <a:endParaRPr lang="en-US" dirty="0"/>
          </a:p>
          <a:p>
            <a:endParaRPr lang="en-US" dirty="0"/>
          </a:p>
          <a:p>
            <a:endParaRPr lang="en-US" dirty="0"/>
          </a:p>
          <a:p>
            <a:endParaRPr lang="en-US" dirty="0"/>
          </a:p>
          <a:p>
            <a:r>
              <a:rPr lang="en-US" dirty="0"/>
              <a:t>Paper Airplane Contest</a:t>
            </a:r>
            <a:endParaRPr lang="en-CA" dirty="0"/>
          </a:p>
        </p:txBody>
      </p:sp>
      <p:pic>
        <p:nvPicPr>
          <p:cNvPr id="8" name="Picture 7" descr="A picture containing text, envelope, stationary&#10;&#10;Description automatically generated">
            <a:extLst>
              <a:ext uri="{FF2B5EF4-FFF2-40B4-BE49-F238E27FC236}">
                <a16:creationId xmlns:a16="http://schemas.microsoft.com/office/drawing/2014/main" id="{FEB38400-E885-CC2D-326D-225E105503A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6652" r="6426" b="3"/>
          <a:stretch/>
        </p:blipFill>
        <p:spPr>
          <a:xfrm>
            <a:off x="4648200" y="1600200"/>
            <a:ext cx="4038600" cy="4525963"/>
          </a:xfrm>
          <a:prstGeom prst="rect">
            <a:avLst/>
          </a:prstGeom>
          <a:noFill/>
        </p:spPr>
      </p:pic>
      <p:sp>
        <p:nvSpPr>
          <p:cNvPr id="4" name="Date Placeholder 3">
            <a:extLst>
              <a:ext uri="{FF2B5EF4-FFF2-40B4-BE49-F238E27FC236}">
                <a16:creationId xmlns:a16="http://schemas.microsoft.com/office/drawing/2014/main" id="{A1E7AAB3-5062-FEDC-177D-2F8418DFCE32}"/>
              </a:ext>
            </a:extLst>
          </p:cNvPr>
          <p:cNvSpPr>
            <a:spLocks noGrp="1"/>
          </p:cNvSpPr>
          <p:nvPr>
            <p:ph type="dt" sz="half" idx="10"/>
          </p:nvPr>
        </p:nvSpPr>
        <p:spPr>
          <a:xfrm>
            <a:off x="6629400" y="6491772"/>
            <a:ext cx="1227266" cy="365125"/>
          </a:xfrm>
        </p:spPr>
        <p:txBody>
          <a:bodyPr anchor="ctr">
            <a:normAutofit/>
          </a:bodyPr>
          <a:lstStyle/>
          <a:p>
            <a:pPr>
              <a:spcAft>
                <a:spcPts val="600"/>
              </a:spcAft>
            </a:pPr>
            <a:fld id="{68DF24FC-FD17-422E-9504-E2F69FF5C7D2}" type="datetime1">
              <a:rPr lang="en-CA" smtClean="0"/>
              <a:pPr>
                <a:spcAft>
                  <a:spcPts val="600"/>
                </a:spcAft>
              </a:pPr>
              <a:t>2023-09-27</a:t>
            </a:fld>
            <a:endParaRPr lang="en-CA"/>
          </a:p>
        </p:txBody>
      </p:sp>
      <p:sp>
        <p:nvSpPr>
          <p:cNvPr id="5" name="Footer Placeholder 4">
            <a:extLst>
              <a:ext uri="{FF2B5EF4-FFF2-40B4-BE49-F238E27FC236}">
                <a16:creationId xmlns:a16="http://schemas.microsoft.com/office/drawing/2014/main" id="{E9600095-7D44-413F-A152-1FB0E2905161}"/>
              </a:ext>
            </a:extLst>
          </p:cNvPr>
          <p:cNvSpPr>
            <a:spLocks noGrp="1"/>
          </p:cNvSpPr>
          <p:nvPr>
            <p:ph type="ftr" sz="quarter" idx="11"/>
          </p:nvPr>
        </p:nvSpPr>
        <p:spPr>
          <a:xfrm>
            <a:off x="2987824" y="6491772"/>
            <a:ext cx="4896544" cy="365125"/>
          </a:xfrm>
        </p:spPr>
        <p:txBody>
          <a:bodyPr anchor="ctr">
            <a:normAutofit/>
          </a:bodyPr>
          <a:lstStyle/>
          <a:p>
            <a:pPr>
              <a:spcAft>
                <a:spcPts val="600"/>
              </a:spcAft>
            </a:pPr>
            <a:r>
              <a:rPr lang="en-CA"/>
              <a:t>WINDSOR-ESSEX COUNTY HEALTH UNIT</a:t>
            </a:r>
          </a:p>
        </p:txBody>
      </p:sp>
      <p:sp>
        <p:nvSpPr>
          <p:cNvPr id="6" name="Slide Number Placeholder 5">
            <a:extLst>
              <a:ext uri="{FF2B5EF4-FFF2-40B4-BE49-F238E27FC236}">
                <a16:creationId xmlns:a16="http://schemas.microsoft.com/office/drawing/2014/main" id="{DC49F26B-E623-A839-9F10-0B48BB32A8A0}"/>
              </a:ext>
            </a:extLst>
          </p:cNvPr>
          <p:cNvSpPr>
            <a:spLocks noGrp="1"/>
          </p:cNvSpPr>
          <p:nvPr>
            <p:ph type="sldNum" sz="quarter" idx="12"/>
          </p:nvPr>
        </p:nvSpPr>
        <p:spPr>
          <a:xfrm>
            <a:off x="7884368" y="6491772"/>
            <a:ext cx="802432" cy="365125"/>
          </a:xfrm>
        </p:spPr>
        <p:txBody>
          <a:bodyPr anchor="ctr">
            <a:normAutofit/>
          </a:bodyPr>
          <a:lstStyle/>
          <a:p>
            <a:pPr>
              <a:spcAft>
                <a:spcPts val="600"/>
              </a:spcAft>
            </a:pPr>
            <a:fld id="{C027CEAB-E64B-42C9-9CB6-F0577637CFD9}" type="slidenum">
              <a:rPr lang="en-CA" smtClean="0"/>
              <a:pPr>
                <a:spcAft>
                  <a:spcPts val="600"/>
                </a:spcAft>
              </a:pPr>
              <a:t>13</a:t>
            </a:fld>
            <a:endParaRPr lang="en-CA"/>
          </a:p>
        </p:txBody>
      </p:sp>
    </p:spTree>
    <p:extLst>
      <p:ext uri="{BB962C8B-B14F-4D97-AF65-F5344CB8AC3E}">
        <p14:creationId xmlns:p14="http://schemas.microsoft.com/office/powerpoint/2010/main" val="948151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endParaRPr lang="en-CA" dirty="0"/>
          </a:p>
        </p:txBody>
      </p:sp>
      <p:sp>
        <p:nvSpPr>
          <p:cNvPr id="3" name="Content Placeholder 2"/>
          <p:cNvSpPr>
            <a:spLocks noGrp="1"/>
          </p:cNvSpPr>
          <p:nvPr>
            <p:ph idx="1"/>
          </p:nvPr>
        </p:nvSpPr>
        <p:spPr/>
        <p:txBody>
          <a:bodyPr/>
          <a:lstStyle/>
          <a:p>
            <a:r>
              <a:rPr lang="en-US" sz="2000" u="sng" dirty="0">
                <a:hlinkClick r:id="rId2"/>
              </a:rPr>
              <a:t>https://www.anxietycanada.com/articles/how-to-do-progressive-muscle-relaxation/</a:t>
            </a:r>
            <a:endParaRPr lang="en-US" sz="2000" u="sng" dirty="0"/>
          </a:p>
          <a:p>
            <a:endParaRPr lang="en-CA" sz="2000" dirty="0"/>
          </a:p>
          <a:p>
            <a:r>
              <a:rPr lang="en-US" sz="2000" u="sng" dirty="0">
                <a:hlinkClick r:id="rId3"/>
              </a:rPr>
              <a:t>https://www.healthline.com/health/guided-imagery</a:t>
            </a:r>
            <a:endParaRPr lang="en-CA" sz="2000" dirty="0"/>
          </a:p>
          <a:p>
            <a:endParaRPr lang="en-CA" dirty="0"/>
          </a:p>
        </p:txBody>
      </p:sp>
      <p:sp>
        <p:nvSpPr>
          <p:cNvPr id="4" name="Date Placeholder 3"/>
          <p:cNvSpPr>
            <a:spLocks noGrp="1"/>
          </p:cNvSpPr>
          <p:nvPr>
            <p:ph type="dt" sz="half" idx="10"/>
          </p:nvPr>
        </p:nvSpPr>
        <p:spPr/>
        <p:txBody>
          <a:bodyPr/>
          <a:lstStyle/>
          <a:p>
            <a:fld id="{68DF24FC-FD17-422E-9504-E2F69FF5C7D2}" type="datetime1">
              <a:rPr lang="en-CA" smtClean="0"/>
              <a:t>2023-09-27</a:t>
            </a:fld>
            <a:endParaRPr lang="en-CA"/>
          </a:p>
        </p:txBody>
      </p:sp>
      <p:sp>
        <p:nvSpPr>
          <p:cNvPr id="5" name="Footer Placeholder 4"/>
          <p:cNvSpPr>
            <a:spLocks noGrp="1"/>
          </p:cNvSpPr>
          <p:nvPr>
            <p:ph type="ftr" sz="quarter" idx="11"/>
          </p:nvPr>
        </p:nvSpPr>
        <p:spPr/>
        <p:txBody>
          <a:bodyPr/>
          <a:lstStyle/>
          <a:p>
            <a:r>
              <a:rPr lang="en-CA"/>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14</a:t>
            </a:fld>
            <a:endParaRPr lang="en-CA"/>
          </a:p>
        </p:txBody>
      </p:sp>
    </p:spTree>
    <p:extLst>
      <p:ext uri="{BB962C8B-B14F-4D97-AF65-F5344CB8AC3E}">
        <p14:creationId xmlns:p14="http://schemas.microsoft.com/office/powerpoint/2010/main" val="2379274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154"/>
          </a:xfrm>
        </p:spPr>
        <p:txBody>
          <a:bodyPr anchor="b">
            <a:normAutofit/>
          </a:bodyPr>
          <a:lstStyle/>
          <a:p>
            <a:r>
              <a:rPr lang="en-CA" dirty="0"/>
              <a:t>INTRODUCTION</a:t>
            </a:r>
          </a:p>
        </p:txBody>
      </p:sp>
      <p:pic>
        <p:nvPicPr>
          <p:cNvPr id="8" name="Picture 7" descr="Bunch of colored pencils">
            <a:extLst>
              <a:ext uri="{FF2B5EF4-FFF2-40B4-BE49-F238E27FC236}">
                <a16:creationId xmlns:a16="http://schemas.microsoft.com/office/drawing/2014/main" id="{49EF1DEC-8642-E423-3C12-2EC2201547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001" r="27882" b="-1"/>
          <a:stretch/>
        </p:blipFill>
        <p:spPr>
          <a:xfrm>
            <a:off x="457200" y="1600200"/>
            <a:ext cx="4038600" cy="4525963"/>
          </a:xfrm>
          <a:prstGeom prst="rect">
            <a:avLst/>
          </a:prstGeom>
          <a:noFill/>
        </p:spPr>
      </p:pic>
      <p:sp>
        <p:nvSpPr>
          <p:cNvPr id="3" name="Content Placeholder 2"/>
          <p:cNvSpPr>
            <a:spLocks noGrp="1"/>
          </p:cNvSpPr>
          <p:nvPr>
            <p:ph sz="half" idx="2"/>
          </p:nvPr>
        </p:nvSpPr>
        <p:spPr>
          <a:xfrm>
            <a:off x="4648200" y="1600200"/>
            <a:ext cx="4038600" cy="4525963"/>
          </a:xfrm>
        </p:spPr>
        <p:txBody>
          <a:bodyPr>
            <a:normAutofit/>
          </a:bodyPr>
          <a:lstStyle/>
          <a:p>
            <a:pPr lvl="1">
              <a:buNone/>
            </a:pPr>
            <a:r>
              <a:rPr lang="en-CA" sz="4400" dirty="0"/>
              <a:t>  Everyone write down your first name and a healthy way to cope with stress.</a:t>
            </a:r>
          </a:p>
        </p:txBody>
      </p:sp>
      <p:sp>
        <p:nvSpPr>
          <p:cNvPr id="4" name="Date Placeholder 3"/>
          <p:cNvSpPr>
            <a:spLocks noGrp="1"/>
          </p:cNvSpPr>
          <p:nvPr>
            <p:ph type="dt" sz="half" idx="10"/>
          </p:nvPr>
        </p:nvSpPr>
        <p:spPr>
          <a:xfrm>
            <a:off x="6629400" y="6491772"/>
            <a:ext cx="1227266" cy="365125"/>
          </a:xfrm>
        </p:spPr>
        <p:txBody>
          <a:bodyPr anchor="ctr">
            <a:normAutofit/>
          </a:bodyPr>
          <a:lstStyle/>
          <a:p>
            <a:pPr>
              <a:spcAft>
                <a:spcPts val="600"/>
              </a:spcAft>
            </a:pPr>
            <a:fld id="{06B0784C-2256-4850-A48D-3C738F7296CD}" type="datetime1">
              <a:rPr lang="en-CA" smtClean="0"/>
              <a:pPr>
                <a:spcAft>
                  <a:spcPts val="600"/>
                </a:spcAft>
              </a:pPr>
              <a:t>2023-09-27</a:t>
            </a:fld>
            <a:endParaRPr lang="en-CA"/>
          </a:p>
        </p:txBody>
      </p:sp>
      <p:sp>
        <p:nvSpPr>
          <p:cNvPr id="5" name="Footer Placeholder 4"/>
          <p:cNvSpPr>
            <a:spLocks noGrp="1"/>
          </p:cNvSpPr>
          <p:nvPr>
            <p:ph type="ftr" sz="quarter" idx="11"/>
          </p:nvPr>
        </p:nvSpPr>
        <p:spPr>
          <a:xfrm>
            <a:off x="2987824" y="6491772"/>
            <a:ext cx="4896544" cy="365125"/>
          </a:xfrm>
        </p:spPr>
        <p:txBody>
          <a:bodyPr anchor="ctr">
            <a:normAutofit/>
          </a:bodyPr>
          <a:lstStyle/>
          <a:p>
            <a:pPr>
              <a:spcAft>
                <a:spcPts val="600"/>
              </a:spcAft>
            </a:pPr>
            <a:r>
              <a:rPr lang="en-CA" dirty="0"/>
              <a:t>WINDSOR-ESSEX COUNTY HEALTH UNIT</a:t>
            </a:r>
            <a:endParaRPr lang="en-CA"/>
          </a:p>
        </p:txBody>
      </p:sp>
      <p:sp>
        <p:nvSpPr>
          <p:cNvPr id="6" name="Slide Number Placeholder 5"/>
          <p:cNvSpPr>
            <a:spLocks noGrp="1"/>
          </p:cNvSpPr>
          <p:nvPr>
            <p:ph type="sldNum" sz="quarter" idx="12"/>
          </p:nvPr>
        </p:nvSpPr>
        <p:spPr>
          <a:xfrm>
            <a:off x="7884368" y="6491772"/>
            <a:ext cx="802432" cy="365125"/>
          </a:xfrm>
        </p:spPr>
        <p:txBody>
          <a:bodyPr anchor="ctr">
            <a:normAutofit/>
          </a:bodyPr>
          <a:lstStyle/>
          <a:p>
            <a:pPr>
              <a:spcAft>
                <a:spcPts val="600"/>
              </a:spcAft>
            </a:pPr>
            <a:fld id="{C027CEAB-E64B-42C9-9CB6-F0577637CFD9}" type="slidenum">
              <a:rPr lang="en-CA" smtClean="0"/>
              <a:pPr>
                <a:spcAft>
                  <a:spcPts val="600"/>
                </a:spcAft>
              </a:pPr>
              <a:t>2</a:t>
            </a:fld>
            <a:endParaRPr lang="en-CA"/>
          </a:p>
        </p:txBody>
      </p:sp>
    </p:spTree>
    <p:extLst>
      <p:ext uri="{BB962C8B-B14F-4D97-AF65-F5344CB8AC3E}">
        <p14:creationId xmlns:p14="http://schemas.microsoft.com/office/powerpoint/2010/main" val="380213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MENTAL WELLNESS SERIES</a:t>
            </a:r>
          </a:p>
        </p:txBody>
      </p:sp>
      <p:sp>
        <p:nvSpPr>
          <p:cNvPr id="3" name="Content Placeholder 2"/>
          <p:cNvSpPr>
            <a:spLocks noGrp="1"/>
          </p:cNvSpPr>
          <p:nvPr>
            <p:ph idx="1"/>
          </p:nvPr>
        </p:nvSpPr>
        <p:spPr/>
        <p:txBody>
          <a:bodyPr>
            <a:normAutofit/>
          </a:bodyPr>
          <a:lstStyle/>
          <a:p>
            <a:pPr lvl="1"/>
            <a:r>
              <a:rPr lang="en-CA" sz="2400" dirty="0"/>
              <a:t>Week 1</a:t>
            </a:r>
          </a:p>
          <a:p>
            <a:pPr lvl="2"/>
            <a:r>
              <a:rPr lang="en-CA" sz="2000" dirty="0"/>
              <a:t>Introduction to stress and anxiety</a:t>
            </a:r>
          </a:p>
          <a:p>
            <a:pPr lvl="1"/>
            <a:r>
              <a:rPr lang="en-CA" sz="2400" dirty="0">
                <a:solidFill>
                  <a:srgbClr val="FF0000"/>
                </a:solidFill>
              </a:rPr>
              <a:t>Week 2</a:t>
            </a:r>
          </a:p>
          <a:p>
            <a:pPr lvl="2"/>
            <a:r>
              <a:rPr lang="en-CA" sz="2000" dirty="0">
                <a:solidFill>
                  <a:srgbClr val="FF0000"/>
                </a:solidFill>
              </a:rPr>
              <a:t>Wellness Strategy #1: Peaceful movement</a:t>
            </a:r>
          </a:p>
          <a:p>
            <a:pPr lvl="2"/>
            <a:r>
              <a:rPr lang="en-CA" sz="2000" dirty="0">
                <a:solidFill>
                  <a:srgbClr val="FF0000"/>
                </a:solidFill>
              </a:rPr>
              <a:t>Deep breathing, visualization, progressive relaxation</a:t>
            </a:r>
          </a:p>
          <a:p>
            <a:pPr lvl="1"/>
            <a:r>
              <a:rPr lang="en-CA" sz="2400" dirty="0"/>
              <a:t>Week 3</a:t>
            </a:r>
          </a:p>
          <a:p>
            <a:pPr lvl="2"/>
            <a:r>
              <a:rPr lang="en-CA" sz="2000" dirty="0"/>
              <a:t>Wellness Strategy #2: Express yourself through art</a:t>
            </a:r>
          </a:p>
          <a:p>
            <a:pPr lvl="2"/>
            <a:r>
              <a:rPr lang="en-CA" sz="2000" dirty="0"/>
              <a:t>Coloring, crafts, button making</a:t>
            </a:r>
          </a:p>
          <a:p>
            <a:pPr lvl="1"/>
            <a:r>
              <a:rPr lang="en-CA" sz="2400" dirty="0"/>
              <a:t>Week 4</a:t>
            </a:r>
          </a:p>
          <a:p>
            <a:pPr lvl="2"/>
            <a:r>
              <a:rPr lang="en-CA" sz="2000" dirty="0"/>
              <a:t>Wellness Strategy #3: Keeping life in a balance</a:t>
            </a:r>
          </a:p>
          <a:p>
            <a:pPr lvl="2"/>
            <a:r>
              <a:rPr lang="en-CA" sz="2000" dirty="0"/>
              <a:t>Self-care activities, apps for stress relief</a:t>
            </a:r>
          </a:p>
          <a:p>
            <a:pPr lvl="1"/>
            <a:endParaRPr lang="en-CA" sz="2400" dirty="0"/>
          </a:p>
        </p:txBody>
      </p:sp>
      <p:sp>
        <p:nvSpPr>
          <p:cNvPr id="4" name="Date Placeholder 3"/>
          <p:cNvSpPr>
            <a:spLocks noGrp="1"/>
          </p:cNvSpPr>
          <p:nvPr>
            <p:ph type="dt" sz="half" idx="10"/>
          </p:nvPr>
        </p:nvSpPr>
        <p:spPr/>
        <p:txBody>
          <a:bodyPr/>
          <a:lstStyle/>
          <a:p>
            <a:fld id="{06B0784C-2256-4850-A48D-3C738F7296CD}" type="datetime1">
              <a:rPr lang="en-CA" smtClean="0"/>
              <a:t>2023-09-27</a:t>
            </a:fld>
            <a:endParaRPr lang="en-CA" dirty="0"/>
          </a:p>
        </p:txBody>
      </p:sp>
      <p:sp>
        <p:nvSpPr>
          <p:cNvPr id="5" name="Footer Placeholder 4"/>
          <p:cNvSpPr>
            <a:spLocks noGrp="1"/>
          </p:cNvSpPr>
          <p:nvPr>
            <p:ph type="ftr" sz="quarter" idx="11"/>
          </p:nvPr>
        </p:nvSpPr>
        <p:spPr/>
        <p:txBody>
          <a:bodyPr/>
          <a:lstStyle/>
          <a:p>
            <a:r>
              <a:rPr lang="en-CA" dirty="0"/>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3</a:t>
            </a:fld>
            <a:endParaRPr lang="en-CA"/>
          </a:p>
        </p:txBody>
      </p:sp>
    </p:spTree>
    <p:extLst>
      <p:ext uri="{BB962C8B-B14F-4D97-AF65-F5344CB8AC3E}">
        <p14:creationId xmlns:p14="http://schemas.microsoft.com/office/powerpoint/2010/main" val="2180862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154"/>
          </a:xfrm>
        </p:spPr>
        <p:txBody>
          <a:bodyPr anchor="b">
            <a:normAutofit/>
          </a:bodyPr>
          <a:lstStyle/>
          <a:p>
            <a:r>
              <a:rPr lang="en-US" dirty="0"/>
              <a:t>WHAT IS RELAXATION?</a:t>
            </a:r>
          </a:p>
        </p:txBody>
      </p:sp>
      <p:sp>
        <p:nvSpPr>
          <p:cNvPr id="3" name="Content Placeholder 2"/>
          <p:cNvSpPr>
            <a:spLocks noGrp="1"/>
          </p:cNvSpPr>
          <p:nvPr>
            <p:ph sz="half" idx="1"/>
          </p:nvPr>
        </p:nvSpPr>
        <p:spPr>
          <a:xfrm>
            <a:off x="457200" y="1600200"/>
            <a:ext cx="4038600" cy="4525963"/>
          </a:xfrm>
        </p:spPr>
        <p:txBody>
          <a:bodyPr>
            <a:normAutofit/>
          </a:bodyPr>
          <a:lstStyle/>
          <a:p>
            <a:pPr marL="457200" indent="-457200">
              <a:buFont typeface="Arial" panose="020B0604020202020204" pitchFamily="34" charset="0"/>
              <a:buChar char="•"/>
            </a:pPr>
            <a:r>
              <a:rPr lang="en-US" dirty="0"/>
              <a:t>Relaxation is the state of being free from tension and anxiety</a:t>
            </a:r>
          </a:p>
          <a:p>
            <a:pPr marL="457200" indent="-457200">
              <a:buFont typeface="Arial" panose="020B0604020202020204" pitchFamily="34" charset="0"/>
              <a:buChar char="•"/>
            </a:pPr>
            <a:r>
              <a:rPr lang="en-US" dirty="0"/>
              <a:t>Physical relaxation refers to physical actions we can take to relax our mind and our bodies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2367155"/>
            <a:ext cx="4038600" cy="2992052"/>
          </a:xfrm>
          <a:prstGeom prst="rect">
            <a:avLst/>
          </a:prstGeom>
          <a:noFill/>
        </p:spPr>
      </p:pic>
      <p:sp>
        <p:nvSpPr>
          <p:cNvPr id="4" name="Date Placeholder 3"/>
          <p:cNvSpPr>
            <a:spLocks noGrp="1"/>
          </p:cNvSpPr>
          <p:nvPr>
            <p:ph type="dt" sz="half" idx="10"/>
          </p:nvPr>
        </p:nvSpPr>
        <p:spPr>
          <a:xfrm>
            <a:off x="6629400" y="6491772"/>
            <a:ext cx="1227266" cy="365125"/>
          </a:xfrm>
        </p:spPr>
        <p:txBody>
          <a:bodyPr anchor="ctr">
            <a:normAutofit/>
          </a:bodyPr>
          <a:lstStyle/>
          <a:p>
            <a:pPr>
              <a:spcAft>
                <a:spcPts val="600"/>
              </a:spcAft>
            </a:pPr>
            <a:fld id="{68DF24FC-FD17-422E-9504-E2F69FF5C7D2}" type="datetime1">
              <a:rPr lang="en-CA" smtClean="0"/>
              <a:pPr>
                <a:spcAft>
                  <a:spcPts val="600"/>
                </a:spcAft>
              </a:pPr>
              <a:t>2023-09-27</a:t>
            </a:fld>
            <a:endParaRPr lang="en-CA"/>
          </a:p>
        </p:txBody>
      </p:sp>
      <p:sp>
        <p:nvSpPr>
          <p:cNvPr id="5" name="Footer Placeholder 4"/>
          <p:cNvSpPr>
            <a:spLocks noGrp="1"/>
          </p:cNvSpPr>
          <p:nvPr>
            <p:ph type="ftr" sz="quarter" idx="11"/>
          </p:nvPr>
        </p:nvSpPr>
        <p:spPr>
          <a:xfrm>
            <a:off x="2987824" y="6491772"/>
            <a:ext cx="4896544" cy="365125"/>
          </a:xfrm>
        </p:spPr>
        <p:txBody>
          <a:bodyPr anchor="ctr">
            <a:normAutofit/>
          </a:bodyPr>
          <a:lstStyle/>
          <a:p>
            <a:pPr>
              <a:spcAft>
                <a:spcPts val="600"/>
              </a:spcAft>
            </a:pPr>
            <a:r>
              <a:rPr lang="en-CA"/>
              <a:t>WINDSOR-ESSEX COUNTY HEALTH UNIT</a:t>
            </a:r>
          </a:p>
        </p:txBody>
      </p:sp>
      <p:sp>
        <p:nvSpPr>
          <p:cNvPr id="6" name="Slide Number Placeholder 5"/>
          <p:cNvSpPr>
            <a:spLocks noGrp="1"/>
          </p:cNvSpPr>
          <p:nvPr>
            <p:ph type="sldNum" sz="quarter" idx="12"/>
          </p:nvPr>
        </p:nvSpPr>
        <p:spPr>
          <a:xfrm>
            <a:off x="7884368" y="6491772"/>
            <a:ext cx="802432" cy="365125"/>
          </a:xfrm>
        </p:spPr>
        <p:txBody>
          <a:bodyPr anchor="ctr">
            <a:normAutofit/>
          </a:bodyPr>
          <a:lstStyle/>
          <a:p>
            <a:pPr>
              <a:spcAft>
                <a:spcPts val="600"/>
              </a:spcAft>
            </a:pPr>
            <a:fld id="{C027CEAB-E64B-42C9-9CB6-F0577637CFD9}" type="slidenum">
              <a:rPr lang="en-CA" smtClean="0"/>
              <a:pPr>
                <a:spcAft>
                  <a:spcPts val="600"/>
                </a:spcAft>
              </a:pPr>
              <a:t>4</a:t>
            </a:fld>
            <a:endParaRPr lang="en-CA"/>
          </a:p>
        </p:txBody>
      </p:sp>
    </p:spTree>
    <p:extLst>
      <p:ext uri="{BB962C8B-B14F-4D97-AF65-F5344CB8AC3E}">
        <p14:creationId xmlns:p14="http://schemas.microsoft.com/office/powerpoint/2010/main" val="3765218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PHYSICAL RELAXATION TECHNIQUES</a:t>
            </a:r>
          </a:p>
        </p:txBody>
      </p:sp>
      <p:sp>
        <p:nvSpPr>
          <p:cNvPr id="3" name="Content Placeholder 2"/>
          <p:cNvSpPr>
            <a:spLocks noGrp="1"/>
          </p:cNvSpPr>
          <p:nvPr>
            <p:ph idx="1"/>
          </p:nvPr>
        </p:nvSpPr>
        <p:spPr>
          <a:xfrm>
            <a:off x="457200" y="1761300"/>
            <a:ext cx="8229600" cy="4525963"/>
          </a:xfrm>
        </p:spPr>
        <p:txBody>
          <a:bodyPr>
            <a:normAutofit/>
          </a:bodyPr>
          <a:lstStyle/>
          <a:p>
            <a:r>
              <a:rPr lang="en-CA" dirty="0"/>
              <a:t>There are many techniques, we are going to focus on three:</a:t>
            </a:r>
          </a:p>
          <a:p>
            <a:pPr marL="457200" indent="-457200">
              <a:buFont typeface="Arial" panose="020B0604020202020204" pitchFamily="34" charset="0"/>
              <a:buChar char="•"/>
            </a:pPr>
            <a:r>
              <a:rPr lang="en-CA" dirty="0"/>
              <a:t>Deep breathing</a:t>
            </a:r>
          </a:p>
          <a:p>
            <a:pPr marL="457200" indent="-457200">
              <a:buFont typeface="Arial" panose="020B0604020202020204" pitchFamily="34" charset="0"/>
              <a:buChar char="•"/>
            </a:pPr>
            <a:r>
              <a:rPr lang="en-CA" dirty="0"/>
              <a:t>Guided imagery / visualization</a:t>
            </a:r>
          </a:p>
          <a:p>
            <a:pPr marL="457200" indent="-457200">
              <a:buFont typeface="Arial" panose="020B0604020202020204" pitchFamily="34" charset="0"/>
              <a:buChar char="•"/>
            </a:pPr>
            <a:r>
              <a:rPr lang="en-CA" dirty="0"/>
              <a:t>Progressive muscle relaxation</a:t>
            </a:r>
          </a:p>
        </p:txBody>
      </p:sp>
      <p:sp>
        <p:nvSpPr>
          <p:cNvPr id="4" name="Date Placeholder 3"/>
          <p:cNvSpPr>
            <a:spLocks noGrp="1"/>
          </p:cNvSpPr>
          <p:nvPr>
            <p:ph type="dt" sz="half" idx="10"/>
          </p:nvPr>
        </p:nvSpPr>
        <p:spPr/>
        <p:txBody>
          <a:bodyPr/>
          <a:lstStyle/>
          <a:p>
            <a:fld id="{06B0784C-2256-4850-A48D-3C738F7296CD}" type="datetime1">
              <a:rPr lang="en-CA" smtClean="0"/>
              <a:t>2023-09-27</a:t>
            </a:fld>
            <a:endParaRPr lang="en-CA" dirty="0"/>
          </a:p>
        </p:txBody>
      </p:sp>
      <p:sp>
        <p:nvSpPr>
          <p:cNvPr id="5" name="Footer Placeholder 4"/>
          <p:cNvSpPr>
            <a:spLocks noGrp="1"/>
          </p:cNvSpPr>
          <p:nvPr>
            <p:ph type="ftr" sz="quarter" idx="11"/>
          </p:nvPr>
        </p:nvSpPr>
        <p:spPr/>
        <p:txBody>
          <a:bodyPr/>
          <a:lstStyle/>
          <a:p>
            <a:r>
              <a:rPr lang="en-CA"/>
              <a:t>WINDSOR-ESSEX COUNTY HEALTH UNIT</a:t>
            </a:r>
            <a:endParaRPr lang="en-CA" dirty="0"/>
          </a:p>
        </p:txBody>
      </p:sp>
      <p:sp>
        <p:nvSpPr>
          <p:cNvPr id="6" name="Slide Number Placeholder 5"/>
          <p:cNvSpPr>
            <a:spLocks noGrp="1"/>
          </p:cNvSpPr>
          <p:nvPr>
            <p:ph type="sldNum" sz="quarter" idx="12"/>
          </p:nvPr>
        </p:nvSpPr>
        <p:spPr/>
        <p:txBody>
          <a:bodyPr/>
          <a:lstStyle/>
          <a:p>
            <a:fld id="{C027CEAB-E64B-42C9-9CB6-F0577637CFD9}" type="slidenum">
              <a:rPr lang="en-CA" smtClean="0"/>
              <a:t>5</a:t>
            </a:fld>
            <a:endParaRPr lang="en-CA"/>
          </a:p>
        </p:txBody>
      </p:sp>
    </p:spTree>
    <p:extLst>
      <p:ext uri="{BB962C8B-B14F-4D97-AF65-F5344CB8AC3E}">
        <p14:creationId xmlns:p14="http://schemas.microsoft.com/office/powerpoint/2010/main" val="264544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EF21E-41A5-2654-0B41-0DE73FC826A8}"/>
              </a:ext>
            </a:extLst>
          </p:cNvPr>
          <p:cNvSpPr>
            <a:spLocks noGrp="1"/>
          </p:cNvSpPr>
          <p:nvPr>
            <p:ph type="title"/>
          </p:nvPr>
        </p:nvSpPr>
        <p:spPr>
          <a:xfrm>
            <a:off x="457200" y="274638"/>
            <a:ext cx="8229600" cy="1282154"/>
          </a:xfrm>
        </p:spPr>
        <p:txBody>
          <a:bodyPr anchor="b">
            <a:normAutofit/>
          </a:bodyPr>
          <a:lstStyle/>
          <a:p>
            <a:r>
              <a:rPr lang="en-US" dirty="0"/>
              <a:t>DEEP BREATHING</a:t>
            </a:r>
            <a:endParaRPr lang="en-CA" dirty="0"/>
          </a:p>
        </p:txBody>
      </p:sp>
      <p:sp>
        <p:nvSpPr>
          <p:cNvPr id="4" name="Date Placeholder 3">
            <a:extLst>
              <a:ext uri="{FF2B5EF4-FFF2-40B4-BE49-F238E27FC236}">
                <a16:creationId xmlns:a16="http://schemas.microsoft.com/office/drawing/2014/main" id="{7711C0DD-9A05-257E-DEE6-FDDC49E4D867}"/>
              </a:ext>
            </a:extLst>
          </p:cNvPr>
          <p:cNvSpPr>
            <a:spLocks noGrp="1"/>
          </p:cNvSpPr>
          <p:nvPr>
            <p:ph type="dt" sz="half" idx="10"/>
          </p:nvPr>
        </p:nvSpPr>
        <p:spPr>
          <a:xfrm>
            <a:off x="6629400" y="6491772"/>
            <a:ext cx="1227266" cy="365125"/>
          </a:xfrm>
        </p:spPr>
        <p:txBody>
          <a:bodyPr anchor="ctr">
            <a:normAutofit/>
          </a:bodyPr>
          <a:lstStyle/>
          <a:p>
            <a:pPr>
              <a:spcAft>
                <a:spcPts val="600"/>
              </a:spcAft>
            </a:pPr>
            <a:fld id="{68DF24FC-FD17-422E-9504-E2F69FF5C7D2}" type="datetime1">
              <a:rPr lang="en-CA" smtClean="0"/>
              <a:pPr>
                <a:spcAft>
                  <a:spcPts val="600"/>
                </a:spcAft>
              </a:pPr>
              <a:t>2023-09-27</a:t>
            </a:fld>
            <a:endParaRPr lang="en-CA"/>
          </a:p>
        </p:txBody>
      </p:sp>
      <p:sp>
        <p:nvSpPr>
          <p:cNvPr id="5" name="Footer Placeholder 4">
            <a:extLst>
              <a:ext uri="{FF2B5EF4-FFF2-40B4-BE49-F238E27FC236}">
                <a16:creationId xmlns:a16="http://schemas.microsoft.com/office/drawing/2014/main" id="{BA8C3637-2E85-7BD4-3229-3EBA5A8228B3}"/>
              </a:ext>
            </a:extLst>
          </p:cNvPr>
          <p:cNvSpPr>
            <a:spLocks noGrp="1"/>
          </p:cNvSpPr>
          <p:nvPr>
            <p:ph type="ftr" sz="quarter" idx="11"/>
          </p:nvPr>
        </p:nvSpPr>
        <p:spPr>
          <a:xfrm>
            <a:off x="2987824" y="6491772"/>
            <a:ext cx="4896544" cy="365125"/>
          </a:xfrm>
        </p:spPr>
        <p:txBody>
          <a:bodyPr anchor="ctr">
            <a:normAutofit/>
          </a:bodyPr>
          <a:lstStyle/>
          <a:p>
            <a:pPr>
              <a:spcAft>
                <a:spcPts val="600"/>
              </a:spcAft>
            </a:pPr>
            <a:r>
              <a:rPr lang="en-CA"/>
              <a:t>WINDSOR-ESSEX COUNTY HEALTH UNIT</a:t>
            </a:r>
          </a:p>
        </p:txBody>
      </p:sp>
      <p:sp>
        <p:nvSpPr>
          <p:cNvPr id="6" name="Slide Number Placeholder 5">
            <a:extLst>
              <a:ext uri="{FF2B5EF4-FFF2-40B4-BE49-F238E27FC236}">
                <a16:creationId xmlns:a16="http://schemas.microsoft.com/office/drawing/2014/main" id="{36FE7433-5A41-486A-B735-66D157FE42F1}"/>
              </a:ext>
            </a:extLst>
          </p:cNvPr>
          <p:cNvSpPr>
            <a:spLocks noGrp="1"/>
          </p:cNvSpPr>
          <p:nvPr>
            <p:ph type="sldNum" sz="quarter" idx="12"/>
          </p:nvPr>
        </p:nvSpPr>
        <p:spPr>
          <a:xfrm>
            <a:off x="7884368" y="6491772"/>
            <a:ext cx="802432" cy="365125"/>
          </a:xfrm>
        </p:spPr>
        <p:txBody>
          <a:bodyPr anchor="ctr">
            <a:normAutofit/>
          </a:bodyPr>
          <a:lstStyle/>
          <a:p>
            <a:pPr>
              <a:spcAft>
                <a:spcPts val="600"/>
              </a:spcAft>
            </a:pPr>
            <a:fld id="{C027CEAB-E64B-42C9-9CB6-F0577637CFD9}" type="slidenum">
              <a:rPr lang="en-CA" smtClean="0"/>
              <a:pPr>
                <a:spcAft>
                  <a:spcPts val="600"/>
                </a:spcAft>
              </a:pPr>
              <a:t>6</a:t>
            </a:fld>
            <a:endParaRPr lang="en-CA"/>
          </a:p>
        </p:txBody>
      </p:sp>
      <p:graphicFrame>
        <p:nvGraphicFramePr>
          <p:cNvPr id="8" name="Content Placeholder 2">
            <a:extLst>
              <a:ext uri="{FF2B5EF4-FFF2-40B4-BE49-F238E27FC236}">
                <a16:creationId xmlns:a16="http://schemas.microsoft.com/office/drawing/2014/main" id="{9CC66BF8-0249-777E-4F70-B49BF09A6BB3}"/>
              </a:ext>
            </a:extLst>
          </p:cNvPr>
          <p:cNvGraphicFramePr>
            <a:graphicFrameLocks noGrp="1"/>
          </p:cNvGraphicFramePr>
          <p:nvPr>
            <p:ph idx="1"/>
            <p:extLst>
              <p:ext uri="{D42A27DB-BD31-4B8C-83A1-F6EECF244321}">
                <p14:modId xmlns:p14="http://schemas.microsoft.com/office/powerpoint/2010/main" val="55677858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0540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154"/>
          </a:xfrm>
        </p:spPr>
        <p:txBody>
          <a:bodyPr anchor="b">
            <a:normAutofit/>
          </a:bodyPr>
          <a:lstStyle/>
          <a:p>
            <a:r>
              <a:rPr lang="en-US" dirty="0"/>
              <a:t>LET’S PRACTICE</a:t>
            </a:r>
          </a:p>
        </p:txBody>
      </p:sp>
      <p:pic>
        <p:nvPicPr>
          <p:cNvPr id="8" name="Picture 7" descr="Il respiro di Gaia si fa più profondo | Climatemonito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947" y="1600200"/>
            <a:ext cx="4028106" cy="4525963"/>
          </a:xfrm>
          <a:prstGeom prst="rect">
            <a:avLst/>
          </a:prstGeom>
          <a:noFill/>
        </p:spPr>
      </p:pic>
      <p:sp>
        <p:nvSpPr>
          <p:cNvPr id="4" name="Date Placeholder 3"/>
          <p:cNvSpPr>
            <a:spLocks noGrp="1"/>
          </p:cNvSpPr>
          <p:nvPr>
            <p:ph type="dt" sz="half" idx="10"/>
          </p:nvPr>
        </p:nvSpPr>
        <p:spPr>
          <a:xfrm>
            <a:off x="6629400" y="6491772"/>
            <a:ext cx="1227266" cy="365125"/>
          </a:xfrm>
        </p:spPr>
        <p:txBody>
          <a:bodyPr anchor="ctr">
            <a:normAutofit/>
          </a:bodyPr>
          <a:lstStyle/>
          <a:p>
            <a:pPr>
              <a:spcAft>
                <a:spcPts val="600"/>
              </a:spcAft>
            </a:pPr>
            <a:fld id="{68DF24FC-FD17-422E-9504-E2F69FF5C7D2}" type="datetime1">
              <a:rPr lang="en-CA" smtClean="0"/>
              <a:pPr>
                <a:spcAft>
                  <a:spcPts val="600"/>
                </a:spcAft>
              </a:pPr>
              <a:t>2023-09-27</a:t>
            </a:fld>
            <a:endParaRPr lang="en-CA"/>
          </a:p>
        </p:txBody>
      </p:sp>
      <p:sp>
        <p:nvSpPr>
          <p:cNvPr id="5" name="Footer Placeholder 4"/>
          <p:cNvSpPr>
            <a:spLocks noGrp="1"/>
          </p:cNvSpPr>
          <p:nvPr>
            <p:ph type="ftr" sz="quarter" idx="11"/>
          </p:nvPr>
        </p:nvSpPr>
        <p:spPr>
          <a:xfrm>
            <a:off x="2987824" y="6491772"/>
            <a:ext cx="4896544" cy="365125"/>
          </a:xfrm>
        </p:spPr>
        <p:txBody>
          <a:bodyPr anchor="ctr">
            <a:normAutofit/>
          </a:bodyPr>
          <a:lstStyle/>
          <a:p>
            <a:pPr>
              <a:spcAft>
                <a:spcPts val="600"/>
              </a:spcAft>
            </a:pPr>
            <a:r>
              <a:rPr lang="en-CA"/>
              <a:t>WINDSOR-ESSEX COUNTY HEALTH UNIT</a:t>
            </a:r>
          </a:p>
        </p:txBody>
      </p:sp>
      <p:sp>
        <p:nvSpPr>
          <p:cNvPr id="6" name="Slide Number Placeholder 5"/>
          <p:cNvSpPr>
            <a:spLocks noGrp="1"/>
          </p:cNvSpPr>
          <p:nvPr>
            <p:ph type="sldNum" sz="quarter" idx="12"/>
          </p:nvPr>
        </p:nvSpPr>
        <p:spPr>
          <a:xfrm>
            <a:off x="7884368" y="6491772"/>
            <a:ext cx="802432" cy="365125"/>
          </a:xfrm>
        </p:spPr>
        <p:txBody>
          <a:bodyPr anchor="ctr">
            <a:normAutofit/>
          </a:bodyPr>
          <a:lstStyle/>
          <a:p>
            <a:pPr>
              <a:spcAft>
                <a:spcPts val="600"/>
              </a:spcAft>
            </a:pPr>
            <a:fld id="{C027CEAB-E64B-42C9-9CB6-F0577637CFD9}" type="slidenum">
              <a:rPr lang="en-CA" smtClean="0"/>
              <a:pPr>
                <a:spcAft>
                  <a:spcPts val="600"/>
                </a:spcAft>
              </a:pPr>
              <a:t>7</a:t>
            </a:fld>
            <a:endParaRPr lang="en-CA"/>
          </a:p>
        </p:txBody>
      </p:sp>
    </p:spTree>
    <p:extLst>
      <p:ext uri="{BB962C8B-B14F-4D97-AF65-F5344CB8AC3E}">
        <p14:creationId xmlns:p14="http://schemas.microsoft.com/office/powerpoint/2010/main" val="230114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09AC8-8331-D985-B648-020C2C24EEB6}"/>
              </a:ext>
            </a:extLst>
          </p:cNvPr>
          <p:cNvSpPr>
            <a:spLocks noGrp="1"/>
          </p:cNvSpPr>
          <p:nvPr>
            <p:ph type="title"/>
          </p:nvPr>
        </p:nvSpPr>
        <p:spPr>
          <a:xfrm>
            <a:off x="457200" y="274638"/>
            <a:ext cx="8229600" cy="1282154"/>
          </a:xfrm>
        </p:spPr>
        <p:txBody>
          <a:bodyPr anchor="b">
            <a:normAutofit/>
          </a:bodyPr>
          <a:lstStyle/>
          <a:p>
            <a:r>
              <a:rPr lang="en-US" dirty="0"/>
              <a:t>GUIDED IMAGERY</a:t>
            </a:r>
            <a:endParaRPr lang="en-CA" dirty="0"/>
          </a:p>
        </p:txBody>
      </p:sp>
      <p:sp>
        <p:nvSpPr>
          <p:cNvPr id="4" name="Date Placeholder 3">
            <a:extLst>
              <a:ext uri="{FF2B5EF4-FFF2-40B4-BE49-F238E27FC236}">
                <a16:creationId xmlns:a16="http://schemas.microsoft.com/office/drawing/2014/main" id="{FD373052-5C0B-5827-CA91-97567B23C9E0}"/>
              </a:ext>
            </a:extLst>
          </p:cNvPr>
          <p:cNvSpPr>
            <a:spLocks noGrp="1"/>
          </p:cNvSpPr>
          <p:nvPr>
            <p:ph type="dt" sz="half" idx="10"/>
          </p:nvPr>
        </p:nvSpPr>
        <p:spPr>
          <a:xfrm>
            <a:off x="6629400" y="6491772"/>
            <a:ext cx="1227266" cy="365125"/>
          </a:xfrm>
        </p:spPr>
        <p:txBody>
          <a:bodyPr anchor="ctr">
            <a:normAutofit/>
          </a:bodyPr>
          <a:lstStyle/>
          <a:p>
            <a:pPr>
              <a:spcAft>
                <a:spcPts val="600"/>
              </a:spcAft>
            </a:pPr>
            <a:fld id="{68DF24FC-FD17-422E-9504-E2F69FF5C7D2}" type="datetime1">
              <a:rPr lang="en-CA" smtClean="0"/>
              <a:pPr>
                <a:spcAft>
                  <a:spcPts val="600"/>
                </a:spcAft>
              </a:pPr>
              <a:t>2023-09-27</a:t>
            </a:fld>
            <a:endParaRPr lang="en-CA"/>
          </a:p>
        </p:txBody>
      </p:sp>
      <p:sp>
        <p:nvSpPr>
          <p:cNvPr id="5" name="Footer Placeholder 4">
            <a:extLst>
              <a:ext uri="{FF2B5EF4-FFF2-40B4-BE49-F238E27FC236}">
                <a16:creationId xmlns:a16="http://schemas.microsoft.com/office/drawing/2014/main" id="{09D65432-63A1-8528-4334-2669B615FED7}"/>
              </a:ext>
            </a:extLst>
          </p:cNvPr>
          <p:cNvSpPr>
            <a:spLocks noGrp="1"/>
          </p:cNvSpPr>
          <p:nvPr>
            <p:ph type="ftr" sz="quarter" idx="11"/>
          </p:nvPr>
        </p:nvSpPr>
        <p:spPr>
          <a:xfrm>
            <a:off x="2987824" y="6491772"/>
            <a:ext cx="4896544" cy="365125"/>
          </a:xfrm>
        </p:spPr>
        <p:txBody>
          <a:bodyPr anchor="ctr">
            <a:normAutofit/>
          </a:bodyPr>
          <a:lstStyle/>
          <a:p>
            <a:pPr>
              <a:spcAft>
                <a:spcPts val="600"/>
              </a:spcAft>
            </a:pPr>
            <a:r>
              <a:rPr lang="en-CA"/>
              <a:t>WINDSOR-ESSEX COUNTY HEALTH UNIT</a:t>
            </a:r>
          </a:p>
        </p:txBody>
      </p:sp>
      <p:sp>
        <p:nvSpPr>
          <p:cNvPr id="6" name="Slide Number Placeholder 5">
            <a:extLst>
              <a:ext uri="{FF2B5EF4-FFF2-40B4-BE49-F238E27FC236}">
                <a16:creationId xmlns:a16="http://schemas.microsoft.com/office/drawing/2014/main" id="{33AD5E35-C6DD-2A1B-A4C0-2201E22F0981}"/>
              </a:ext>
            </a:extLst>
          </p:cNvPr>
          <p:cNvSpPr>
            <a:spLocks noGrp="1"/>
          </p:cNvSpPr>
          <p:nvPr>
            <p:ph type="sldNum" sz="quarter" idx="12"/>
          </p:nvPr>
        </p:nvSpPr>
        <p:spPr>
          <a:xfrm>
            <a:off x="7884368" y="6491772"/>
            <a:ext cx="802432" cy="365125"/>
          </a:xfrm>
        </p:spPr>
        <p:txBody>
          <a:bodyPr anchor="ctr">
            <a:normAutofit/>
          </a:bodyPr>
          <a:lstStyle/>
          <a:p>
            <a:pPr>
              <a:spcAft>
                <a:spcPts val="600"/>
              </a:spcAft>
            </a:pPr>
            <a:fld id="{C027CEAB-E64B-42C9-9CB6-F0577637CFD9}" type="slidenum">
              <a:rPr lang="en-CA" smtClean="0"/>
              <a:pPr>
                <a:spcAft>
                  <a:spcPts val="600"/>
                </a:spcAft>
              </a:pPr>
              <a:t>8</a:t>
            </a:fld>
            <a:endParaRPr lang="en-CA"/>
          </a:p>
        </p:txBody>
      </p:sp>
      <p:graphicFrame>
        <p:nvGraphicFramePr>
          <p:cNvPr id="19" name="Content Placeholder 2">
            <a:extLst>
              <a:ext uri="{FF2B5EF4-FFF2-40B4-BE49-F238E27FC236}">
                <a16:creationId xmlns:a16="http://schemas.microsoft.com/office/drawing/2014/main" id="{ECBEB38D-A4A2-22D0-0073-60173E824A31}"/>
              </a:ext>
            </a:extLst>
          </p:cNvPr>
          <p:cNvGraphicFramePr>
            <a:graphicFrameLocks noGrp="1"/>
          </p:cNvGraphicFramePr>
          <p:nvPr>
            <p:ph idx="1"/>
            <p:extLst>
              <p:ext uri="{D42A27DB-BD31-4B8C-83A1-F6EECF244321}">
                <p14:modId xmlns:p14="http://schemas.microsoft.com/office/powerpoint/2010/main" val="366150712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8168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PRACTICE</a:t>
            </a:r>
          </a:p>
        </p:txBody>
      </p:sp>
      <p:sp>
        <p:nvSpPr>
          <p:cNvPr id="4" name="Date Placeholder 3"/>
          <p:cNvSpPr>
            <a:spLocks noGrp="1"/>
          </p:cNvSpPr>
          <p:nvPr>
            <p:ph type="dt" sz="half" idx="10"/>
          </p:nvPr>
        </p:nvSpPr>
        <p:spPr/>
        <p:txBody>
          <a:bodyPr/>
          <a:lstStyle/>
          <a:p>
            <a:fld id="{68DF24FC-FD17-422E-9504-E2F69FF5C7D2}" type="datetime1">
              <a:rPr lang="en-CA" smtClean="0"/>
              <a:t>2023-09-27</a:t>
            </a:fld>
            <a:endParaRPr lang="en-CA"/>
          </a:p>
        </p:txBody>
      </p:sp>
      <p:sp>
        <p:nvSpPr>
          <p:cNvPr id="5" name="Footer Placeholder 4"/>
          <p:cNvSpPr>
            <a:spLocks noGrp="1"/>
          </p:cNvSpPr>
          <p:nvPr>
            <p:ph type="ftr" sz="quarter" idx="11"/>
          </p:nvPr>
        </p:nvSpPr>
        <p:spPr/>
        <p:txBody>
          <a:bodyPr/>
          <a:lstStyle/>
          <a:p>
            <a:r>
              <a:rPr lang="en-CA"/>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9</a:t>
            </a:fld>
            <a:endParaRPr lang="en-CA"/>
          </a:p>
        </p:txBody>
      </p:sp>
      <p:sp>
        <p:nvSpPr>
          <p:cNvPr id="7" name="Content Placeholder 2"/>
          <p:cNvSpPr txBox="1">
            <a:spLocks/>
          </p:cNvSpPr>
          <p:nvPr/>
        </p:nvSpPr>
        <p:spPr>
          <a:xfrm>
            <a:off x="440567" y="1832646"/>
            <a:ext cx="8229600" cy="2191635"/>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3200" kern="1200">
                <a:solidFill>
                  <a:schemeClr val="accent6">
                    <a:lumMod val="75000"/>
                  </a:schemeClr>
                </a:solidFill>
                <a:latin typeface="+mn-lt"/>
                <a:ea typeface="+mn-ea"/>
                <a:cs typeface="+mn-cs"/>
              </a:defRPr>
            </a:lvl1pPr>
            <a:lvl2pPr marL="285750" indent="-285750" algn="l" defTabSz="914400" rtl="0" eaLnBrk="1" latinLnBrk="0" hangingPunct="1">
              <a:spcBef>
                <a:spcPct val="20000"/>
              </a:spcBef>
              <a:buFont typeface="Arial" panose="020B0604020202020204" pitchFamily="34" charset="0"/>
              <a:buChar char="•"/>
              <a:defRPr sz="2800" kern="1200">
                <a:solidFill>
                  <a:schemeClr val="accent6">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6">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6">
                    <a:lumMod val="7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6">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4000" dirty="0">
              <a:latin typeface="Gill Sans Ultra Bold" panose="020B0A02020104020203" pitchFamily="34" charset="0"/>
            </a:endParaRPr>
          </a:p>
        </p:txBody>
      </p:sp>
      <p:pic>
        <p:nvPicPr>
          <p:cNvPr id="8" name="Picture 7" descr="L'univers de ma classe: L'atelier de lecture, en détai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7567" y="1710166"/>
            <a:ext cx="2895600" cy="3766971"/>
          </a:xfrm>
          <a:prstGeom prst="rect">
            <a:avLst/>
          </a:prstGeom>
        </p:spPr>
      </p:pic>
      <p:sp>
        <p:nvSpPr>
          <p:cNvPr id="9" name="TextBox 8"/>
          <p:cNvSpPr txBox="1"/>
          <p:nvPr/>
        </p:nvSpPr>
        <p:spPr>
          <a:xfrm>
            <a:off x="457200" y="5630512"/>
            <a:ext cx="3657600" cy="707886"/>
          </a:xfrm>
          <a:prstGeom prst="rect">
            <a:avLst/>
          </a:prstGeom>
          <a:noFill/>
        </p:spPr>
        <p:txBody>
          <a:bodyPr wrap="square" rtlCol="0">
            <a:spAutoFit/>
          </a:bodyPr>
          <a:lstStyle/>
          <a:p>
            <a:pPr lvl="0"/>
            <a:r>
              <a:rPr lang="en-US" sz="2000" dirty="0">
                <a:solidFill>
                  <a:prstClr val="black"/>
                </a:solidFill>
                <a:hlinkClick r:id="rId4"/>
              </a:rPr>
              <a:t>5 Minute Mindfulness Meditation </a:t>
            </a:r>
            <a:endParaRPr lang="en-US" sz="2000" dirty="0">
              <a:solidFill>
                <a:prstClr val="black"/>
              </a:solidFill>
            </a:endParaRPr>
          </a:p>
        </p:txBody>
      </p:sp>
    </p:spTree>
    <p:extLst>
      <p:ext uri="{BB962C8B-B14F-4D97-AF65-F5344CB8AC3E}">
        <p14:creationId xmlns:p14="http://schemas.microsoft.com/office/powerpoint/2010/main" val="99746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WECHU2016">
      <a:dk1>
        <a:sysClr val="windowText" lastClr="000000"/>
      </a:dk1>
      <a:lt1>
        <a:sysClr val="window" lastClr="FFFFFF"/>
      </a:lt1>
      <a:dk2>
        <a:srgbClr val="00596F"/>
      </a:dk2>
      <a:lt2>
        <a:srgbClr val="D2D3D3"/>
      </a:lt2>
      <a:accent1>
        <a:srgbClr val="67C8C7"/>
      </a:accent1>
      <a:accent2>
        <a:srgbClr val="333E48"/>
      </a:accent2>
      <a:accent3>
        <a:srgbClr val="FFDA00"/>
      </a:accent3>
      <a:accent4>
        <a:srgbClr val="79BC43"/>
      </a:accent4>
      <a:accent5>
        <a:srgbClr val="00596F"/>
      </a:accent5>
      <a:accent6>
        <a:srgbClr val="7E868C"/>
      </a:accent6>
      <a:hlink>
        <a:srgbClr val="00596F"/>
      </a:hlink>
      <a:folHlink>
        <a:srgbClr val="79BC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0DA0B3AE-76FB-4B5C-8A52-EF7323EEE63C}" vid="{6029A259-5E39-43A7-94D6-0409433A0A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WECHU_CorporatePP</Template>
  <TotalTime>4990</TotalTime>
  <Words>1972</Words>
  <Application>Microsoft Office PowerPoint</Application>
  <PresentationFormat>On-screen Show (4:3)</PresentationFormat>
  <Paragraphs>212</Paragraphs>
  <Slides>14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Gill Sans Ultra Bold</vt:lpstr>
      <vt:lpstr>Office Theme</vt:lpstr>
      <vt:lpstr>PowerPoint Presentation</vt:lpstr>
      <vt:lpstr>INTRODUCTION</vt:lpstr>
      <vt:lpstr>MENTAL WELLNESS SERIES</vt:lpstr>
      <vt:lpstr>WHAT IS RELAXATION?</vt:lpstr>
      <vt:lpstr>PHYSICAL RELAXATION TECHNIQUES</vt:lpstr>
      <vt:lpstr>DEEP BREATHING</vt:lpstr>
      <vt:lpstr>LET’S PRACTICE</vt:lpstr>
      <vt:lpstr>GUIDED IMAGERY</vt:lpstr>
      <vt:lpstr>LET’S PRACTICE</vt:lpstr>
      <vt:lpstr>PROGRESSIVE MUSCLE RELAXATION</vt:lpstr>
      <vt:lpstr>LET’S PRACTICE</vt:lpstr>
      <vt:lpstr>REVIEW</vt:lpstr>
      <vt:lpstr>NEXT WEEK…</vt:lpstr>
      <vt:lpstr>REFERENCES</vt:lpstr>
    </vt:vector>
  </TitlesOfParts>
  <Company>Windsor-Essex County Health Unit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 Bishop</dc:creator>
  <cp:lastModifiedBy>Ashley Kirby</cp:lastModifiedBy>
  <cp:revision>45</cp:revision>
  <cp:lastPrinted>2019-03-06T20:53:06Z</cp:lastPrinted>
  <dcterms:created xsi:type="dcterms:W3CDTF">2019-01-23T19:58:54Z</dcterms:created>
  <dcterms:modified xsi:type="dcterms:W3CDTF">2023-09-27T14:44:00Z</dcterms:modified>
</cp:coreProperties>
</file>