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8" r:id="rId2"/>
    <p:sldId id="292" r:id="rId3"/>
    <p:sldId id="272" r:id="rId4"/>
    <p:sldId id="259" r:id="rId5"/>
    <p:sldId id="275" r:id="rId6"/>
    <p:sldId id="277" r:id="rId7"/>
    <p:sldId id="276" r:id="rId8"/>
    <p:sldId id="289" r:id="rId9"/>
    <p:sldId id="261" r:id="rId10"/>
    <p:sldId id="278" r:id="rId11"/>
    <p:sldId id="279" r:id="rId12"/>
    <p:sldId id="269" r:id="rId13"/>
    <p:sldId id="280" r:id="rId14"/>
    <p:sldId id="273" r:id="rId15"/>
    <p:sldId id="281" r:id="rId16"/>
    <p:sldId id="288" r:id="rId17"/>
    <p:sldId id="282" r:id="rId18"/>
    <p:sldId id="287" r:id="rId19"/>
    <p:sldId id="283" r:id="rId20"/>
    <p:sldId id="274" r:id="rId21"/>
    <p:sldId id="290" r:id="rId22"/>
    <p:sldId id="270" r:id="rId23"/>
    <p:sldId id="291" r:id="rId2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E199E08-7ABD-49B2-B370-B7AFF9E0646B}">
          <p14:sldIdLst>
            <p14:sldId id="258"/>
            <p14:sldId id="292"/>
            <p14:sldId id="272"/>
            <p14:sldId id="259"/>
            <p14:sldId id="275"/>
            <p14:sldId id="277"/>
            <p14:sldId id="276"/>
            <p14:sldId id="289"/>
            <p14:sldId id="261"/>
            <p14:sldId id="278"/>
            <p14:sldId id="279"/>
            <p14:sldId id="269"/>
            <p14:sldId id="280"/>
            <p14:sldId id="273"/>
            <p14:sldId id="281"/>
            <p14:sldId id="288"/>
            <p14:sldId id="282"/>
            <p14:sldId id="287"/>
            <p14:sldId id="283"/>
            <p14:sldId id="274"/>
            <p14:sldId id="290"/>
            <p14:sldId id="270"/>
            <p14:sldId id="29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35E8417-06D1-A6C9-EFF3-F88CFA1027B5}" name="Kelly Farrugia" initials="KF" userId="S::kafarrugia@wechu.org::1b3ffcab-f715-4963-80d8-974af6f72d97" providerId="AD"/>
  <p188:author id="{24D6F6AA-E7EA-5A39-50F6-A6DEACCAEEB8}" name="Dawnice" initials="D" userId="S::dkavanaugh@wechu.org::228536ad-e755-43be-88e7-b5d14e06c0e6" providerId="AD"/>
  <p188:author id="{B8943EAD-EED6-5E37-EAA6-336157CB5044}" name="Rebecca Santilli" initials="RS" userId="S::rsantilli@wechu.org::f816f5f1-a9c9-4782-9640-5214b7a3009a" providerId="AD"/>
  <p188:author id="{5D7ACFFA-CD98-9008-BB05-9D4C31546A43}" name="Stacey" initials="S" userId="S::slanoue@wechu.org::474fa89f-aad7-4b01-bf97-42190e81e246"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53140" autoAdjust="0"/>
  </p:normalViewPr>
  <p:slideViewPr>
    <p:cSldViewPr>
      <p:cViewPr varScale="1">
        <p:scale>
          <a:sx n="59" d="100"/>
          <a:sy n="59" d="100"/>
        </p:scale>
        <p:origin x="3096" y="60"/>
      </p:cViewPr>
      <p:guideLst>
        <p:guide orient="horz" pos="2160"/>
        <p:guide pos="2880"/>
      </p:guideLst>
    </p:cSldViewPr>
  </p:slideViewPr>
  <p:notesTextViewPr>
    <p:cViewPr>
      <p:scale>
        <a:sx n="1" d="1"/>
        <a:sy n="1" d="1"/>
      </p:scale>
      <p:origin x="0" y="0"/>
    </p:cViewPr>
  </p:notesTextViewPr>
  <p:notesViewPr>
    <p:cSldViewPr>
      <p:cViewPr varScale="1">
        <p:scale>
          <a:sx n="77" d="100"/>
          <a:sy n="77" d="100"/>
        </p:scale>
        <p:origin x="-3804"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3D2B98-81EF-42DC-A102-68AC11284DC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6A6ADE56-5A51-489C-AED2-A55083279E42}">
      <dgm:prSet/>
      <dgm:spPr/>
      <dgm:t>
        <a:bodyPr/>
        <a:lstStyle/>
        <a:p>
          <a:r>
            <a:rPr lang="en-CA"/>
            <a:t>Abstinence</a:t>
          </a:r>
          <a:endParaRPr lang="en-US"/>
        </a:p>
      </dgm:t>
    </dgm:pt>
    <dgm:pt modelId="{1BAE7ED0-389F-4981-8E11-B6E04C7F3A46}" type="parTrans" cxnId="{2B54944F-55EA-46E7-A98D-8CF44B25D18B}">
      <dgm:prSet/>
      <dgm:spPr/>
      <dgm:t>
        <a:bodyPr/>
        <a:lstStyle/>
        <a:p>
          <a:endParaRPr lang="en-US"/>
        </a:p>
      </dgm:t>
    </dgm:pt>
    <dgm:pt modelId="{3C9DEC1F-785A-4271-A2DA-CC415F493299}" type="sibTrans" cxnId="{2B54944F-55EA-46E7-A98D-8CF44B25D18B}">
      <dgm:prSet/>
      <dgm:spPr/>
      <dgm:t>
        <a:bodyPr/>
        <a:lstStyle/>
        <a:p>
          <a:endParaRPr lang="en-US"/>
        </a:p>
      </dgm:t>
    </dgm:pt>
    <dgm:pt modelId="{02C5D9A9-A538-4C88-9DE4-A70302E2881E}">
      <dgm:prSet/>
      <dgm:spPr/>
      <dgm:t>
        <a:bodyPr/>
        <a:lstStyle/>
        <a:p>
          <a:r>
            <a:rPr lang="en-CA" dirty="0"/>
            <a:t>Hormonal Methods</a:t>
          </a:r>
          <a:endParaRPr lang="en-US" dirty="0"/>
        </a:p>
      </dgm:t>
    </dgm:pt>
    <dgm:pt modelId="{53793AAB-0D4E-4092-9B05-45F88722191C}" type="parTrans" cxnId="{CA7D22F7-A313-44DB-8FC7-554FB671A550}">
      <dgm:prSet/>
      <dgm:spPr/>
      <dgm:t>
        <a:bodyPr/>
        <a:lstStyle/>
        <a:p>
          <a:endParaRPr lang="en-US"/>
        </a:p>
      </dgm:t>
    </dgm:pt>
    <dgm:pt modelId="{D2998BC2-BF10-47B2-9EAC-9AAFBBCC66A4}" type="sibTrans" cxnId="{CA7D22F7-A313-44DB-8FC7-554FB671A550}">
      <dgm:prSet/>
      <dgm:spPr/>
      <dgm:t>
        <a:bodyPr/>
        <a:lstStyle/>
        <a:p>
          <a:endParaRPr lang="en-US"/>
        </a:p>
      </dgm:t>
    </dgm:pt>
    <dgm:pt modelId="{98596A38-565B-4058-963D-C901F4C5DA4F}">
      <dgm:prSet/>
      <dgm:spPr/>
      <dgm:t>
        <a:bodyPr/>
        <a:lstStyle/>
        <a:p>
          <a:r>
            <a:rPr lang="en-CA"/>
            <a:t>Barrier Methods</a:t>
          </a:r>
          <a:endParaRPr lang="en-US"/>
        </a:p>
      </dgm:t>
    </dgm:pt>
    <dgm:pt modelId="{06B57981-AB05-41A2-9789-F175EAB58CC2}" type="parTrans" cxnId="{94D32281-EA90-43D5-B24B-DF177C188640}">
      <dgm:prSet/>
      <dgm:spPr/>
      <dgm:t>
        <a:bodyPr/>
        <a:lstStyle/>
        <a:p>
          <a:endParaRPr lang="en-US"/>
        </a:p>
      </dgm:t>
    </dgm:pt>
    <dgm:pt modelId="{EA0882B9-44D1-489B-A933-25951734A1F4}" type="sibTrans" cxnId="{94D32281-EA90-43D5-B24B-DF177C188640}">
      <dgm:prSet/>
      <dgm:spPr/>
      <dgm:t>
        <a:bodyPr/>
        <a:lstStyle/>
        <a:p>
          <a:endParaRPr lang="en-US"/>
        </a:p>
      </dgm:t>
    </dgm:pt>
    <dgm:pt modelId="{D8C8BD4C-A0D1-4927-9762-E549EFFE220F}" type="pres">
      <dgm:prSet presAssocID="{923D2B98-81EF-42DC-A102-68AC11284DC5}" presName="linear" presStyleCnt="0">
        <dgm:presLayoutVars>
          <dgm:animLvl val="lvl"/>
          <dgm:resizeHandles val="exact"/>
        </dgm:presLayoutVars>
      </dgm:prSet>
      <dgm:spPr/>
    </dgm:pt>
    <dgm:pt modelId="{864FEE47-3C3A-45D6-999A-AD6E5F9D11F2}" type="pres">
      <dgm:prSet presAssocID="{6A6ADE56-5A51-489C-AED2-A55083279E42}" presName="parentText" presStyleLbl="node1" presStyleIdx="0" presStyleCnt="3">
        <dgm:presLayoutVars>
          <dgm:chMax val="0"/>
          <dgm:bulletEnabled val="1"/>
        </dgm:presLayoutVars>
      </dgm:prSet>
      <dgm:spPr/>
    </dgm:pt>
    <dgm:pt modelId="{173A6BF0-1FC6-47F3-A871-11FACCCC27A3}" type="pres">
      <dgm:prSet presAssocID="{3C9DEC1F-785A-4271-A2DA-CC415F493299}" presName="spacer" presStyleCnt="0"/>
      <dgm:spPr/>
    </dgm:pt>
    <dgm:pt modelId="{AE3BEDDE-75F0-48D0-87D0-D5B31FF94BCF}" type="pres">
      <dgm:prSet presAssocID="{02C5D9A9-A538-4C88-9DE4-A70302E2881E}" presName="parentText" presStyleLbl="node1" presStyleIdx="1" presStyleCnt="3">
        <dgm:presLayoutVars>
          <dgm:chMax val="0"/>
          <dgm:bulletEnabled val="1"/>
        </dgm:presLayoutVars>
      </dgm:prSet>
      <dgm:spPr/>
    </dgm:pt>
    <dgm:pt modelId="{BA7A86C3-385B-4647-9413-2732B1A14617}" type="pres">
      <dgm:prSet presAssocID="{D2998BC2-BF10-47B2-9EAC-9AAFBBCC66A4}" presName="spacer" presStyleCnt="0"/>
      <dgm:spPr/>
    </dgm:pt>
    <dgm:pt modelId="{D46FB2E4-AA6C-4E55-9071-72A9A810FFDC}" type="pres">
      <dgm:prSet presAssocID="{98596A38-565B-4058-963D-C901F4C5DA4F}" presName="parentText" presStyleLbl="node1" presStyleIdx="2" presStyleCnt="3">
        <dgm:presLayoutVars>
          <dgm:chMax val="0"/>
          <dgm:bulletEnabled val="1"/>
        </dgm:presLayoutVars>
      </dgm:prSet>
      <dgm:spPr/>
    </dgm:pt>
  </dgm:ptLst>
  <dgm:cxnLst>
    <dgm:cxn modelId="{6E4B4143-1F9B-49F7-ADA0-3539EFA91A41}" type="presOf" srcId="{98596A38-565B-4058-963D-C901F4C5DA4F}" destId="{D46FB2E4-AA6C-4E55-9071-72A9A810FFDC}" srcOrd="0" destOrd="0" presId="urn:microsoft.com/office/officeart/2005/8/layout/vList2"/>
    <dgm:cxn modelId="{513D4F4F-0D64-4391-8749-05AE6E4C39C3}" type="presOf" srcId="{6A6ADE56-5A51-489C-AED2-A55083279E42}" destId="{864FEE47-3C3A-45D6-999A-AD6E5F9D11F2}" srcOrd="0" destOrd="0" presId="urn:microsoft.com/office/officeart/2005/8/layout/vList2"/>
    <dgm:cxn modelId="{2B54944F-55EA-46E7-A98D-8CF44B25D18B}" srcId="{923D2B98-81EF-42DC-A102-68AC11284DC5}" destId="{6A6ADE56-5A51-489C-AED2-A55083279E42}" srcOrd="0" destOrd="0" parTransId="{1BAE7ED0-389F-4981-8E11-B6E04C7F3A46}" sibTransId="{3C9DEC1F-785A-4271-A2DA-CC415F493299}"/>
    <dgm:cxn modelId="{94D32281-EA90-43D5-B24B-DF177C188640}" srcId="{923D2B98-81EF-42DC-A102-68AC11284DC5}" destId="{98596A38-565B-4058-963D-C901F4C5DA4F}" srcOrd="2" destOrd="0" parTransId="{06B57981-AB05-41A2-9789-F175EAB58CC2}" sibTransId="{EA0882B9-44D1-489B-A933-25951734A1F4}"/>
    <dgm:cxn modelId="{FD6B2BB7-2495-402F-B436-F6CBAB370A79}" type="presOf" srcId="{923D2B98-81EF-42DC-A102-68AC11284DC5}" destId="{D8C8BD4C-A0D1-4927-9762-E549EFFE220F}" srcOrd="0" destOrd="0" presId="urn:microsoft.com/office/officeart/2005/8/layout/vList2"/>
    <dgm:cxn modelId="{C926A3BB-6E67-4457-A91D-3A4A67B9B814}" type="presOf" srcId="{02C5D9A9-A538-4C88-9DE4-A70302E2881E}" destId="{AE3BEDDE-75F0-48D0-87D0-D5B31FF94BCF}" srcOrd="0" destOrd="0" presId="urn:microsoft.com/office/officeart/2005/8/layout/vList2"/>
    <dgm:cxn modelId="{CA7D22F7-A313-44DB-8FC7-554FB671A550}" srcId="{923D2B98-81EF-42DC-A102-68AC11284DC5}" destId="{02C5D9A9-A538-4C88-9DE4-A70302E2881E}" srcOrd="1" destOrd="0" parTransId="{53793AAB-0D4E-4092-9B05-45F88722191C}" sibTransId="{D2998BC2-BF10-47B2-9EAC-9AAFBBCC66A4}"/>
    <dgm:cxn modelId="{CB672518-852B-42F5-A14B-9DFA26C091A9}" type="presParOf" srcId="{D8C8BD4C-A0D1-4927-9762-E549EFFE220F}" destId="{864FEE47-3C3A-45D6-999A-AD6E5F9D11F2}" srcOrd="0" destOrd="0" presId="urn:microsoft.com/office/officeart/2005/8/layout/vList2"/>
    <dgm:cxn modelId="{491C1A18-CAFD-4982-8A10-FEA7C9D70AE1}" type="presParOf" srcId="{D8C8BD4C-A0D1-4927-9762-E549EFFE220F}" destId="{173A6BF0-1FC6-47F3-A871-11FACCCC27A3}" srcOrd="1" destOrd="0" presId="urn:microsoft.com/office/officeart/2005/8/layout/vList2"/>
    <dgm:cxn modelId="{C31641D9-CC0C-4031-87E6-88BF762995FF}" type="presParOf" srcId="{D8C8BD4C-A0D1-4927-9762-E549EFFE220F}" destId="{AE3BEDDE-75F0-48D0-87D0-D5B31FF94BCF}" srcOrd="2" destOrd="0" presId="urn:microsoft.com/office/officeart/2005/8/layout/vList2"/>
    <dgm:cxn modelId="{88872147-5A7D-4DF8-BDA4-C3EAD044CF5C}" type="presParOf" srcId="{D8C8BD4C-A0D1-4927-9762-E549EFFE220F}" destId="{BA7A86C3-385B-4647-9413-2732B1A14617}" srcOrd="3" destOrd="0" presId="urn:microsoft.com/office/officeart/2005/8/layout/vList2"/>
    <dgm:cxn modelId="{4CD6FC7F-9A30-41A8-8C38-FAA04B2FD491}" type="presParOf" srcId="{D8C8BD4C-A0D1-4927-9762-E549EFFE220F}" destId="{D46FB2E4-AA6C-4E55-9071-72A9A810FFDC}"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4FEE47-3C3A-45D6-999A-AD6E5F9D11F2}">
      <dsp:nvSpPr>
        <dsp:cNvPr id="0" name=""/>
        <dsp:cNvSpPr/>
      </dsp:nvSpPr>
      <dsp:spPr>
        <a:xfrm>
          <a:off x="0" y="497240"/>
          <a:ext cx="5111749" cy="11033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l" defTabSz="2044700">
            <a:lnSpc>
              <a:spcPct val="90000"/>
            </a:lnSpc>
            <a:spcBef>
              <a:spcPct val="0"/>
            </a:spcBef>
            <a:spcAft>
              <a:spcPct val="35000"/>
            </a:spcAft>
            <a:buNone/>
          </a:pPr>
          <a:r>
            <a:rPr lang="en-CA" sz="4600" kern="1200"/>
            <a:t>Abstinence</a:t>
          </a:r>
          <a:endParaRPr lang="en-US" sz="4600" kern="1200"/>
        </a:p>
      </dsp:txBody>
      <dsp:txXfrm>
        <a:off x="53859" y="551099"/>
        <a:ext cx="5004031" cy="995592"/>
      </dsp:txXfrm>
    </dsp:sp>
    <dsp:sp modelId="{AE3BEDDE-75F0-48D0-87D0-D5B31FF94BCF}">
      <dsp:nvSpPr>
        <dsp:cNvPr id="0" name=""/>
        <dsp:cNvSpPr/>
      </dsp:nvSpPr>
      <dsp:spPr>
        <a:xfrm>
          <a:off x="0" y="1733030"/>
          <a:ext cx="5111749" cy="11033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l" defTabSz="2044700">
            <a:lnSpc>
              <a:spcPct val="90000"/>
            </a:lnSpc>
            <a:spcBef>
              <a:spcPct val="0"/>
            </a:spcBef>
            <a:spcAft>
              <a:spcPct val="35000"/>
            </a:spcAft>
            <a:buNone/>
          </a:pPr>
          <a:r>
            <a:rPr lang="en-CA" sz="4600" kern="1200" dirty="0"/>
            <a:t>Hormonal Methods</a:t>
          </a:r>
          <a:endParaRPr lang="en-US" sz="4600" kern="1200" dirty="0"/>
        </a:p>
      </dsp:txBody>
      <dsp:txXfrm>
        <a:off x="53859" y="1786889"/>
        <a:ext cx="5004031" cy="995592"/>
      </dsp:txXfrm>
    </dsp:sp>
    <dsp:sp modelId="{D46FB2E4-AA6C-4E55-9071-72A9A810FFDC}">
      <dsp:nvSpPr>
        <dsp:cNvPr id="0" name=""/>
        <dsp:cNvSpPr/>
      </dsp:nvSpPr>
      <dsp:spPr>
        <a:xfrm>
          <a:off x="0" y="2968820"/>
          <a:ext cx="5111749" cy="11033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l" defTabSz="2044700">
            <a:lnSpc>
              <a:spcPct val="90000"/>
            </a:lnSpc>
            <a:spcBef>
              <a:spcPct val="0"/>
            </a:spcBef>
            <a:spcAft>
              <a:spcPct val="35000"/>
            </a:spcAft>
            <a:buNone/>
          </a:pPr>
          <a:r>
            <a:rPr lang="en-CA" sz="4600" kern="1200"/>
            <a:t>Barrier Methods</a:t>
          </a:r>
          <a:endParaRPr lang="en-US" sz="4600" kern="1200"/>
        </a:p>
      </dsp:txBody>
      <dsp:txXfrm>
        <a:off x="53859" y="3022679"/>
        <a:ext cx="5004031" cy="99559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3B92A618-2532-4665-99B8-70D6438FF2DF}" type="datetimeFigureOut">
              <a:rPr lang="en-CA" smtClean="0"/>
              <a:t>2025-08-29</a:t>
            </a:fld>
            <a:endParaRPr lang="en-CA"/>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CCB8B93-09C0-4BB3-97FA-587DB9DD0CC5}" type="slidenum">
              <a:rPr lang="en-CA" smtClean="0"/>
              <a:t>‹#›</a:t>
            </a:fld>
            <a:endParaRPr lang="en-CA"/>
          </a:p>
        </p:txBody>
      </p:sp>
    </p:spTree>
    <p:extLst>
      <p:ext uri="{BB962C8B-B14F-4D97-AF65-F5344CB8AC3E}">
        <p14:creationId xmlns:p14="http://schemas.microsoft.com/office/powerpoint/2010/main" val="22178923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BA36DA1-1A55-42F8-8287-89BD8D894635}" type="datetimeFigureOut">
              <a:rPr lang="en-CA" smtClean="0"/>
              <a:t>2025-08-29</a:t>
            </a:fld>
            <a:endParaRPr lang="en-CA"/>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D4E7BC5-CE2F-4706-A188-D05CD2052D3F}" type="slidenum">
              <a:rPr lang="en-CA" smtClean="0"/>
              <a:t>‹#›</a:t>
            </a:fld>
            <a:endParaRPr lang="en-CA"/>
          </a:p>
        </p:txBody>
      </p:sp>
    </p:spTree>
    <p:extLst>
      <p:ext uri="{BB962C8B-B14F-4D97-AF65-F5344CB8AC3E}">
        <p14:creationId xmlns:p14="http://schemas.microsoft.com/office/powerpoint/2010/main" val="1038993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4E7BC5-CE2F-4706-A188-D05CD2052D3F}" type="slidenum">
              <a:rPr lang="en-CA" smtClean="0"/>
              <a:t>1</a:t>
            </a:fld>
            <a:endParaRPr lang="en-CA"/>
          </a:p>
        </p:txBody>
      </p:sp>
    </p:spTree>
    <p:extLst>
      <p:ext uri="{BB962C8B-B14F-4D97-AF65-F5344CB8AC3E}">
        <p14:creationId xmlns:p14="http://schemas.microsoft.com/office/powerpoint/2010/main" val="1492313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Circumcision</a:t>
            </a:r>
            <a:r>
              <a:rPr lang="en-US" sz="1200" kern="1200" dirty="0">
                <a:solidFill>
                  <a:schemeClr val="tx1"/>
                </a:solidFill>
                <a:effectLst/>
                <a:latin typeface="+mn-lt"/>
                <a:ea typeface="+mn-ea"/>
                <a:cs typeface="+mn-cs"/>
              </a:rPr>
              <a:t> is a procedure to remove the foreskin from the penis. It is usually done soon after birth by a doctor or trained religious person. Some people are circumcised, and some are not. It doesn’t affect the function of the penis. There is not usually a medical or health reason for circumcision. It is done or not done for personal reasons.  </a:t>
            </a:r>
            <a:endParaRPr lang="en-CA" sz="120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5"/>
          </p:nvPr>
        </p:nvSpPr>
        <p:spPr/>
        <p:txBody>
          <a:bodyPr/>
          <a:lstStyle/>
          <a:p>
            <a:fld id="{6D4E7BC5-CE2F-4706-A188-D05CD2052D3F}" type="slidenum">
              <a:rPr lang="en-CA" smtClean="0"/>
              <a:t>11</a:t>
            </a:fld>
            <a:endParaRPr lang="en-CA"/>
          </a:p>
        </p:txBody>
      </p:sp>
    </p:spTree>
    <p:extLst>
      <p:ext uri="{BB962C8B-B14F-4D97-AF65-F5344CB8AC3E}">
        <p14:creationId xmlns:p14="http://schemas.microsoft.com/office/powerpoint/2010/main" val="3903825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u="sng" baseline="0" dirty="0"/>
              <a:t>Anatomy:</a:t>
            </a:r>
          </a:p>
          <a:p>
            <a:r>
              <a:rPr lang="en-CA" b="1" baseline="0" dirty="0"/>
              <a:t>Testicles-</a:t>
            </a:r>
            <a:r>
              <a:rPr lang="en-CA" baseline="0" dirty="0"/>
              <a:t> held in the scrotum, male sex glands.  They are outside of the body so that they can stay cooler than body temperature for healthy sperm production.  It is normal for one to hang lower.  It is a sensitive area; it is important to protect the testicles during contact sports. </a:t>
            </a:r>
          </a:p>
          <a:p>
            <a:r>
              <a:rPr lang="en-CA" b="1" baseline="0" dirty="0"/>
              <a:t>Epididymis- </a:t>
            </a:r>
            <a:r>
              <a:rPr lang="en-CA" b="0" baseline="0" dirty="0"/>
              <a:t>tube that is attached to the testicle. The sperm cells move from the testicle to the epididymis where they are stored and finish maturing.</a:t>
            </a:r>
          </a:p>
          <a:p>
            <a:r>
              <a:rPr lang="en-CA" b="1" baseline="0" dirty="0"/>
              <a:t>Vas Deferens- </a:t>
            </a:r>
            <a:r>
              <a:rPr lang="en-CA" baseline="0" dirty="0"/>
              <a:t>narrow tube that carries sperm from the testicles to the urethra.</a:t>
            </a:r>
          </a:p>
          <a:p>
            <a:r>
              <a:rPr lang="en-CA" b="1" baseline="0" dirty="0"/>
              <a:t>Urethra-</a:t>
            </a:r>
            <a:r>
              <a:rPr lang="en-CA" baseline="0" dirty="0"/>
              <a:t> urine and semen pass through this tube to the outside of the body.  Urine and semen cannot come out at the same time.  There are two branches to the urethra, one from the bladder and one from the vas deferens.  When the penis is ready to release semen, a valve blocks off the branch to the bladder so urine cannot escape. </a:t>
            </a:r>
          </a:p>
          <a:p>
            <a:endParaRPr lang="en-CA" baseline="0" dirty="0"/>
          </a:p>
        </p:txBody>
      </p:sp>
      <p:sp>
        <p:nvSpPr>
          <p:cNvPr id="4" name="Slide Number Placeholder 3"/>
          <p:cNvSpPr>
            <a:spLocks noGrp="1"/>
          </p:cNvSpPr>
          <p:nvPr>
            <p:ph type="sldNum" sz="quarter" idx="10"/>
          </p:nvPr>
        </p:nvSpPr>
        <p:spPr/>
        <p:txBody>
          <a:bodyPr/>
          <a:lstStyle/>
          <a:p>
            <a:fld id="{6D4E7BC5-CE2F-4706-A188-D05CD2052D3F}" type="slidenum">
              <a:rPr lang="en-CA" smtClean="0"/>
              <a:t>12</a:t>
            </a:fld>
            <a:endParaRPr lang="en-CA"/>
          </a:p>
        </p:txBody>
      </p:sp>
    </p:spTree>
    <p:extLst>
      <p:ext uri="{BB962C8B-B14F-4D97-AF65-F5344CB8AC3E}">
        <p14:creationId xmlns:p14="http://schemas.microsoft.com/office/powerpoint/2010/main" val="29532058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Millions of sperm are made every day in the testicles and stored in the epididymis. </a:t>
            </a:r>
          </a:p>
          <a:p>
            <a:pPr lvl="0"/>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sperm travel up the vas deferens and mix with fluid from the seminal vesicle and prostate to form whitish sticky fluid called</a:t>
            </a:r>
            <a:r>
              <a:rPr lang="en-US" sz="1200" b="1" kern="1200" dirty="0">
                <a:solidFill>
                  <a:schemeClr val="tx1"/>
                </a:solidFill>
                <a:effectLst/>
                <a:latin typeface="+mn-lt"/>
                <a:ea typeface="+mn-ea"/>
                <a:cs typeface="+mn-cs"/>
              </a:rPr>
              <a:t> semen</a:t>
            </a:r>
            <a:r>
              <a:rPr lang="en-US" sz="1200" kern="1200" dirty="0">
                <a:solidFill>
                  <a:schemeClr val="tx1"/>
                </a:solidFill>
                <a:effectLst/>
                <a:latin typeface="+mn-lt"/>
                <a:ea typeface="+mn-ea"/>
                <a:cs typeface="+mn-cs"/>
              </a:rPr>
              <a:t>.</a:t>
            </a: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Semen comes out of the penis- this is called </a:t>
            </a:r>
            <a:r>
              <a:rPr lang="en-CA" b="1" dirty="0"/>
              <a:t>ejaculation</a:t>
            </a:r>
            <a:r>
              <a:rPr lang="en-CA" dirty="0"/>
              <a:t>. </a:t>
            </a:r>
            <a:r>
              <a:rPr lang="en-US" sz="1200" kern="1200" dirty="0">
                <a:solidFill>
                  <a:schemeClr val="tx1"/>
                </a:solidFill>
                <a:effectLst/>
                <a:latin typeface="+mn-lt"/>
                <a:ea typeface="+mn-ea"/>
                <a:cs typeface="+mn-cs"/>
              </a:rPr>
              <a:t>Each sperm is very small; there are over 300 million sperm in 5 ml of semen. You cannot see sperm with your eye, you need a microscope. </a:t>
            </a:r>
            <a:endParaRPr lang="en-CA"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b="1" u="sng" kern="1200" dirty="0">
                <a:solidFill>
                  <a:schemeClr val="tx1"/>
                </a:solidFill>
                <a:effectLst/>
                <a:latin typeface="+mn-lt"/>
                <a:ea typeface="+mn-ea"/>
                <a:cs typeface="+mn-cs"/>
              </a:rPr>
              <a:t>Addition information</a:t>
            </a:r>
          </a:p>
          <a:p>
            <a:pPr lvl="0"/>
            <a:endParaRPr lang="en-US" sz="1200" b="1" u="sng"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Sperm that are not released through ejaculation are reabsorbed by the body. </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D4E7BC5-CE2F-4706-A188-D05CD2052D3F}" type="slidenum">
              <a:rPr lang="en-CA" smtClean="0"/>
              <a:t>13</a:t>
            </a:fld>
            <a:endParaRPr lang="en-CA"/>
          </a:p>
        </p:txBody>
      </p:sp>
    </p:spTree>
    <p:extLst>
      <p:ext uri="{BB962C8B-B14F-4D97-AF65-F5344CB8AC3E}">
        <p14:creationId xmlns:p14="http://schemas.microsoft.com/office/powerpoint/2010/main" val="13753542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 have discussed the male and female body parts. Now we are going to talk about what happens when you put your body parts together.</a:t>
            </a:r>
          </a:p>
          <a:p>
            <a:endParaRPr lang="en-CA" dirty="0"/>
          </a:p>
          <a:p>
            <a:r>
              <a:rPr lang="en-CA" b="1" dirty="0"/>
              <a:t>What is vaginal intercourse?</a:t>
            </a:r>
          </a:p>
          <a:p>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During intercourse, the penis on the male is inserted into the vagina of a female.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During intercourse, the male will have something happen called ejaculation.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When ejaculation happens in the vagina, up to 200 million sperm are released.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Only one sperm is needed to make a baby.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Now, let's look at this closer.</a:t>
            </a:r>
          </a:p>
          <a:p>
            <a:endParaRPr lang="en-CA" dirty="0"/>
          </a:p>
          <a:p>
            <a:pPr marL="0" indent="0">
              <a:buFontTx/>
              <a:buNone/>
            </a:pPr>
            <a:endParaRPr lang="en-CA" altLang="en-US" dirty="0"/>
          </a:p>
          <a:p>
            <a:endParaRPr lang="en-US" dirty="0"/>
          </a:p>
        </p:txBody>
      </p:sp>
      <p:sp>
        <p:nvSpPr>
          <p:cNvPr id="4" name="Slide Number Placeholder 3"/>
          <p:cNvSpPr>
            <a:spLocks noGrp="1"/>
          </p:cNvSpPr>
          <p:nvPr>
            <p:ph type="sldNum" sz="quarter" idx="10"/>
          </p:nvPr>
        </p:nvSpPr>
        <p:spPr/>
        <p:txBody>
          <a:bodyPr/>
          <a:lstStyle/>
          <a:p>
            <a:fld id="{6D4E7BC5-CE2F-4706-A188-D05CD2052D3F}" type="slidenum">
              <a:rPr lang="en-CA" smtClean="0"/>
              <a:t>14</a:t>
            </a:fld>
            <a:endParaRPr lang="en-CA"/>
          </a:p>
        </p:txBody>
      </p:sp>
    </p:spTree>
    <p:extLst>
      <p:ext uri="{BB962C8B-B14F-4D97-AF65-F5344CB8AC3E}">
        <p14:creationId xmlns:p14="http://schemas.microsoft.com/office/powerpoint/2010/main" val="11954330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Sperm are ejaculated into the vagina and begin swimming up past the cervix, through the uterus and into the fallopian tubes.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tail of each sperm cell acts as a propeller to move the sperm forward. The first sperm will enter the fallopian tube minutes after ejaculation and can live in the fallopian tubes/uterus for up to five days.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the sperm finds an egg in the fallopian tube, it will try to attach itself into the egg. Only one sperm will be successful in attaching to the egg, this is called fertilization.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Once one sperm has attached to the egg, the outer membrane or the outside of the egg changes and prevents any other sperm from attaching to it. </a:t>
            </a:r>
            <a:endParaRPr lang="en-CA" sz="120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5"/>
          </p:nvPr>
        </p:nvSpPr>
        <p:spPr/>
        <p:txBody>
          <a:bodyPr/>
          <a:lstStyle/>
          <a:p>
            <a:fld id="{6D4E7BC5-CE2F-4706-A188-D05CD2052D3F}" type="slidenum">
              <a:rPr lang="en-CA" smtClean="0"/>
              <a:t>15</a:t>
            </a:fld>
            <a:endParaRPr lang="en-CA"/>
          </a:p>
        </p:txBody>
      </p:sp>
    </p:spTree>
    <p:extLst>
      <p:ext uri="{BB962C8B-B14F-4D97-AF65-F5344CB8AC3E}">
        <p14:creationId xmlns:p14="http://schemas.microsoft.com/office/powerpoint/2010/main" val="32689464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D4E7BC5-CE2F-4706-A188-D05CD2052D3F}" type="slidenum">
              <a:rPr lang="en-CA" smtClean="0"/>
              <a:t>16</a:t>
            </a:fld>
            <a:endParaRPr lang="en-CA"/>
          </a:p>
        </p:txBody>
      </p:sp>
    </p:spTree>
    <p:extLst>
      <p:ext uri="{BB962C8B-B14F-4D97-AF65-F5344CB8AC3E}">
        <p14:creationId xmlns:p14="http://schemas.microsoft.com/office/powerpoint/2010/main" val="5677952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After the sperm and egg unite, the fertilized egg travels down the rest of the fallopian tube and into the uterus.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fertilized egg implants into the lining of the uterus, creating a pregnancy.  </a:t>
            </a:r>
            <a:endParaRPr lang="en-CA" sz="120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5"/>
          </p:nvPr>
        </p:nvSpPr>
        <p:spPr/>
        <p:txBody>
          <a:bodyPr/>
          <a:lstStyle/>
          <a:p>
            <a:fld id="{6D4E7BC5-CE2F-4706-A188-D05CD2052D3F}" type="slidenum">
              <a:rPr lang="en-CA" smtClean="0"/>
              <a:t>17</a:t>
            </a:fld>
            <a:endParaRPr lang="en-CA"/>
          </a:p>
        </p:txBody>
      </p:sp>
    </p:spTree>
    <p:extLst>
      <p:ext uri="{BB962C8B-B14F-4D97-AF65-F5344CB8AC3E}">
        <p14:creationId xmlns:p14="http://schemas.microsoft.com/office/powerpoint/2010/main" val="22042626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egg cell is implanted, a baby starts to grow. </a:t>
            </a:r>
          </a:p>
          <a:p>
            <a:endParaRPr lang="en-US" dirty="0"/>
          </a:p>
          <a:p>
            <a:r>
              <a:rPr lang="en-US" dirty="0"/>
              <a:t>This picture is to show you the size differences from the beginning of pregnancy to the end. </a:t>
            </a:r>
            <a:endParaRPr lang="en-CA" dirty="0"/>
          </a:p>
        </p:txBody>
      </p:sp>
      <p:sp>
        <p:nvSpPr>
          <p:cNvPr id="4" name="Slide Number Placeholder 3"/>
          <p:cNvSpPr>
            <a:spLocks noGrp="1"/>
          </p:cNvSpPr>
          <p:nvPr>
            <p:ph type="sldNum" sz="quarter" idx="5"/>
          </p:nvPr>
        </p:nvSpPr>
        <p:spPr/>
        <p:txBody>
          <a:bodyPr/>
          <a:lstStyle/>
          <a:p>
            <a:fld id="{6D4E7BC5-CE2F-4706-A188-D05CD2052D3F}" type="slidenum">
              <a:rPr lang="en-CA" smtClean="0"/>
              <a:t>18</a:t>
            </a:fld>
            <a:endParaRPr lang="en-CA"/>
          </a:p>
        </p:txBody>
      </p:sp>
    </p:spTree>
    <p:extLst>
      <p:ext uri="{BB962C8B-B14F-4D97-AF65-F5344CB8AC3E}">
        <p14:creationId xmlns:p14="http://schemas.microsoft.com/office/powerpoint/2010/main" val="13916081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baby that is in the womb and ready to be born.</a:t>
            </a:r>
            <a:endParaRPr lang="en-CA" dirty="0"/>
          </a:p>
        </p:txBody>
      </p:sp>
      <p:sp>
        <p:nvSpPr>
          <p:cNvPr id="4" name="Slide Number Placeholder 3"/>
          <p:cNvSpPr>
            <a:spLocks noGrp="1"/>
          </p:cNvSpPr>
          <p:nvPr>
            <p:ph type="sldNum" sz="quarter" idx="5"/>
          </p:nvPr>
        </p:nvSpPr>
        <p:spPr/>
        <p:txBody>
          <a:bodyPr/>
          <a:lstStyle/>
          <a:p>
            <a:fld id="{6D4E7BC5-CE2F-4706-A188-D05CD2052D3F}" type="slidenum">
              <a:rPr lang="en-CA" smtClean="0"/>
              <a:t>19</a:t>
            </a:fld>
            <a:endParaRPr lang="en-CA"/>
          </a:p>
        </p:txBody>
      </p:sp>
    </p:spTree>
    <p:extLst>
      <p:ext uri="{BB962C8B-B14F-4D97-AF65-F5344CB8AC3E}">
        <p14:creationId xmlns:p14="http://schemas.microsoft.com/office/powerpoint/2010/main" val="15465766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altLang="en-US" dirty="0"/>
              <a:t>Birth control methods are split up into 3 groups/categories:</a:t>
            </a:r>
          </a:p>
          <a:p>
            <a:pPr marL="631908" lvl="1" indent="-174708" defTabSz="931774">
              <a:buFontTx/>
              <a:buChar char="•"/>
              <a:defRPr/>
            </a:pPr>
            <a:r>
              <a:rPr lang="en-US" altLang="en-US" b="1" dirty="0"/>
              <a:t>Abstinence</a:t>
            </a:r>
            <a:r>
              <a:rPr lang="en-US" altLang="en-US" b="0" dirty="0"/>
              <a:t> - </a:t>
            </a:r>
            <a:r>
              <a:rPr lang="en-US" altLang="en-US" dirty="0"/>
              <a:t>no intercourse at all.</a:t>
            </a:r>
          </a:p>
          <a:p>
            <a:pPr marL="631908" lvl="1" indent="-174708">
              <a:buFontTx/>
              <a:buChar char="•"/>
            </a:pPr>
            <a:r>
              <a:rPr lang="en-US" altLang="en-US" b="1" dirty="0"/>
              <a:t>Hormonal methods </a:t>
            </a:r>
            <a:r>
              <a:rPr lang="en-US" altLang="en-US" dirty="0"/>
              <a:t>– for females only, generally work by putting the ovaries to sleep. If an egg is not being released the pregnancy can’t happen. </a:t>
            </a:r>
          </a:p>
          <a:p>
            <a:pPr marL="631908" lvl="1" indent="-174708">
              <a:buFontTx/>
              <a:buChar char="•"/>
            </a:pPr>
            <a:r>
              <a:rPr lang="en-US" altLang="en-US" b="1" dirty="0"/>
              <a:t>Barrier methods </a:t>
            </a:r>
            <a:r>
              <a:rPr lang="en-US" altLang="en-US" dirty="0"/>
              <a:t>– available to men and women, prevent pregnancy by preventing sperm from entering the body.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Choosing not to have intercourse is the only 100% guarantee that there will not be a pregnancy. </a:t>
            </a:r>
          </a:p>
          <a:p>
            <a:pPr marL="174708" indent="-174708">
              <a:buFontTx/>
              <a:buChar char="•"/>
            </a:pPr>
            <a:endParaRPr lang="en-US" altLang="en-US" dirty="0"/>
          </a:p>
          <a:p>
            <a:pPr marL="0" indent="0">
              <a:buFontTx/>
              <a:buNone/>
            </a:pPr>
            <a:r>
              <a:rPr lang="en-US" altLang="en-US" b="1" u="sng" dirty="0"/>
              <a:t>Additional information</a:t>
            </a:r>
          </a:p>
          <a:p>
            <a:pPr marL="0" indent="0">
              <a:buFontTx/>
              <a:buNone/>
            </a:pPr>
            <a:endParaRPr lang="en-US" altLang="en-US" b="1" u="sng" dirty="0"/>
          </a:p>
          <a:p>
            <a:pPr marL="0" indent="0">
              <a:buFontTx/>
              <a:buNone/>
            </a:pPr>
            <a:r>
              <a:rPr lang="en-US" altLang="en-US" b="0" u="none" dirty="0"/>
              <a:t>Hormonal Methods: (Protect against pregnancy but do not protect against STBBI’s)</a:t>
            </a:r>
          </a:p>
          <a:p>
            <a:pPr marL="628650" lvl="1" indent="-171450">
              <a:buFont typeface="Arial" panose="020B0604020202020204" pitchFamily="34" charset="0"/>
              <a:buChar char="•"/>
            </a:pPr>
            <a:r>
              <a:rPr lang="en-US" altLang="en-US" b="0" u="none" dirty="0"/>
              <a:t>Birth Control Pill</a:t>
            </a:r>
          </a:p>
          <a:p>
            <a:pPr marL="1085850" lvl="2" indent="-171450">
              <a:buFont typeface="Arial" panose="020B0604020202020204" pitchFamily="34" charset="0"/>
              <a:buChar char="•"/>
            </a:pPr>
            <a:r>
              <a:rPr lang="en-US" altLang="en-US" b="0" u="none" dirty="0"/>
              <a:t>Pill that contains hormones is taken everyday to prevent pregnancy.</a:t>
            </a:r>
          </a:p>
          <a:p>
            <a:pPr marL="1085850" lvl="2" indent="-171450">
              <a:buFont typeface="Arial" panose="020B0604020202020204" pitchFamily="34" charset="0"/>
              <a:buChar char="•"/>
            </a:pPr>
            <a:r>
              <a:rPr lang="en-US" altLang="en-US" b="0" u="none" dirty="0"/>
              <a:t>The hormones stop the ovaries from releasing an egg.</a:t>
            </a:r>
          </a:p>
          <a:p>
            <a:pPr marL="1085850" lvl="2" indent="-171450">
              <a:buFont typeface="Arial" panose="020B0604020202020204" pitchFamily="34" charset="0"/>
              <a:buChar char="•"/>
            </a:pPr>
            <a:r>
              <a:rPr lang="en-US" altLang="en-US" b="0" u="none" dirty="0"/>
              <a:t>99.7% effective with perfect use.</a:t>
            </a:r>
          </a:p>
          <a:p>
            <a:pPr marL="628650" lvl="1" indent="-171450">
              <a:buFont typeface="Arial" panose="020B0604020202020204" pitchFamily="34" charset="0"/>
              <a:buChar char="•"/>
            </a:pPr>
            <a:r>
              <a:rPr lang="en-US" altLang="en-US" dirty="0"/>
              <a:t>NuvaRing </a:t>
            </a:r>
          </a:p>
          <a:p>
            <a:pPr marL="1106481" lvl="2" indent="-174708">
              <a:buFontTx/>
              <a:buChar char="•"/>
            </a:pPr>
            <a:r>
              <a:rPr lang="en-US" altLang="en-US" dirty="0"/>
              <a:t>Monthly method.</a:t>
            </a:r>
          </a:p>
          <a:p>
            <a:pPr marL="1106481" lvl="2" indent="-174708">
              <a:buFontTx/>
              <a:buChar char="•"/>
            </a:pPr>
            <a:r>
              <a:rPr lang="en-US" altLang="en-US" dirty="0"/>
              <a:t>Flexible oval shaped ring self-inserted into vagina.</a:t>
            </a:r>
          </a:p>
          <a:p>
            <a:pPr marL="1106481" lvl="2" indent="-174708">
              <a:buFontTx/>
              <a:buChar char="•"/>
            </a:pPr>
            <a:r>
              <a:rPr lang="en-US" altLang="en-US" dirty="0"/>
              <a:t>Releases low doses of estrogen and progestin.</a:t>
            </a:r>
          </a:p>
          <a:p>
            <a:pPr marL="1106481" lvl="2" indent="-174708">
              <a:buFontTx/>
              <a:buChar char="•"/>
            </a:pPr>
            <a:r>
              <a:rPr lang="en-US" altLang="en-US" dirty="0"/>
              <a:t>Wear ring for 3 weeks, take out for one week (to allow for period).</a:t>
            </a:r>
          </a:p>
          <a:p>
            <a:pPr marL="1106481" lvl="2" indent="-174708">
              <a:buFontTx/>
              <a:buChar char="•"/>
            </a:pPr>
            <a:r>
              <a:rPr lang="en-US" altLang="en-US" dirty="0"/>
              <a:t>99.7% effective.</a:t>
            </a:r>
          </a:p>
          <a:p>
            <a:pPr marL="640594" lvl="1" indent="-174708">
              <a:buFontTx/>
              <a:buChar char="•"/>
            </a:pPr>
            <a:r>
              <a:rPr lang="en-US" altLang="en-US" dirty="0"/>
              <a:t>Depo-Provera Injection</a:t>
            </a:r>
          </a:p>
          <a:p>
            <a:pPr marL="1106481" lvl="2" indent="-174708">
              <a:buFontTx/>
              <a:buChar char="•"/>
            </a:pPr>
            <a:r>
              <a:rPr lang="en-US" altLang="en-US" dirty="0"/>
              <a:t>Injection of progestin every 3 months.</a:t>
            </a:r>
          </a:p>
          <a:p>
            <a:pPr marL="1106481" lvl="2" indent="-174708">
              <a:buFontTx/>
              <a:buChar char="•"/>
            </a:pPr>
            <a:r>
              <a:rPr lang="en-US" altLang="en-US" dirty="0"/>
              <a:t>99.8% effective.</a:t>
            </a:r>
          </a:p>
          <a:p>
            <a:pPr marL="1106481" lvl="2" indent="-174708">
              <a:buFontTx/>
              <a:buChar char="•"/>
            </a:pPr>
            <a:r>
              <a:rPr lang="en-US" altLang="en-US" dirty="0"/>
              <a:t>Disadvantage – Can cause irregular bleeding, weight gain and can affect bone density later in life.</a:t>
            </a:r>
          </a:p>
          <a:p>
            <a:pPr marL="637336" lvl="1" indent="-171450">
              <a:buFont typeface="Arial" panose="020B0604020202020204" pitchFamily="34" charset="0"/>
              <a:buChar char="•"/>
            </a:pPr>
            <a:r>
              <a:rPr lang="en-US" altLang="en-US" dirty="0"/>
              <a:t>Intrauterine System (Mirena IUS)</a:t>
            </a:r>
          </a:p>
          <a:p>
            <a:pPr marL="1106481" lvl="2" indent="-174708">
              <a:buFontTx/>
              <a:buChar char="•"/>
            </a:pPr>
            <a:r>
              <a:rPr lang="en-US" altLang="en-US" dirty="0"/>
              <a:t>T-shaped device inserted in uterus.</a:t>
            </a:r>
          </a:p>
          <a:p>
            <a:pPr marL="1106481" lvl="2" indent="-174708">
              <a:buFontTx/>
              <a:buChar char="•"/>
            </a:pPr>
            <a:r>
              <a:rPr lang="en-US" altLang="en-US" dirty="0"/>
              <a:t>A hormone is released over time to create a cervical mucus plug.</a:t>
            </a:r>
          </a:p>
          <a:p>
            <a:pPr marL="1106481" lvl="2" indent="-174708">
              <a:buFontTx/>
              <a:buChar char="•"/>
            </a:pPr>
            <a:r>
              <a:rPr lang="en-US" altLang="en-US" dirty="0"/>
              <a:t>Can stay in uterus up to 5 years.</a:t>
            </a:r>
          </a:p>
          <a:p>
            <a:pPr marL="1106481" lvl="2" indent="-174708">
              <a:buFontTx/>
              <a:buChar char="•"/>
            </a:pPr>
            <a:r>
              <a:rPr lang="en-US" altLang="en-US" dirty="0"/>
              <a:t>99.2% effective.</a:t>
            </a:r>
          </a:p>
          <a:p>
            <a:pPr marL="0" indent="0">
              <a:buFontTx/>
              <a:buNone/>
            </a:pPr>
            <a:endParaRPr lang="en-US" altLang="en-US" b="1" u="sng" dirty="0"/>
          </a:p>
          <a:p>
            <a:pPr marL="0" indent="0">
              <a:buFontTx/>
              <a:buNone/>
            </a:pPr>
            <a:r>
              <a:rPr lang="en-US" altLang="en-US" b="0" u="none" dirty="0"/>
              <a:t>Barrier Methods: (protect against pregnancy and STBBIs)	</a:t>
            </a:r>
          </a:p>
          <a:p>
            <a:pPr marL="628650" lvl="1" indent="-171450">
              <a:buFont typeface="Arial" panose="020B0604020202020204" pitchFamily="34" charset="0"/>
              <a:buChar char="•"/>
            </a:pPr>
            <a:r>
              <a:rPr lang="en-US" altLang="en-US" b="0" u="none" dirty="0"/>
              <a:t>Internal Condom</a:t>
            </a:r>
          </a:p>
          <a:p>
            <a:pPr marL="1085850" lvl="2" indent="-171450">
              <a:buFont typeface="Arial" panose="020B0604020202020204" pitchFamily="34" charset="0"/>
              <a:buChar char="•"/>
            </a:pPr>
            <a:r>
              <a:rPr lang="en-US" altLang="en-US" b="0" u="none" dirty="0"/>
              <a:t>Soft, plastic sleeve with two flexible rings, one on each end. The closed, inner ring goes inside the vagina. The outer ring stays outside the vagina to cover the genitals. </a:t>
            </a:r>
          </a:p>
          <a:p>
            <a:pPr marL="1085850" lvl="2" indent="-171450">
              <a:buFont typeface="Arial" panose="020B0604020202020204" pitchFamily="34" charset="0"/>
              <a:buChar char="•"/>
            </a:pPr>
            <a:r>
              <a:rPr lang="en-US" altLang="en-US" b="0" u="none" dirty="0"/>
              <a:t>Used for vaginal sex</a:t>
            </a:r>
          </a:p>
          <a:p>
            <a:pPr marL="1085850" lvl="2" indent="-171450">
              <a:buFont typeface="Arial" panose="020B0604020202020204" pitchFamily="34" charset="0"/>
              <a:buChar char="•"/>
            </a:pPr>
            <a:r>
              <a:rPr lang="en-US" altLang="en-US" b="0" u="none" dirty="0"/>
              <a:t>95% effective with perfect use (following exact directions for use)</a:t>
            </a:r>
          </a:p>
          <a:p>
            <a:pPr marL="628650" lvl="1" indent="-171450">
              <a:buFont typeface="Arial" panose="020B0604020202020204" pitchFamily="34" charset="0"/>
              <a:buChar char="•"/>
            </a:pPr>
            <a:r>
              <a:rPr lang="en-US" altLang="en-US" b="0" u="none" dirty="0"/>
              <a:t>External Condom</a:t>
            </a:r>
          </a:p>
          <a:p>
            <a:pPr marL="1085850" lvl="2" indent="-171450">
              <a:buFont typeface="Arial" panose="020B0604020202020204" pitchFamily="34" charset="0"/>
              <a:buChar char="•"/>
            </a:pPr>
            <a:r>
              <a:rPr lang="en-US" altLang="en-US" b="0" u="none" dirty="0"/>
              <a:t>Thin covering that fits over a hard penis</a:t>
            </a:r>
          </a:p>
          <a:p>
            <a:pPr marL="1085850" lvl="2" indent="-171450">
              <a:buFont typeface="Arial" panose="020B0604020202020204" pitchFamily="34" charset="0"/>
              <a:buChar char="•"/>
            </a:pPr>
            <a:r>
              <a:rPr lang="en-US" altLang="en-US" b="0" u="none" dirty="0"/>
              <a:t>Can be used for oral, vaginal and anal sex</a:t>
            </a:r>
          </a:p>
          <a:p>
            <a:pPr marL="1085850" lvl="2" indent="-171450">
              <a:buFont typeface="Arial" panose="020B0604020202020204" pitchFamily="34" charset="0"/>
              <a:buChar char="•"/>
            </a:pPr>
            <a:r>
              <a:rPr lang="en-US" altLang="en-US" b="0" u="none" dirty="0"/>
              <a:t>82% effective</a:t>
            </a:r>
          </a:p>
          <a:p>
            <a:pPr marL="914400" lvl="2" indent="0" algn="l">
              <a:buFont typeface="Arial" panose="020B0604020202020204" pitchFamily="34" charset="0"/>
              <a:buNone/>
            </a:pPr>
            <a:endParaRPr lang="en-US" altLang="en-US" dirty="0"/>
          </a:p>
          <a:p>
            <a:pPr marL="0" indent="0">
              <a:buFontTx/>
              <a:buNone/>
            </a:pPr>
            <a:r>
              <a:rPr lang="en-CA" b="1" u="sng" dirty="0"/>
              <a:t>SAFER SEX- STAYING SAFE</a:t>
            </a:r>
            <a:br>
              <a:rPr lang="en-CA" b="1" dirty="0"/>
            </a:br>
            <a:r>
              <a:rPr lang="en-CA" dirty="0"/>
              <a:t>Abstaining from sexual activity is the only sure way of avoiding the risk of pregnancy or STBBIs. When students receive information about abstinence and birth control methods, they are better prepared to make healthy decisions about having sex. </a:t>
            </a:r>
          </a:p>
          <a:p>
            <a:pPr marL="0" indent="0">
              <a:buFontTx/>
              <a:buNone/>
            </a:pPr>
            <a:endParaRPr lang="en-CA" b="1" dirty="0"/>
          </a:p>
          <a:p>
            <a:pPr marL="0" indent="0">
              <a:buFont typeface="Arial" panose="020B0604020202020204" pitchFamily="34" charset="0"/>
              <a:buNone/>
            </a:pPr>
            <a:r>
              <a:rPr lang="en-CA" b="1" dirty="0"/>
              <a:t>What does safer sex mean?</a:t>
            </a:r>
            <a:br>
              <a:rPr lang="en-CA" b="1" dirty="0"/>
            </a:br>
            <a:r>
              <a:rPr lang="en-CA" b="1" dirty="0"/>
              <a:t>	</a:t>
            </a:r>
            <a:r>
              <a:rPr lang="en-CA" dirty="0"/>
              <a:t>• Any type of sexual contact involves some risk.</a:t>
            </a:r>
            <a:br>
              <a:rPr lang="en-CA" dirty="0"/>
            </a:br>
            <a:r>
              <a:rPr lang="en-CA" dirty="0"/>
              <a:t>	• To make sexual activity as safe as possible involves planning ahead by:</a:t>
            </a:r>
            <a:br>
              <a:rPr lang="en-CA" dirty="0"/>
            </a:br>
            <a:r>
              <a:rPr lang="en-CA" dirty="0"/>
              <a:t>		- talking to your partner about their past relationships e.g., have they been</a:t>
            </a:r>
            <a:br>
              <a:rPr lang="en-CA" dirty="0"/>
            </a:br>
            <a:r>
              <a:rPr lang="en-CA" dirty="0"/>
              <a:t>		tested for STBBIs</a:t>
            </a:r>
            <a:br>
              <a:rPr lang="en-CA" dirty="0"/>
            </a:br>
            <a:r>
              <a:rPr lang="en-CA" dirty="0"/>
              <a:t>		- using condoms and contraception correctly</a:t>
            </a:r>
            <a:br>
              <a:rPr lang="en-CA" dirty="0"/>
            </a:br>
            <a:r>
              <a:rPr lang="en-CA" dirty="0"/>
              <a:t>		- getting tested and treated for STBBIs</a:t>
            </a:r>
            <a:br>
              <a:rPr lang="en-CA" dirty="0"/>
            </a:br>
            <a:r>
              <a:rPr lang="en-CA" dirty="0"/>
              <a:t>		- choosing abstinence or delaying the decision to have sex </a:t>
            </a:r>
          </a:p>
          <a:p>
            <a:endParaRPr lang="en-CA" b="1" dirty="0"/>
          </a:p>
          <a:p>
            <a:r>
              <a:rPr lang="en-CA" b="1" dirty="0"/>
              <a:t>REMEMBER:  Nobody should force you to have sex or do anything sexual that you do not want to do. That is sexual assault and is against the law.</a:t>
            </a:r>
            <a:r>
              <a:rPr lang="en-CA" dirty="0"/>
              <a:t> </a:t>
            </a:r>
            <a:br>
              <a:rPr lang="en-CA" dirty="0"/>
            </a:br>
            <a:br>
              <a:rPr lang="en-CA" dirty="0"/>
            </a:br>
            <a:endParaRPr lang="en-US" altLang="en-US" dirty="0"/>
          </a:p>
          <a:p>
            <a:endParaRPr lang="en-US" dirty="0"/>
          </a:p>
        </p:txBody>
      </p:sp>
      <p:sp>
        <p:nvSpPr>
          <p:cNvPr id="4" name="Slide Number Placeholder 3"/>
          <p:cNvSpPr>
            <a:spLocks noGrp="1"/>
          </p:cNvSpPr>
          <p:nvPr>
            <p:ph type="sldNum" sz="quarter" idx="10"/>
          </p:nvPr>
        </p:nvSpPr>
        <p:spPr/>
        <p:txBody>
          <a:bodyPr/>
          <a:lstStyle/>
          <a:p>
            <a:fld id="{6D4E7BC5-CE2F-4706-A188-D05CD2052D3F}" type="slidenum">
              <a:rPr lang="en-CA" smtClean="0"/>
              <a:t>20</a:t>
            </a:fld>
            <a:endParaRPr lang="en-CA"/>
          </a:p>
        </p:txBody>
      </p:sp>
    </p:spTree>
    <p:extLst>
      <p:ext uri="{BB962C8B-B14F-4D97-AF65-F5344CB8AC3E}">
        <p14:creationId xmlns:p14="http://schemas.microsoft.com/office/powerpoint/2010/main" val="793668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Review ground rules.  </a:t>
            </a:r>
            <a:endParaRPr lang="en-US" dirty="0"/>
          </a:p>
          <a:p>
            <a:pPr defTabSz="931774">
              <a:defRPr/>
            </a:pPr>
            <a:endParaRPr lang="en-CA" dirty="0"/>
          </a:p>
          <a:p>
            <a:endParaRPr lang="en-CA" dirty="0"/>
          </a:p>
        </p:txBody>
      </p:sp>
      <p:sp>
        <p:nvSpPr>
          <p:cNvPr id="4" name="Slide Number Placeholder 3"/>
          <p:cNvSpPr>
            <a:spLocks noGrp="1"/>
          </p:cNvSpPr>
          <p:nvPr>
            <p:ph type="sldNum" sz="quarter" idx="5"/>
          </p:nvPr>
        </p:nvSpPr>
        <p:spPr/>
        <p:txBody>
          <a:bodyPr/>
          <a:lstStyle/>
          <a:p>
            <a:fld id="{6D4E7BC5-CE2F-4706-A188-D05CD2052D3F}" type="slidenum">
              <a:rPr lang="en-CA" smtClean="0"/>
              <a:t>3</a:t>
            </a:fld>
            <a:endParaRPr lang="en-CA"/>
          </a:p>
        </p:txBody>
      </p:sp>
    </p:spTree>
    <p:extLst>
      <p:ext uri="{BB962C8B-B14F-4D97-AF65-F5344CB8AC3E}">
        <p14:creationId xmlns:p14="http://schemas.microsoft.com/office/powerpoint/2010/main" val="40843073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b="1" i="0" dirty="0">
                <a:solidFill>
                  <a:srgbClr val="000000"/>
                </a:solidFill>
                <a:effectLst/>
                <a:latin typeface="ArialMT"/>
              </a:rPr>
              <a:t>STBBIs are infections </a:t>
            </a:r>
            <a:r>
              <a:rPr lang="en-CA" sz="1800" b="0" i="0" dirty="0">
                <a:solidFill>
                  <a:srgbClr val="000000"/>
                </a:solidFill>
                <a:effectLst/>
                <a:latin typeface="ArialMT"/>
              </a:rPr>
              <a:t>spread primarily by close sexual contact and sexual intercourse. Sexual contact means any intimate skin-to skin contact in the genital area. This includes touching or oral, vaginal, or anal sexual activity with partners of any gender.</a:t>
            </a:r>
            <a:r>
              <a:rPr lang="en-CA" dirty="0"/>
              <a:t> </a:t>
            </a:r>
            <a:r>
              <a:rPr lang="en-CA" sz="1800" b="0" i="0" dirty="0">
                <a:solidFill>
                  <a:srgbClr val="000000"/>
                </a:solidFill>
                <a:effectLst/>
                <a:latin typeface="ArialMT"/>
              </a:rPr>
              <a:t>Examples include chlamydia, gonorrhea, syphilis, and HPV</a:t>
            </a:r>
            <a:r>
              <a:rPr lang="en-CA" dirty="0"/>
              <a:t> </a:t>
            </a:r>
            <a:br>
              <a:rPr lang="en-CA" dirty="0"/>
            </a:br>
            <a:br>
              <a:rPr lang="en-CA" dirty="0"/>
            </a:br>
            <a:r>
              <a:rPr lang="en-CA" sz="1800" b="1" i="0" dirty="0">
                <a:solidFill>
                  <a:srgbClr val="000000"/>
                </a:solidFill>
                <a:effectLst/>
                <a:latin typeface="ArialMT"/>
              </a:rPr>
              <a:t>Blood-borne infections </a:t>
            </a:r>
            <a:r>
              <a:rPr lang="en-CA" sz="1800" b="0" i="0" dirty="0">
                <a:solidFill>
                  <a:srgbClr val="000000"/>
                </a:solidFill>
                <a:effectLst/>
                <a:latin typeface="ArialMT"/>
              </a:rPr>
              <a:t>are passed from one person to another through an exchange of blood and other body fluids.</a:t>
            </a:r>
            <a:r>
              <a:rPr lang="en-CA" dirty="0"/>
              <a:t> </a:t>
            </a:r>
            <a:r>
              <a:rPr lang="en-CA" sz="1800" b="0" i="0" dirty="0">
                <a:solidFill>
                  <a:srgbClr val="000000"/>
                </a:solidFill>
                <a:effectLst/>
                <a:latin typeface="ArialMT"/>
              </a:rPr>
              <a:t>Examples include HIV, hepatitis B and hepatitis C</a:t>
            </a:r>
            <a:r>
              <a:rPr lang="en-CA" dirty="0"/>
              <a:t> . They can also be passed through </a:t>
            </a:r>
            <a:r>
              <a:rPr lang="en-CA" sz="1800" b="0" i="0" dirty="0">
                <a:solidFill>
                  <a:srgbClr val="000000"/>
                </a:solidFill>
                <a:effectLst/>
                <a:latin typeface="ArialMT"/>
              </a:rPr>
              <a:t>childbirth or breastfeeding, to a baby</a:t>
            </a:r>
            <a:r>
              <a:rPr lang="en-CA" sz="1800" b="0" i="0" dirty="0">
                <a:solidFill>
                  <a:srgbClr val="000000"/>
                </a:solidFill>
                <a:effectLst/>
                <a:latin typeface="CourierNewPSMT"/>
              </a:rPr>
              <a:t>. </a:t>
            </a:r>
            <a:r>
              <a:rPr lang="en-CA" sz="1800" b="0" i="0" dirty="0">
                <a:solidFill>
                  <a:srgbClr val="000000"/>
                </a:solidFill>
                <a:effectLst/>
                <a:latin typeface="ArialMT"/>
              </a:rPr>
              <a:t>Body piercing or tattooing with non-sterile equipment</a:t>
            </a:r>
            <a:r>
              <a:rPr lang="en-CA" sz="1800" b="0" i="0" dirty="0">
                <a:solidFill>
                  <a:srgbClr val="000000"/>
                </a:solidFill>
                <a:effectLst/>
                <a:latin typeface="CourierNewPSMT"/>
              </a:rPr>
              <a:t>. </a:t>
            </a:r>
            <a:r>
              <a:rPr lang="en-CA" sz="1800" b="0" i="0" dirty="0">
                <a:solidFill>
                  <a:srgbClr val="000000"/>
                </a:solidFill>
                <a:effectLst/>
                <a:latin typeface="ArialMT"/>
              </a:rPr>
              <a:t>Sharing needles, pipes, or straws for drug use.</a:t>
            </a:r>
            <a:br>
              <a:rPr lang="en-CA" dirty="0"/>
            </a:br>
            <a:endParaRPr lang="en-CA" dirty="0"/>
          </a:p>
          <a:p>
            <a:r>
              <a:rPr lang="en-CA" sz="1800" b="1" i="0" dirty="0">
                <a:solidFill>
                  <a:srgbClr val="000000"/>
                </a:solidFill>
                <a:effectLst/>
                <a:latin typeface="ArialMT"/>
              </a:rPr>
              <a:t>The only sure way to avoid STBBIs is to abstain from any activity that involves sexual contact between one person’s body and another person’s genital area, semen, vaginal fluid or blood.</a:t>
            </a:r>
            <a:r>
              <a:rPr lang="en-CA" b="1" dirty="0"/>
              <a:t> </a:t>
            </a:r>
          </a:p>
          <a:p>
            <a:endParaRPr lang="en-CA" dirty="0"/>
          </a:p>
          <a:p>
            <a:pPr marL="171450" indent="-171450">
              <a:buFont typeface="Arial" panose="020B0604020202020204" pitchFamily="34" charset="0"/>
              <a:buChar char="•"/>
            </a:pPr>
            <a:r>
              <a:rPr lang="en-CA" b="1" dirty="0"/>
              <a:t>HPV</a:t>
            </a:r>
            <a:r>
              <a:rPr lang="en-CA" dirty="0"/>
              <a:t>- spread through sexual contact. There are more than 100 strains.  They can cause genital warts and some types of cancer.  A vaccine is available for people of all genders.</a:t>
            </a:r>
          </a:p>
          <a:p>
            <a:pPr marL="171450" indent="-171450">
              <a:buFont typeface="Arial" panose="020B0604020202020204" pitchFamily="34" charset="0"/>
              <a:buChar char="•"/>
            </a:pPr>
            <a:r>
              <a:rPr lang="en-CA" b="1" dirty="0"/>
              <a:t>Gonorrhea</a:t>
            </a:r>
            <a:r>
              <a:rPr lang="en-CA" dirty="0"/>
              <a:t>- spread through unprotected sexual contact.  Many people have no symptoms while others will have discharge from the penis, vagina or burning when peeing.  Treated with antibiotics.</a:t>
            </a:r>
          </a:p>
          <a:p>
            <a:pPr marL="171450" indent="-171450">
              <a:buFont typeface="Arial" panose="020B0604020202020204" pitchFamily="34" charset="0"/>
              <a:buChar char="•"/>
            </a:pPr>
            <a:r>
              <a:rPr lang="en-CA" b="1" dirty="0"/>
              <a:t>Syphilis</a:t>
            </a:r>
            <a:r>
              <a:rPr lang="en-CA" dirty="0"/>
              <a:t>- spread through unprotected sexual contact.  Many have no symptoms while others have sores on or near their penis, vagina, mouth or rectum.  If untreated, it cause blindness and more.  Treated with antibiotics.  </a:t>
            </a:r>
          </a:p>
          <a:p>
            <a:pPr marL="171450" indent="-171450">
              <a:buFont typeface="Arial" panose="020B0604020202020204" pitchFamily="34" charset="0"/>
              <a:buChar char="•"/>
            </a:pPr>
            <a:r>
              <a:rPr lang="en-CA" b="1" dirty="0"/>
              <a:t>Chlamydia</a:t>
            </a:r>
            <a:r>
              <a:rPr lang="en-CA" dirty="0"/>
              <a:t>- a serious bacterial infection spread through unprotected sexual contact.  Up to 90% of people with chlamydia do not have symptoms.  If left untreated, it can cause serious, long-term effects.  PID, infertility, scarring of FT. Treated with antibiotics.</a:t>
            </a:r>
          </a:p>
          <a:p>
            <a:pPr marL="171450" indent="-171450">
              <a:buFont typeface="Arial" panose="020B0604020202020204" pitchFamily="34" charset="0"/>
              <a:buChar char="•"/>
            </a:pPr>
            <a:r>
              <a:rPr lang="en-CA" b="1" dirty="0"/>
              <a:t>Trichomoniasis-</a:t>
            </a:r>
            <a:r>
              <a:rPr lang="en-CA" dirty="0"/>
              <a:t> caused by a parasite commonly found in vagina/urethra.  Spread through sexual activity.  Many don’t show symptoms, some have itchy genitals or burning when they pee. Treated with antibiotics.  </a:t>
            </a:r>
          </a:p>
          <a:p>
            <a:pPr marL="171450" indent="-171450">
              <a:buFont typeface="Arial" panose="020B0604020202020204" pitchFamily="34" charset="0"/>
              <a:buChar char="•"/>
            </a:pPr>
            <a:r>
              <a:rPr lang="en-CA" b="1" dirty="0"/>
              <a:t>HIV-</a:t>
            </a:r>
            <a:r>
              <a:rPr lang="en-CA" dirty="0"/>
              <a:t> Spread through unprotected sexual contact or by sharing needles.  Can lead to AIDS. There is no cure, but if found early and given treatment, people can stay healthy and live a long time.</a:t>
            </a:r>
          </a:p>
          <a:p>
            <a:pPr marL="171450" indent="-171450">
              <a:buFont typeface="Arial" panose="020B0604020202020204" pitchFamily="34" charset="0"/>
              <a:buChar char="•"/>
            </a:pPr>
            <a:r>
              <a:rPr lang="en-CA" b="1" dirty="0"/>
              <a:t>Hepatitis B-</a:t>
            </a:r>
            <a:r>
              <a:rPr lang="en-CA" dirty="0"/>
              <a:t> spread through blood and bodily fluids.  Most recover, in rare cases, it’s deadly.  Anti-viral meds.  A vaccine is available.  </a:t>
            </a:r>
            <a:br>
              <a:rPr lang="en-CA" dirty="0"/>
            </a:br>
            <a:endParaRPr lang="en-CA" dirty="0"/>
          </a:p>
          <a:p>
            <a:endParaRPr lang="en-CA" dirty="0"/>
          </a:p>
        </p:txBody>
      </p:sp>
      <p:sp>
        <p:nvSpPr>
          <p:cNvPr id="4" name="Slide Number Placeholder 3"/>
          <p:cNvSpPr>
            <a:spLocks noGrp="1"/>
          </p:cNvSpPr>
          <p:nvPr>
            <p:ph type="sldNum" sz="quarter" idx="5"/>
          </p:nvPr>
        </p:nvSpPr>
        <p:spPr/>
        <p:txBody>
          <a:bodyPr/>
          <a:lstStyle/>
          <a:p>
            <a:fld id="{6D4E7BC5-CE2F-4706-A188-D05CD2052D3F}" type="slidenum">
              <a:rPr lang="en-CA" smtClean="0"/>
              <a:t>21</a:t>
            </a:fld>
            <a:endParaRPr lang="en-CA"/>
          </a:p>
        </p:txBody>
      </p:sp>
    </p:spTree>
    <p:extLst>
      <p:ext uri="{BB962C8B-B14F-4D97-AF65-F5344CB8AC3E}">
        <p14:creationId xmlns:p14="http://schemas.microsoft.com/office/powerpoint/2010/main" val="7806565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4E7BC5-CE2F-4706-A188-D05CD2052D3F}" type="slidenum">
              <a:rPr lang="en-CA" smtClean="0"/>
              <a:t>22</a:t>
            </a:fld>
            <a:endParaRPr lang="en-CA"/>
          </a:p>
        </p:txBody>
      </p:sp>
    </p:spTree>
    <p:extLst>
      <p:ext uri="{BB962C8B-B14F-4D97-AF65-F5344CB8AC3E}">
        <p14:creationId xmlns:p14="http://schemas.microsoft.com/office/powerpoint/2010/main" val="3003122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ltLang="en-US" dirty="0"/>
              <a:t>Ask the students to introduce themselves and list</a:t>
            </a:r>
            <a:r>
              <a:rPr lang="en-CA" altLang="en-US" baseline="0" dirty="0"/>
              <a:t> their favourite… (choose from the list below):</a:t>
            </a:r>
          </a:p>
          <a:p>
            <a:pPr marL="171450" indent="-171450">
              <a:buFont typeface="Arial" panose="020B0604020202020204" pitchFamily="34" charset="0"/>
              <a:buChar char="•"/>
            </a:pPr>
            <a:r>
              <a:rPr lang="en-CA" altLang="en-US" baseline="0" dirty="0"/>
              <a:t>Movie</a:t>
            </a:r>
          </a:p>
          <a:p>
            <a:pPr marL="171450" indent="-171450">
              <a:buFont typeface="Arial" panose="020B0604020202020204" pitchFamily="34" charset="0"/>
              <a:buChar char="•"/>
            </a:pPr>
            <a:r>
              <a:rPr lang="en-CA" altLang="en-US" baseline="0" dirty="0"/>
              <a:t>TV series</a:t>
            </a:r>
          </a:p>
          <a:p>
            <a:pPr marL="171450" indent="-171450">
              <a:buFont typeface="Arial" panose="020B0604020202020204" pitchFamily="34" charset="0"/>
              <a:buChar char="•"/>
            </a:pPr>
            <a:r>
              <a:rPr lang="en-CA" altLang="en-US" baseline="0" dirty="0"/>
              <a:t>Snack</a:t>
            </a:r>
          </a:p>
          <a:p>
            <a:pPr marL="171450" indent="-171450">
              <a:buFont typeface="Arial" panose="020B0604020202020204" pitchFamily="34" charset="0"/>
              <a:buChar char="•"/>
            </a:pPr>
            <a:r>
              <a:rPr lang="en-CA" altLang="en-US" baseline="0" dirty="0"/>
              <a:t>Meal</a:t>
            </a:r>
          </a:p>
          <a:p>
            <a:pPr marL="171450" indent="-171450">
              <a:buFont typeface="Arial" panose="020B0604020202020204" pitchFamily="34" charset="0"/>
              <a:buChar char="•"/>
            </a:pPr>
            <a:r>
              <a:rPr lang="en-CA" altLang="en-US" baseline="0" dirty="0"/>
              <a:t>Restaurant</a:t>
            </a:r>
          </a:p>
          <a:p>
            <a:pPr marL="171450" indent="-171450">
              <a:buFont typeface="Arial" panose="020B0604020202020204" pitchFamily="34" charset="0"/>
              <a:buChar char="•"/>
            </a:pPr>
            <a:r>
              <a:rPr lang="en-CA" altLang="en-US" baseline="0" dirty="0"/>
              <a:t>Song</a:t>
            </a:r>
          </a:p>
          <a:p>
            <a:pPr marL="171450" indent="-171450">
              <a:buFont typeface="Arial" panose="020B0604020202020204" pitchFamily="34" charset="0"/>
              <a:buChar char="•"/>
            </a:pPr>
            <a:r>
              <a:rPr lang="en-CA" altLang="en-US" baseline="0" dirty="0"/>
              <a:t>Colour</a:t>
            </a:r>
          </a:p>
          <a:p>
            <a:endParaRPr lang="en-US" dirty="0"/>
          </a:p>
          <a:p>
            <a:r>
              <a:rPr lang="en-US" dirty="0"/>
              <a:t>Or choose your own icebreaker.  </a:t>
            </a:r>
          </a:p>
        </p:txBody>
      </p:sp>
      <p:sp>
        <p:nvSpPr>
          <p:cNvPr id="4" name="Slide Number Placeholder 3"/>
          <p:cNvSpPr>
            <a:spLocks noGrp="1"/>
          </p:cNvSpPr>
          <p:nvPr>
            <p:ph type="sldNum" sz="quarter" idx="10"/>
          </p:nvPr>
        </p:nvSpPr>
        <p:spPr/>
        <p:txBody>
          <a:bodyPr/>
          <a:lstStyle/>
          <a:p>
            <a:fld id="{6D4E7BC5-CE2F-4706-A188-D05CD2052D3F}" type="slidenum">
              <a:rPr lang="en-CA" smtClean="0"/>
              <a:t>4</a:t>
            </a:fld>
            <a:endParaRPr lang="en-CA"/>
          </a:p>
        </p:txBody>
      </p:sp>
    </p:spTree>
    <p:extLst>
      <p:ext uri="{BB962C8B-B14F-4D97-AF65-F5344CB8AC3E}">
        <p14:creationId xmlns:p14="http://schemas.microsoft.com/office/powerpoint/2010/main" val="1550974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CA" b="1" dirty="0"/>
              <a:t>For this presentation, discussion will take place referring to male and female or boys and girls. </a:t>
            </a:r>
          </a:p>
          <a:p>
            <a:pPr defTabSz="931774">
              <a:defRPr/>
            </a:pPr>
            <a:endParaRPr lang="en-CA" b="1" dirty="0"/>
          </a:p>
          <a:p>
            <a:r>
              <a:rPr lang="en-CA" sz="1200" b="0" i="0" u="none" strike="noStrike" baseline="0" dirty="0">
                <a:solidFill>
                  <a:srgbClr val="000000"/>
                </a:solidFill>
                <a:latin typeface="Arial" panose="020B0604020202020204" pitchFamily="34" charset="0"/>
              </a:rPr>
              <a:t>To learn about how babies are made, we need to know about our body parts and what they do. We learned about puberty in our previous presentation, about puberty and hygiene, when we talked about our bodies changing and growing. Today we will learn more about our private body parts or genitals. And we will learn about how the inside body parts are used to make babies. We’ll use the science or doctor words for body parts. The words might be new, so they may seem strange at first. </a:t>
            </a:r>
          </a:p>
          <a:p>
            <a:r>
              <a:rPr lang="en-CA" sz="1200" b="0" i="0" u="none" strike="noStrike" baseline="0" dirty="0">
                <a:solidFill>
                  <a:srgbClr val="000000"/>
                </a:solidFill>
                <a:latin typeface="Arial" panose="020B0604020202020204" pitchFamily="34" charset="0"/>
              </a:rPr>
              <a:t>	</a:t>
            </a:r>
          </a:p>
          <a:p>
            <a:pPr defTabSz="931774">
              <a:defRPr/>
            </a:pPr>
            <a:r>
              <a:rPr lang="en-CA" b="1" dirty="0"/>
              <a:t>Explain to the students that we cannot see our internal organs so we have to imagine that we can see them in our bodies.  </a:t>
            </a:r>
          </a:p>
          <a:p>
            <a:endParaRPr lang="en-CA" sz="1800" b="0" i="0" u="none" strike="noStrike" baseline="0" dirty="0">
              <a:latin typeface="Arial" panose="020B0604020202020204" pitchFamily="34" charset="0"/>
            </a:endParaRPr>
          </a:p>
          <a:p>
            <a:pPr defTabSz="931774">
              <a:defRPr/>
            </a:pPr>
            <a:r>
              <a:rPr lang="en-CA" dirty="0"/>
              <a:t>We all have them, but reality is, most of us do not talk about them.  Some of us may title them as “privates” and others may laugh/blush and whisper “down there”.  Though, the fact is that your reproductive parts are not any more embarrassing than your feet or your nose, it is just that they are covered up most of the time.  </a:t>
            </a:r>
          </a:p>
          <a:p>
            <a:endParaRPr lang="en-CA" b="1" dirty="0"/>
          </a:p>
          <a:p>
            <a:endParaRPr lang="en-CA" dirty="0"/>
          </a:p>
        </p:txBody>
      </p:sp>
      <p:sp>
        <p:nvSpPr>
          <p:cNvPr id="4" name="Slide Number Placeholder 3"/>
          <p:cNvSpPr>
            <a:spLocks noGrp="1"/>
          </p:cNvSpPr>
          <p:nvPr>
            <p:ph type="sldNum" sz="quarter" idx="5"/>
          </p:nvPr>
        </p:nvSpPr>
        <p:spPr/>
        <p:txBody>
          <a:bodyPr/>
          <a:lstStyle/>
          <a:p>
            <a:fld id="{6D4E7BC5-CE2F-4706-A188-D05CD2052D3F}" type="slidenum">
              <a:rPr lang="en-CA" smtClean="0"/>
              <a:t>5</a:t>
            </a:fld>
            <a:endParaRPr lang="en-CA"/>
          </a:p>
        </p:txBody>
      </p:sp>
    </p:spTree>
    <p:extLst>
      <p:ext uri="{BB962C8B-B14F-4D97-AF65-F5344CB8AC3E}">
        <p14:creationId xmlns:p14="http://schemas.microsoft.com/office/powerpoint/2010/main" val="1475396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CA" b="1" u="sng" dirty="0"/>
              <a:t>Anatomy: (Explain to the students that this is a picture of a female lying down and the area between her legs)</a:t>
            </a:r>
          </a:p>
          <a:p>
            <a:pPr defTabSz="931774">
              <a:defRPr/>
            </a:pPr>
            <a:r>
              <a:rPr lang="en-CA" b="1" dirty="0"/>
              <a:t>Labia </a:t>
            </a:r>
            <a:r>
              <a:rPr lang="en-CA" b="0" dirty="0"/>
              <a:t>- </a:t>
            </a:r>
            <a:r>
              <a:rPr lang="en-CA" dirty="0"/>
              <a:t>are two sets of soft folds of skin inside the vulva.  Labia majora and labia minora.</a:t>
            </a:r>
          </a:p>
          <a:p>
            <a:pPr eaLnBrk="1" hangingPunct="1"/>
            <a:r>
              <a:rPr lang="en-US" altLang="en-US" b="1" dirty="0"/>
              <a:t>Vaginal opening </a:t>
            </a:r>
            <a:r>
              <a:rPr lang="en-US" altLang="en-US" dirty="0"/>
              <a:t>– opening into the vagina.</a:t>
            </a:r>
          </a:p>
          <a:p>
            <a:pPr eaLnBrk="1" hangingPunct="1"/>
            <a:r>
              <a:rPr lang="en-CA" altLang="en-US" b="1" baseline="0" dirty="0"/>
              <a:t>Clitoris</a:t>
            </a:r>
            <a:r>
              <a:rPr lang="en-CA" altLang="en-US" baseline="0" dirty="0"/>
              <a:t>- part of female’s genitals which is full of nerves.</a:t>
            </a:r>
            <a:endParaRPr lang="en-US" altLang="en-US" dirty="0"/>
          </a:p>
          <a:p>
            <a:r>
              <a:rPr lang="en-CA" b="1" baseline="0" dirty="0"/>
              <a:t>Fallopian Tubes- </a:t>
            </a:r>
            <a:r>
              <a:rPr lang="en-CA" baseline="0" dirty="0"/>
              <a:t>narrow tubes that connect the ovaries to the uterus, fertilization occurs here.  </a:t>
            </a:r>
          </a:p>
          <a:p>
            <a:pPr eaLnBrk="1" hangingPunct="1"/>
            <a:r>
              <a:rPr lang="en-CA" altLang="en-US" b="1" baseline="0" dirty="0"/>
              <a:t>Urethra</a:t>
            </a:r>
            <a:r>
              <a:rPr lang="en-CA" altLang="en-US" baseline="0" dirty="0"/>
              <a:t>- the tube through which urine passes the body, part of the urinary system.</a:t>
            </a:r>
          </a:p>
          <a:p>
            <a:r>
              <a:rPr lang="en-CA" b="1" dirty="0"/>
              <a:t>Anus</a:t>
            </a:r>
            <a:r>
              <a:rPr lang="en-CA" dirty="0"/>
              <a:t>-the opening at the end of the digestive</a:t>
            </a:r>
            <a:r>
              <a:rPr lang="en-CA" baseline="0" dirty="0"/>
              <a:t> tract where feces or stool leaves the body.  Part of the digestive tract.  </a:t>
            </a:r>
          </a:p>
          <a:p>
            <a:endParaRPr lang="en-CA" dirty="0"/>
          </a:p>
        </p:txBody>
      </p:sp>
      <p:sp>
        <p:nvSpPr>
          <p:cNvPr id="4" name="Slide Number Placeholder 3"/>
          <p:cNvSpPr>
            <a:spLocks noGrp="1"/>
          </p:cNvSpPr>
          <p:nvPr>
            <p:ph type="sldNum" sz="quarter" idx="5"/>
          </p:nvPr>
        </p:nvSpPr>
        <p:spPr/>
        <p:txBody>
          <a:bodyPr/>
          <a:lstStyle/>
          <a:p>
            <a:fld id="{6D4E7BC5-CE2F-4706-A188-D05CD2052D3F}" type="slidenum">
              <a:rPr lang="en-CA" smtClean="0"/>
              <a:t>6</a:t>
            </a:fld>
            <a:endParaRPr lang="en-CA"/>
          </a:p>
        </p:txBody>
      </p:sp>
    </p:spTree>
    <p:extLst>
      <p:ext uri="{BB962C8B-B14F-4D97-AF65-F5344CB8AC3E}">
        <p14:creationId xmlns:p14="http://schemas.microsoft.com/office/powerpoint/2010/main" val="2142822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u="sng" dirty="0"/>
              <a:t>Anatomy:</a:t>
            </a:r>
          </a:p>
          <a:p>
            <a:pPr eaLnBrk="1" hangingPunct="1"/>
            <a:r>
              <a:rPr lang="en-US" altLang="en-US" b="1" dirty="0"/>
              <a:t>Vagina </a:t>
            </a:r>
            <a:r>
              <a:rPr lang="en-US" altLang="en-US" dirty="0"/>
              <a:t>– connects to the uterus where menstrual blood, vaginal intercourse, and child birth occurs. Not used for urination</a:t>
            </a:r>
          </a:p>
          <a:p>
            <a:pPr defTabSz="931774">
              <a:defRPr/>
            </a:pPr>
            <a:r>
              <a:rPr lang="en-CA" b="1" dirty="0"/>
              <a:t>Cervix</a:t>
            </a:r>
            <a:r>
              <a:rPr lang="en-CA" dirty="0"/>
              <a:t>-</a:t>
            </a:r>
            <a:r>
              <a:rPr lang="en-CA" baseline="0" dirty="0"/>
              <a:t> is at the bottom of the uterus that opens into the vagina.</a:t>
            </a:r>
          </a:p>
          <a:p>
            <a:pPr eaLnBrk="1" hangingPunct="1"/>
            <a:r>
              <a:rPr lang="en-US" altLang="en-US" b="1" dirty="0"/>
              <a:t>Uterus</a:t>
            </a:r>
            <a:r>
              <a:rPr lang="en-US" altLang="en-US" dirty="0"/>
              <a:t> – the place where a baby grows when a woman is pregnant, feeds and protects baby.</a:t>
            </a:r>
            <a:r>
              <a:rPr lang="en-US" altLang="en-US" baseline="0" dirty="0"/>
              <a:t> Also called the womb.  </a:t>
            </a:r>
          </a:p>
          <a:p>
            <a:r>
              <a:rPr lang="en-CA" b="1" baseline="0" dirty="0"/>
              <a:t>Fallopian Tubes- </a:t>
            </a:r>
            <a:r>
              <a:rPr lang="en-CA" baseline="0" dirty="0"/>
              <a:t>narrow tubes that connect the ovaries to the uterus, fertilization occurs here.  </a:t>
            </a:r>
          </a:p>
          <a:p>
            <a:pPr eaLnBrk="1" hangingPunct="1"/>
            <a:r>
              <a:rPr lang="en-US" altLang="en-US" b="1" dirty="0"/>
              <a:t>Ovaries</a:t>
            </a:r>
            <a:r>
              <a:rPr lang="en-US" altLang="en-US" dirty="0"/>
              <a:t>– are two small organs (the size of your thumb nail) where the egg is made </a:t>
            </a:r>
          </a:p>
          <a:p>
            <a:endParaRPr lang="en-CA" baseline="0" dirty="0"/>
          </a:p>
          <a:p>
            <a:endParaRPr lang="en-CA" dirty="0"/>
          </a:p>
        </p:txBody>
      </p:sp>
      <p:sp>
        <p:nvSpPr>
          <p:cNvPr id="4" name="Slide Number Placeholder 3"/>
          <p:cNvSpPr>
            <a:spLocks noGrp="1"/>
          </p:cNvSpPr>
          <p:nvPr>
            <p:ph type="sldNum" sz="quarter" idx="5"/>
          </p:nvPr>
        </p:nvSpPr>
        <p:spPr/>
        <p:txBody>
          <a:bodyPr/>
          <a:lstStyle/>
          <a:p>
            <a:fld id="{6D4E7BC5-CE2F-4706-A188-D05CD2052D3F}" type="slidenum">
              <a:rPr lang="en-CA" smtClean="0"/>
              <a:t>7</a:t>
            </a:fld>
            <a:endParaRPr lang="en-CA"/>
          </a:p>
        </p:txBody>
      </p:sp>
    </p:spTree>
    <p:extLst>
      <p:ext uri="{BB962C8B-B14F-4D97-AF65-F5344CB8AC3E}">
        <p14:creationId xmlns:p14="http://schemas.microsoft.com/office/powerpoint/2010/main" val="4218592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Read the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Once a month, an ovary releases an egg. The lining of the uterus also gets thicker to prepare the body to grow a baby. If that egg is not fertilized with sperm from the male, your body has to get rid of it. 4–6 tablespoons of blood is shed through the vagina as it is not needed. </a:t>
            </a:r>
          </a:p>
          <a:p>
            <a:endParaRPr lang="en-CA" dirty="0"/>
          </a:p>
          <a:p>
            <a:r>
              <a:rPr lang="en-CA" dirty="0"/>
              <a:t>Usually, menstruation happens once a month and can last from 3-7 days.  </a:t>
            </a:r>
          </a:p>
          <a:p>
            <a:endParaRPr lang="en-CA" dirty="0"/>
          </a:p>
          <a:p>
            <a:r>
              <a:rPr lang="en-CA" dirty="0"/>
              <a:t>Menstruation can begin as early as 8 or as late as 16. Every girl is different.</a:t>
            </a:r>
            <a:br>
              <a:rPr lang="en-CA" dirty="0"/>
            </a:br>
            <a:endParaRPr lang="en-US" b="1" u="sng" baseline="0" dirty="0"/>
          </a:p>
          <a:p>
            <a:r>
              <a:rPr lang="en-CA" b="1" u="sng" baseline="0" dirty="0"/>
              <a:t>Additional Information</a:t>
            </a:r>
          </a:p>
          <a:p>
            <a:endParaRPr lang="en-CA" b="1" u="sng" baseline="0" dirty="0"/>
          </a:p>
          <a:p>
            <a:r>
              <a:rPr lang="en-CA" dirty="0"/>
              <a:t>Menstrual cramps may be uncomfortable either before or during a period. </a:t>
            </a:r>
          </a:p>
          <a:p>
            <a:pPr marL="171450" indent="-171450">
              <a:buFont typeface="Arial" panose="020B0604020202020204" pitchFamily="34" charset="0"/>
              <a:buChar char="•"/>
            </a:pPr>
            <a:r>
              <a:rPr lang="en-CA" dirty="0"/>
              <a:t>Treatment: A hot water bottle, a heating bag or moderate exercise can relieve cramps. If cramps become severe then visiting the doctor to discuss solutions is advised </a:t>
            </a:r>
          </a:p>
          <a:p>
            <a:pPr marL="0" indent="0">
              <a:buFont typeface="Arial" panose="020B0604020202020204" pitchFamily="34" charset="0"/>
              <a:buNone/>
            </a:pPr>
            <a:endParaRPr lang="en-CA" dirty="0"/>
          </a:p>
          <a:p>
            <a:pPr marL="0" indent="0">
              <a:buFont typeface="Arial" panose="020B0604020202020204" pitchFamily="34" charset="0"/>
              <a:buNone/>
            </a:pPr>
            <a:r>
              <a:rPr lang="en-CA" dirty="0"/>
              <a:t>PMS (pre-menstrual syndrome) can occur any time in the two weeks before menstruation. It can make a woman feel moody, irritable, have tender breasts or bloating. Exercising and avoiding caffeine and salt can minimize the symptoms of PMS </a:t>
            </a:r>
            <a:br>
              <a:rPr lang="en-CA" dirty="0"/>
            </a:br>
            <a:endParaRPr lang="en-CA" dirty="0"/>
          </a:p>
          <a:p>
            <a:endParaRPr lang="en-CA" dirty="0"/>
          </a:p>
        </p:txBody>
      </p:sp>
      <p:sp>
        <p:nvSpPr>
          <p:cNvPr id="4" name="Slide Number Placeholder 3"/>
          <p:cNvSpPr>
            <a:spLocks noGrp="1"/>
          </p:cNvSpPr>
          <p:nvPr>
            <p:ph type="sldNum" sz="quarter" idx="5"/>
          </p:nvPr>
        </p:nvSpPr>
        <p:spPr/>
        <p:txBody>
          <a:bodyPr/>
          <a:lstStyle/>
          <a:p>
            <a:fld id="{6D4E7BC5-CE2F-4706-A188-D05CD2052D3F}" type="slidenum">
              <a:rPr lang="en-CA" smtClean="0"/>
              <a:t>8</a:t>
            </a:fld>
            <a:endParaRPr lang="en-CA"/>
          </a:p>
        </p:txBody>
      </p:sp>
    </p:spTree>
    <p:extLst>
      <p:ext uri="{BB962C8B-B14F-4D97-AF65-F5344CB8AC3E}">
        <p14:creationId xmlns:p14="http://schemas.microsoft.com/office/powerpoint/2010/main" val="684677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baseline="0" dirty="0"/>
              <a:t>Review the diagram with the class:</a:t>
            </a:r>
          </a:p>
          <a:p>
            <a:pPr marL="628650" lvl="1" indent="-171450">
              <a:buFont typeface="Arial" panose="020B0604020202020204" pitchFamily="34" charset="0"/>
              <a:buChar char="•"/>
            </a:pPr>
            <a:r>
              <a:rPr lang="en-CA" b="0" baseline="0" dirty="0"/>
              <a:t>Days 1-5: This is when a woman has her period, the</a:t>
            </a:r>
            <a:r>
              <a:rPr lang="en-CA" baseline="0" dirty="0"/>
              <a:t> uterine lining is shed from the body. This menstrual flow consists of blood, mucous, and other tissues. </a:t>
            </a:r>
          </a:p>
          <a:p>
            <a:pPr marL="628650" lvl="1" indent="-171450">
              <a:buFont typeface="Arial" panose="020B0604020202020204" pitchFamily="34" charset="0"/>
              <a:buChar char="•"/>
            </a:pPr>
            <a:r>
              <a:rPr lang="en-CA" baseline="0" dirty="0"/>
              <a:t>Days 6-10: The lining of the uterus grows thicker in preparation for a fertilized ovum. One ovum begins to develop inside a follicle in an ovary. </a:t>
            </a:r>
          </a:p>
          <a:p>
            <a:pPr marL="628650" lvl="1" indent="-171450">
              <a:buFont typeface="Arial" panose="020B0604020202020204" pitchFamily="34" charset="0"/>
              <a:buChar char="•"/>
            </a:pPr>
            <a:r>
              <a:rPr lang="en-CA" baseline="0" dirty="0"/>
              <a:t>Day 11-18: This is when a woman is ovulating. The ripe ovum breaks away from the follicle and ovary. It will enter the fallopian tube where fertilization can take place. </a:t>
            </a:r>
          </a:p>
          <a:p>
            <a:pPr marL="628650" lvl="1" indent="-171450">
              <a:buFont typeface="Arial" panose="020B0604020202020204" pitchFamily="34" charset="0"/>
              <a:buChar char="•"/>
            </a:pPr>
            <a:r>
              <a:rPr lang="en-CA" baseline="0" dirty="0"/>
              <a:t>Day 18-28: If there is no fertilization, the lining of the uterus is not needed and starts to break down.  Around the 28</a:t>
            </a:r>
            <a:r>
              <a:rPr lang="en-CA" baseline="30000" dirty="0"/>
              <a:t>th</a:t>
            </a:r>
            <a:r>
              <a:rPr lang="en-CA" baseline="0" dirty="0"/>
              <a:t> day, it will leave the uterus as menstrual flow, and a new menstrual cycle will begin.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Having a period is private. It is not something that should be talked about in public as this can embarrass others. Girls often feel most comfortable talking with a woman they trust (parent/guardian, aunt, sister) or their health care provider if they have questions.</a:t>
            </a:r>
            <a:br>
              <a:rPr lang="en-CA" dirty="0"/>
            </a:br>
            <a:endParaRPr lang="en-CA" dirty="0"/>
          </a:p>
          <a:p>
            <a:r>
              <a:rPr lang="en-CA" b="1" u="sng" baseline="0" dirty="0"/>
              <a:t>Additional Information</a:t>
            </a:r>
          </a:p>
          <a:p>
            <a:endParaRPr lang="en-CA" b="1" u="sng" baseline="0" dirty="0"/>
          </a:p>
          <a:p>
            <a:r>
              <a:rPr lang="en-CA" baseline="0" dirty="0"/>
              <a:t>Days 1-5: Fertilization has not occurred, there is a sloughing off of the uterine lining.  </a:t>
            </a:r>
            <a:endParaRPr lang="en-US" altLang="en-US" b="1" dirty="0"/>
          </a:p>
          <a:p>
            <a:r>
              <a:rPr lang="en-CA" baseline="0" dirty="0"/>
              <a:t>Days 6-10: The follicle with the ripe ovum will move towards the surface of the ovary.</a:t>
            </a:r>
          </a:p>
          <a:p>
            <a:pPr defTabSz="931774">
              <a:defRPr/>
            </a:pPr>
            <a:r>
              <a:rPr lang="en-CA" baseline="0" dirty="0"/>
              <a:t>Day 11-18: If fertilization does not occur, the ovum will disintegrate in 24 to 48 hours.  </a:t>
            </a:r>
          </a:p>
          <a:p>
            <a:endParaRPr lang="en-US" dirty="0"/>
          </a:p>
        </p:txBody>
      </p:sp>
      <p:sp>
        <p:nvSpPr>
          <p:cNvPr id="4" name="Slide Number Placeholder 3"/>
          <p:cNvSpPr>
            <a:spLocks noGrp="1"/>
          </p:cNvSpPr>
          <p:nvPr>
            <p:ph type="sldNum" sz="quarter" idx="10"/>
          </p:nvPr>
        </p:nvSpPr>
        <p:spPr/>
        <p:txBody>
          <a:bodyPr/>
          <a:lstStyle/>
          <a:p>
            <a:fld id="{6D4E7BC5-CE2F-4706-A188-D05CD2052D3F}" type="slidenum">
              <a:rPr lang="en-CA" smtClean="0"/>
              <a:t>9</a:t>
            </a:fld>
            <a:endParaRPr lang="en-CA"/>
          </a:p>
        </p:txBody>
      </p:sp>
    </p:spTree>
    <p:extLst>
      <p:ext uri="{BB962C8B-B14F-4D97-AF65-F5344CB8AC3E}">
        <p14:creationId xmlns:p14="http://schemas.microsoft.com/office/powerpoint/2010/main" val="1499600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u="sng" dirty="0"/>
              <a:t>Anatomy:</a:t>
            </a:r>
          </a:p>
          <a:p>
            <a:r>
              <a:rPr lang="en-CA" b="1" dirty="0"/>
              <a:t>Penis</a:t>
            </a:r>
            <a:r>
              <a:rPr lang="en-CA" dirty="0"/>
              <a:t>- </a:t>
            </a:r>
            <a:r>
              <a:rPr lang="en-CA" baseline="0" dirty="0"/>
              <a:t>made of spongy material that fills up with extra blood and can become hard. S</a:t>
            </a:r>
            <a:r>
              <a:rPr lang="en-CA" dirty="0"/>
              <a:t>emen</a:t>
            </a:r>
            <a:r>
              <a:rPr lang="en-CA" baseline="0" dirty="0"/>
              <a:t> and urine come from the penis</a:t>
            </a:r>
            <a:endParaRPr lang="en-US" baseline="0" dirty="0"/>
          </a:p>
          <a:p>
            <a:r>
              <a:rPr lang="en-CA" b="1" baseline="0" dirty="0"/>
              <a:t>Scrotum- </a:t>
            </a:r>
            <a:r>
              <a:rPr lang="en-CA" baseline="0" dirty="0"/>
              <a:t>a sac that holds the testicles, which must be kept at a certain temperature just below body temperature in order to produce healthy sperm.  The scrotum will pull the testicles closer to the body if it is cold and lower away from the body if it is hot</a:t>
            </a:r>
          </a:p>
          <a:p>
            <a:endParaRPr lang="en-CA" dirty="0"/>
          </a:p>
        </p:txBody>
      </p:sp>
      <p:sp>
        <p:nvSpPr>
          <p:cNvPr id="4" name="Slide Number Placeholder 3"/>
          <p:cNvSpPr>
            <a:spLocks noGrp="1"/>
          </p:cNvSpPr>
          <p:nvPr>
            <p:ph type="sldNum" sz="quarter" idx="5"/>
          </p:nvPr>
        </p:nvSpPr>
        <p:spPr/>
        <p:txBody>
          <a:bodyPr/>
          <a:lstStyle/>
          <a:p>
            <a:fld id="{6D4E7BC5-CE2F-4706-A188-D05CD2052D3F}" type="slidenum">
              <a:rPr lang="en-CA" smtClean="0"/>
              <a:t>10</a:t>
            </a:fld>
            <a:endParaRPr lang="en-CA"/>
          </a:p>
        </p:txBody>
      </p:sp>
    </p:spTree>
    <p:extLst>
      <p:ext uri="{BB962C8B-B14F-4D97-AF65-F5344CB8AC3E}">
        <p14:creationId xmlns:p14="http://schemas.microsoft.com/office/powerpoint/2010/main" val="11982569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18372" t="6909" r="12400" b="786"/>
          <a:stretch/>
        </p:blipFill>
        <p:spPr>
          <a:xfrm>
            <a:off x="0" y="0"/>
            <a:ext cx="9144000" cy="6857999"/>
          </a:xfrm>
          <a:prstGeom prst="rect">
            <a:avLst/>
          </a:prstGeom>
        </p:spPr>
      </p:pic>
      <p:sp>
        <p:nvSpPr>
          <p:cNvPr id="3" name="Text Placeholder 2"/>
          <p:cNvSpPr>
            <a:spLocks noGrp="1"/>
          </p:cNvSpPr>
          <p:nvPr>
            <p:ph type="body" idx="1" hasCustomPrompt="1"/>
          </p:nvPr>
        </p:nvSpPr>
        <p:spPr>
          <a:xfrm>
            <a:off x="1149105" y="4589954"/>
            <a:ext cx="7994895" cy="900101"/>
          </a:xfrm>
          <a:solidFill>
            <a:schemeClr val="tx2"/>
          </a:solidFill>
        </p:spPr>
        <p:txBody>
          <a:bodyPr anchor="ctr">
            <a:noAutofit/>
          </a:bodyPr>
          <a:lstStyle>
            <a:lvl1pPr marL="0" indent="0" algn="l">
              <a:lnSpc>
                <a:spcPts val="3200"/>
              </a:lnSpc>
              <a:spcBef>
                <a:spcPts val="0"/>
              </a:spcBef>
              <a:buNone/>
              <a:defRPr sz="3200" b="1">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7311" y="980728"/>
            <a:ext cx="2024276" cy="867547"/>
          </a:xfrm>
          <a:prstGeom prst="rect">
            <a:avLst/>
          </a:prstGeom>
        </p:spPr>
      </p:pic>
      <p:sp>
        <p:nvSpPr>
          <p:cNvPr id="15" name="Text Placeholder 2"/>
          <p:cNvSpPr>
            <a:spLocks noGrp="1"/>
          </p:cNvSpPr>
          <p:nvPr userDrawn="1">
            <p:ph type="body" idx="10" hasCustomPrompt="1"/>
          </p:nvPr>
        </p:nvSpPr>
        <p:spPr>
          <a:xfrm>
            <a:off x="1653162" y="5548318"/>
            <a:ext cx="7490838" cy="878441"/>
          </a:xfrm>
          <a:solidFill>
            <a:schemeClr val="bg2"/>
          </a:solidFill>
        </p:spPr>
        <p:txBody>
          <a:bodyPr anchor="ctr">
            <a:normAutofit/>
          </a:bodyPr>
          <a:lstStyle>
            <a:lvl1pPr marL="0" indent="0" algn="l">
              <a:spcBef>
                <a:spcPts val="0"/>
              </a:spcBef>
              <a:buNone/>
              <a:defRPr sz="20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name and date text styles</a:t>
            </a:r>
          </a:p>
        </p:txBody>
      </p:sp>
      <p:grpSp>
        <p:nvGrpSpPr>
          <p:cNvPr id="4" name="Group 3"/>
          <p:cNvGrpSpPr/>
          <p:nvPr userDrawn="1"/>
        </p:nvGrpSpPr>
        <p:grpSpPr>
          <a:xfrm>
            <a:off x="678539" y="4589956"/>
            <a:ext cx="902615" cy="1836803"/>
            <a:chOff x="1115616" y="4545124"/>
            <a:chExt cx="902615" cy="1836803"/>
          </a:xfrm>
        </p:grpSpPr>
        <p:sp>
          <p:nvSpPr>
            <p:cNvPr id="9" name="Rectangle 8"/>
            <p:cNvSpPr/>
            <p:nvPr userDrawn="1"/>
          </p:nvSpPr>
          <p:spPr>
            <a:xfrm rot="16200000">
              <a:off x="1115616" y="5489457"/>
              <a:ext cx="419704" cy="4197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p:cNvSpPr/>
            <p:nvPr userDrawn="1"/>
          </p:nvSpPr>
          <p:spPr>
            <a:xfrm rot="16200000">
              <a:off x="1115616" y="5017291"/>
              <a:ext cx="419704" cy="41970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p:cNvSpPr/>
            <p:nvPr userDrawn="1"/>
          </p:nvSpPr>
          <p:spPr>
            <a:xfrm rot="16200000">
              <a:off x="1115616" y="4545124"/>
              <a:ext cx="419704" cy="4197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p:cNvSpPr/>
            <p:nvPr userDrawn="1"/>
          </p:nvSpPr>
          <p:spPr>
            <a:xfrm rot="16200000">
              <a:off x="1115616" y="5961624"/>
              <a:ext cx="419704" cy="4197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15"/>
            <p:cNvSpPr/>
            <p:nvPr userDrawn="1"/>
          </p:nvSpPr>
          <p:spPr>
            <a:xfrm rot="16200000">
              <a:off x="1598528" y="5490056"/>
              <a:ext cx="419704" cy="41970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ectangle 18"/>
            <p:cNvSpPr/>
            <p:nvPr userDrawn="1"/>
          </p:nvSpPr>
          <p:spPr>
            <a:xfrm rot="16200000">
              <a:off x="1598528" y="5962223"/>
              <a:ext cx="419704" cy="4197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4234528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dirty="0"/>
          </a:p>
        </p:txBody>
      </p:sp>
      <p:sp>
        <p:nvSpPr>
          <p:cNvPr id="3" name="Content Placeholder 2"/>
          <p:cNvSpPr>
            <a:spLocks noGrp="1"/>
          </p:cNvSpPr>
          <p:nvPr>
            <p:ph idx="1"/>
          </p:nvPr>
        </p:nvSpPr>
        <p:spPr>
          <a:xfrm>
            <a:off x="3575050" y="1556792"/>
            <a:ext cx="5111750" cy="456937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Text Placeholder 3"/>
          <p:cNvSpPr>
            <a:spLocks noGrp="1"/>
          </p:cNvSpPr>
          <p:nvPr>
            <p:ph type="body" sz="half" idx="2"/>
          </p:nvPr>
        </p:nvSpPr>
        <p:spPr>
          <a:xfrm>
            <a:off x="457200" y="1556792"/>
            <a:ext cx="3008313" cy="456937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EAA8DEE-C3F7-4B4A-8A9D-E1B9546ABA1B}" type="datetime1">
              <a:rPr lang="en-CA" smtClean="0"/>
              <a:t>2025-08-29</a:t>
            </a:fld>
            <a:endParaRPr lang="en-CA"/>
          </a:p>
        </p:txBody>
      </p:sp>
      <p:sp>
        <p:nvSpPr>
          <p:cNvPr id="6" name="Footer Placeholder 5"/>
          <p:cNvSpPr>
            <a:spLocks noGrp="1"/>
          </p:cNvSpPr>
          <p:nvPr>
            <p:ph type="ftr" sz="quarter" idx="11"/>
          </p:nvPr>
        </p:nvSpPr>
        <p:spPr/>
        <p:txBody>
          <a:bodyPr/>
          <a:lstStyle/>
          <a:p>
            <a:r>
              <a:rPr lang="en-CA"/>
              <a:t>WINDSOR-ESSEX COUNTY HEALTH UNIT</a:t>
            </a:r>
          </a:p>
        </p:txBody>
      </p:sp>
      <p:sp>
        <p:nvSpPr>
          <p:cNvPr id="7" name="Slide Number Placeholder 6"/>
          <p:cNvSpPr>
            <a:spLocks noGrp="1"/>
          </p:cNvSpPr>
          <p:nvPr>
            <p:ph type="sldNum" sz="quarter" idx="12"/>
          </p:nvPr>
        </p:nvSpPr>
        <p:spPr/>
        <p:txBody>
          <a:bodyPr/>
          <a:lstStyle/>
          <a:p>
            <a:fld id="{C027CEAB-E64B-42C9-9CB6-F0577637CFD9}" type="slidenum">
              <a:rPr lang="en-CA" smtClean="0"/>
              <a:t>‹#›</a:t>
            </a:fld>
            <a:endParaRPr lang="en-CA"/>
          </a:p>
        </p:txBody>
      </p:sp>
    </p:spTree>
    <p:extLst>
      <p:ext uri="{BB962C8B-B14F-4D97-AF65-F5344CB8AC3E}">
        <p14:creationId xmlns:p14="http://schemas.microsoft.com/office/powerpoint/2010/main" val="1006731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124744"/>
            <a:ext cx="5486400" cy="4114800"/>
          </a:xfrm>
          <a:solidFill>
            <a:schemeClr val="bg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71A1A10-29CE-460B-8B40-B2E5A13BAF4E}" type="datetime1">
              <a:rPr lang="en-CA" smtClean="0"/>
              <a:t>2025-08-29</a:t>
            </a:fld>
            <a:endParaRPr lang="en-CA"/>
          </a:p>
        </p:txBody>
      </p:sp>
      <p:sp>
        <p:nvSpPr>
          <p:cNvPr id="6" name="Footer Placeholder 5"/>
          <p:cNvSpPr>
            <a:spLocks noGrp="1"/>
          </p:cNvSpPr>
          <p:nvPr>
            <p:ph type="ftr" sz="quarter" idx="11"/>
          </p:nvPr>
        </p:nvSpPr>
        <p:spPr/>
        <p:txBody>
          <a:bodyPr/>
          <a:lstStyle/>
          <a:p>
            <a:r>
              <a:rPr lang="en-CA"/>
              <a:t>WINDSOR-ESSEX COUNTY HEALTH UNIT</a:t>
            </a:r>
          </a:p>
        </p:txBody>
      </p:sp>
      <p:sp>
        <p:nvSpPr>
          <p:cNvPr id="7" name="Slide Number Placeholder 6"/>
          <p:cNvSpPr>
            <a:spLocks noGrp="1"/>
          </p:cNvSpPr>
          <p:nvPr>
            <p:ph type="sldNum" sz="quarter" idx="12"/>
          </p:nvPr>
        </p:nvSpPr>
        <p:spPr/>
        <p:txBody>
          <a:bodyPr/>
          <a:lstStyle/>
          <a:p>
            <a:fld id="{C027CEAB-E64B-42C9-9CB6-F0577637CFD9}" type="slidenum">
              <a:rPr lang="en-CA" smtClean="0"/>
              <a:t>‹#›</a:t>
            </a:fld>
            <a:endParaRPr lang="en-CA"/>
          </a:p>
        </p:txBody>
      </p:sp>
    </p:spTree>
    <p:extLst>
      <p:ext uri="{BB962C8B-B14F-4D97-AF65-F5344CB8AC3E}">
        <p14:creationId xmlns:p14="http://schemas.microsoft.com/office/powerpoint/2010/main" val="2258834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87"/>
            <a:ext cx="9144000" cy="6855626"/>
          </a:xfrm>
          <a:prstGeom prst="rect">
            <a:avLst/>
          </a:prstGeom>
        </p:spPr>
      </p:pic>
      <p:sp>
        <p:nvSpPr>
          <p:cNvPr id="3" name="Text Placeholder 2"/>
          <p:cNvSpPr>
            <a:spLocks noGrp="1"/>
          </p:cNvSpPr>
          <p:nvPr>
            <p:ph type="body" idx="1" hasCustomPrompt="1"/>
          </p:nvPr>
        </p:nvSpPr>
        <p:spPr>
          <a:xfrm>
            <a:off x="1149105" y="4589954"/>
            <a:ext cx="7994895" cy="900101"/>
          </a:xfrm>
          <a:solidFill>
            <a:schemeClr val="tx2"/>
          </a:solidFill>
        </p:spPr>
        <p:txBody>
          <a:bodyPr anchor="ctr">
            <a:noAutofit/>
          </a:bodyPr>
          <a:lstStyle>
            <a:lvl1pPr marL="0" indent="0" algn="l">
              <a:lnSpc>
                <a:spcPts val="3200"/>
              </a:lnSpc>
              <a:spcBef>
                <a:spcPts val="0"/>
              </a:spcBef>
              <a:buNone/>
              <a:defRPr sz="3200" b="1">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7311" y="980728"/>
            <a:ext cx="2024276" cy="867547"/>
          </a:xfrm>
          <a:prstGeom prst="rect">
            <a:avLst/>
          </a:prstGeom>
        </p:spPr>
      </p:pic>
      <p:sp>
        <p:nvSpPr>
          <p:cNvPr id="15" name="Text Placeholder 2"/>
          <p:cNvSpPr>
            <a:spLocks noGrp="1"/>
          </p:cNvSpPr>
          <p:nvPr userDrawn="1">
            <p:ph type="body" idx="10" hasCustomPrompt="1"/>
          </p:nvPr>
        </p:nvSpPr>
        <p:spPr>
          <a:xfrm>
            <a:off x="1653162" y="5548318"/>
            <a:ext cx="7490838" cy="878441"/>
          </a:xfrm>
          <a:solidFill>
            <a:schemeClr val="bg2"/>
          </a:solidFill>
        </p:spPr>
        <p:txBody>
          <a:bodyPr anchor="ctr">
            <a:normAutofit/>
          </a:bodyPr>
          <a:lstStyle>
            <a:lvl1pPr marL="0" indent="0" algn="l">
              <a:spcBef>
                <a:spcPts val="0"/>
              </a:spcBef>
              <a:buNone/>
              <a:defRPr sz="20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name and date text styles</a:t>
            </a:r>
          </a:p>
        </p:txBody>
      </p:sp>
      <p:grpSp>
        <p:nvGrpSpPr>
          <p:cNvPr id="4" name="Group 3"/>
          <p:cNvGrpSpPr/>
          <p:nvPr userDrawn="1"/>
        </p:nvGrpSpPr>
        <p:grpSpPr>
          <a:xfrm>
            <a:off x="678539" y="4589956"/>
            <a:ext cx="902615" cy="1836803"/>
            <a:chOff x="1115616" y="4545124"/>
            <a:chExt cx="902615" cy="1836803"/>
          </a:xfrm>
        </p:grpSpPr>
        <p:sp>
          <p:nvSpPr>
            <p:cNvPr id="9" name="Rectangle 8"/>
            <p:cNvSpPr/>
            <p:nvPr userDrawn="1"/>
          </p:nvSpPr>
          <p:spPr>
            <a:xfrm rot="16200000">
              <a:off x="1115616" y="5489457"/>
              <a:ext cx="419704" cy="4197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p:cNvSpPr/>
            <p:nvPr userDrawn="1"/>
          </p:nvSpPr>
          <p:spPr>
            <a:xfrm rot="16200000">
              <a:off x="1115616" y="5017291"/>
              <a:ext cx="419704" cy="41970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p:cNvSpPr/>
            <p:nvPr userDrawn="1"/>
          </p:nvSpPr>
          <p:spPr>
            <a:xfrm rot="16200000">
              <a:off x="1115616" y="4545124"/>
              <a:ext cx="419704" cy="4197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p:cNvSpPr/>
            <p:nvPr userDrawn="1"/>
          </p:nvSpPr>
          <p:spPr>
            <a:xfrm rot="16200000">
              <a:off x="1115616" y="5961624"/>
              <a:ext cx="419704" cy="4197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15"/>
            <p:cNvSpPr/>
            <p:nvPr userDrawn="1"/>
          </p:nvSpPr>
          <p:spPr>
            <a:xfrm rot="16200000">
              <a:off x="1598528" y="5490056"/>
              <a:ext cx="419704" cy="41970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ectangle 18"/>
            <p:cNvSpPr/>
            <p:nvPr userDrawn="1"/>
          </p:nvSpPr>
          <p:spPr>
            <a:xfrm rot="16200000">
              <a:off x="1598528" y="5962223"/>
              <a:ext cx="419704" cy="4197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4191588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endParaRPr lang="en-C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Date Placeholder 3"/>
          <p:cNvSpPr>
            <a:spLocks noGrp="1"/>
          </p:cNvSpPr>
          <p:nvPr>
            <p:ph type="dt" sz="half" idx="10"/>
          </p:nvPr>
        </p:nvSpPr>
        <p:spPr/>
        <p:txBody>
          <a:bodyPr/>
          <a:lstStyle/>
          <a:p>
            <a:fld id="{68DF24FC-FD17-422E-9504-E2F69FF5C7D2}" type="datetime1">
              <a:rPr lang="en-CA" smtClean="0"/>
              <a:t>2025-08-29</a:t>
            </a:fld>
            <a:endParaRPr lang="en-CA"/>
          </a:p>
        </p:txBody>
      </p:sp>
      <p:sp>
        <p:nvSpPr>
          <p:cNvPr id="5" name="Footer Placeholder 4"/>
          <p:cNvSpPr>
            <a:spLocks noGrp="1"/>
          </p:cNvSpPr>
          <p:nvPr>
            <p:ph type="ftr" sz="quarter" idx="11"/>
          </p:nvPr>
        </p:nvSpPr>
        <p:spPr/>
        <p:txBody>
          <a:bodyPr/>
          <a:lstStyle/>
          <a:p>
            <a:r>
              <a:rPr lang="en-CA"/>
              <a:t>WINDSOR-ESSEX COUNTY HEALTH UNIT</a:t>
            </a:r>
          </a:p>
        </p:txBody>
      </p:sp>
      <p:sp>
        <p:nvSpPr>
          <p:cNvPr id="6" name="Slide Number Placeholder 5"/>
          <p:cNvSpPr>
            <a:spLocks noGrp="1"/>
          </p:cNvSpPr>
          <p:nvPr>
            <p:ph type="sldNum" sz="quarter" idx="12"/>
          </p:nvPr>
        </p:nvSpPr>
        <p:spPr/>
        <p:txBody>
          <a:bodyPr/>
          <a:lstStyle/>
          <a:p>
            <a:fld id="{C027CEAB-E64B-42C9-9CB6-F0577637CFD9}" type="slidenum">
              <a:rPr lang="en-CA" smtClean="0"/>
              <a:t>‹#›</a:t>
            </a:fld>
            <a:endParaRPr lang="en-CA"/>
          </a:p>
        </p:txBody>
      </p:sp>
    </p:spTree>
    <p:extLst>
      <p:ext uri="{BB962C8B-B14F-4D97-AF65-F5344CB8AC3E}">
        <p14:creationId xmlns:p14="http://schemas.microsoft.com/office/powerpoint/2010/main" val="2992868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8308" y="266915"/>
            <a:ext cx="8290156" cy="1289877"/>
          </a:xfrm>
        </p:spPr>
        <p:txBody>
          <a:bodyPr/>
          <a:lstStyle/>
          <a:p>
            <a:r>
              <a:rPr lang="en-US" dirty="0"/>
              <a:t>CLICK TO EDIT MASTER TITLE STYLE</a:t>
            </a:r>
            <a:endParaRPr lang="en-CA" dirty="0"/>
          </a:p>
        </p:txBody>
      </p:sp>
      <p:sp>
        <p:nvSpPr>
          <p:cNvPr id="3" name="Subtitle 2"/>
          <p:cNvSpPr>
            <a:spLocks noGrp="1"/>
          </p:cNvSpPr>
          <p:nvPr>
            <p:ph type="subTitle" idx="1"/>
          </p:nvPr>
        </p:nvSpPr>
        <p:spPr>
          <a:xfrm>
            <a:off x="1371600" y="2276872"/>
            <a:ext cx="6400800" cy="336192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dirty="0"/>
          </a:p>
        </p:txBody>
      </p:sp>
      <p:sp>
        <p:nvSpPr>
          <p:cNvPr id="11" name="Date Placeholder 3"/>
          <p:cNvSpPr>
            <a:spLocks noGrp="1"/>
          </p:cNvSpPr>
          <p:nvPr>
            <p:ph type="dt" sz="half" idx="10"/>
          </p:nvPr>
        </p:nvSpPr>
        <p:spPr>
          <a:xfrm>
            <a:off x="2552646" y="6411307"/>
            <a:ext cx="1227266" cy="365125"/>
          </a:xfrm>
        </p:spPr>
        <p:txBody>
          <a:bodyPr/>
          <a:lstStyle/>
          <a:p>
            <a:fld id="{9898484E-40ED-4C3E-A596-49EF19B2DE71}" type="datetime1">
              <a:rPr lang="en-CA" smtClean="0"/>
              <a:t>2025-08-29</a:t>
            </a:fld>
            <a:endParaRPr lang="en-CA"/>
          </a:p>
        </p:txBody>
      </p:sp>
      <p:sp>
        <p:nvSpPr>
          <p:cNvPr id="12" name="Footer Placeholder 4"/>
          <p:cNvSpPr>
            <a:spLocks noGrp="1"/>
          </p:cNvSpPr>
          <p:nvPr>
            <p:ph type="ftr" sz="quarter" idx="11"/>
          </p:nvPr>
        </p:nvSpPr>
        <p:spPr>
          <a:xfrm>
            <a:off x="3779912" y="6411307"/>
            <a:ext cx="4104456" cy="365125"/>
          </a:xfrm>
        </p:spPr>
        <p:txBody>
          <a:bodyPr/>
          <a:lstStyle/>
          <a:p>
            <a:r>
              <a:rPr lang="en-CA"/>
              <a:t>WINDSOR-ESSEX COUNTY HEALTH UNIT</a:t>
            </a:r>
          </a:p>
        </p:txBody>
      </p:sp>
      <p:sp>
        <p:nvSpPr>
          <p:cNvPr id="13" name="Slide Number Placeholder 5"/>
          <p:cNvSpPr>
            <a:spLocks noGrp="1"/>
          </p:cNvSpPr>
          <p:nvPr>
            <p:ph type="sldNum" sz="quarter" idx="12"/>
          </p:nvPr>
        </p:nvSpPr>
        <p:spPr>
          <a:xfrm>
            <a:off x="7884368" y="6411307"/>
            <a:ext cx="802432" cy="365125"/>
          </a:xfrm>
        </p:spPr>
        <p:txBody>
          <a:bodyPr/>
          <a:lstStyle/>
          <a:p>
            <a:fld id="{C027CEAB-E64B-42C9-9CB6-F0577637CFD9}" type="slidenum">
              <a:rPr lang="en-CA" smtClean="0"/>
              <a:t>‹#›</a:t>
            </a:fld>
            <a:endParaRPr lang="en-CA"/>
          </a:p>
        </p:txBody>
      </p:sp>
    </p:spTree>
    <p:extLst>
      <p:ext uri="{BB962C8B-B14F-4D97-AF65-F5344CB8AC3E}">
        <p14:creationId xmlns:p14="http://schemas.microsoft.com/office/powerpoint/2010/main" val="1790585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endParaRPr lang="en-CA"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8B22F414-386B-474C-AC2C-F2E8676AC59D}" type="datetime1">
              <a:rPr lang="en-CA" smtClean="0"/>
              <a:t>2025-08-29</a:t>
            </a:fld>
            <a:endParaRPr lang="en-CA"/>
          </a:p>
        </p:txBody>
      </p:sp>
      <p:sp>
        <p:nvSpPr>
          <p:cNvPr id="6" name="Footer Placeholder 5"/>
          <p:cNvSpPr>
            <a:spLocks noGrp="1"/>
          </p:cNvSpPr>
          <p:nvPr>
            <p:ph type="ftr" sz="quarter" idx="11"/>
          </p:nvPr>
        </p:nvSpPr>
        <p:spPr/>
        <p:txBody>
          <a:bodyPr/>
          <a:lstStyle/>
          <a:p>
            <a:r>
              <a:rPr lang="en-CA"/>
              <a:t>WINDSOR-ESSEX COUNTY HEALTH UNIT</a:t>
            </a:r>
          </a:p>
        </p:txBody>
      </p:sp>
      <p:sp>
        <p:nvSpPr>
          <p:cNvPr id="7" name="Slide Number Placeholder 6"/>
          <p:cNvSpPr>
            <a:spLocks noGrp="1"/>
          </p:cNvSpPr>
          <p:nvPr>
            <p:ph type="sldNum" sz="quarter" idx="12"/>
          </p:nvPr>
        </p:nvSpPr>
        <p:spPr/>
        <p:txBody>
          <a:bodyPr/>
          <a:lstStyle/>
          <a:p>
            <a:fld id="{C027CEAB-E64B-42C9-9CB6-F0577637CFD9}" type="slidenum">
              <a:rPr lang="en-CA" smtClean="0"/>
              <a:t>‹#›</a:t>
            </a:fld>
            <a:endParaRPr lang="en-CA"/>
          </a:p>
        </p:txBody>
      </p:sp>
    </p:spTree>
    <p:extLst>
      <p:ext uri="{BB962C8B-B14F-4D97-AF65-F5344CB8AC3E}">
        <p14:creationId xmlns:p14="http://schemas.microsoft.com/office/powerpoint/2010/main" val="1306195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endParaRPr lang="en-CA"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872AB330-7F8A-480A-A9C9-76E0EBFA0562}" type="datetime1">
              <a:rPr lang="en-CA" smtClean="0"/>
              <a:t>2025-08-29</a:t>
            </a:fld>
            <a:endParaRPr lang="en-CA"/>
          </a:p>
        </p:txBody>
      </p:sp>
      <p:sp>
        <p:nvSpPr>
          <p:cNvPr id="8" name="Footer Placeholder 7"/>
          <p:cNvSpPr>
            <a:spLocks noGrp="1"/>
          </p:cNvSpPr>
          <p:nvPr>
            <p:ph type="ftr" sz="quarter" idx="11"/>
          </p:nvPr>
        </p:nvSpPr>
        <p:spPr/>
        <p:txBody>
          <a:bodyPr/>
          <a:lstStyle/>
          <a:p>
            <a:r>
              <a:rPr lang="en-CA"/>
              <a:t>WINDSOR-ESSEX COUNTY HEALTH UNIT</a:t>
            </a:r>
          </a:p>
        </p:txBody>
      </p:sp>
      <p:sp>
        <p:nvSpPr>
          <p:cNvPr id="9" name="Slide Number Placeholder 8"/>
          <p:cNvSpPr>
            <a:spLocks noGrp="1"/>
          </p:cNvSpPr>
          <p:nvPr>
            <p:ph type="sldNum" sz="quarter" idx="12"/>
          </p:nvPr>
        </p:nvSpPr>
        <p:spPr/>
        <p:txBody>
          <a:bodyPr/>
          <a:lstStyle/>
          <a:p>
            <a:fld id="{C027CEAB-E64B-42C9-9CB6-F0577637CFD9}" type="slidenum">
              <a:rPr lang="en-CA" smtClean="0"/>
              <a:t>‹#›</a:t>
            </a:fld>
            <a:endParaRPr lang="en-CA"/>
          </a:p>
        </p:txBody>
      </p:sp>
    </p:spTree>
    <p:extLst>
      <p:ext uri="{BB962C8B-B14F-4D97-AF65-F5344CB8AC3E}">
        <p14:creationId xmlns:p14="http://schemas.microsoft.com/office/powerpoint/2010/main" val="280755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endParaRPr lang="en-CA" dirty="0"/>
          </a:p>
        </p:txBody>
      </p:sp>
      <p:sp>
        <p:nvSpPr>
          <p:cNvPr id="3" name="Date Placeholder 2"/>
          <p:cNvSpPr>
            <a:spLocks noGrp="1"/>
          </p:cNvSpPr>
          <p:nvPr>
            <p:ph type="dt" sz="half" idx="10"/>
          </p:nvPr>
        </p:nvSpPr>
        <p:spPr/>
        <p:txBody>
          <a:bodyPr/>
          <a:lstStyle/>
          <a:p>
            <a:fld id="{6404A036-2C48-4A06-99CD-FC0097569F4C}" type="datetime1">
              <a:rPr lang="en-CA" smtClean="0"/>
              <a:t>2025-08-29</a:t>
            </a:fld>
            <a:endParaRPr lang="en-CA"/>
          </a:p>
        </p:txBody>
      </p:sp>
      <p:sp>
        <p:nvSpPr>
          <p:cNvPr id="4" name="Footer Placeholder 3"/>
          <p:cNvSpPr>
            <a:spLocks noGrp="1"/>
          </p:cNvSpPr>
          <p:nvPr>
            <p:ph type="ftr" sz="quarter" idx="11"/>
          </p:nvPr>
        </p:nvSpPr>
        <p:spPr/>
        <p:txBody>
          <a:bodyPr/>
          <a:lstStyle/>
          <a:p>
            <a:r>
              <a:rPr lang="en-CA"/>
              <a:t>WINDSOR-ESSEX COUNTY HEALTH UNIT</a:t>
            </a:r>
          </a:p>
        </p:txBody>
      </p:sp>
      <p:sp>
        <p:nvSpPr>
          <p:cNvPr id="5" name="Slide Number Placeholder 4"/>
          <p:cNvSpPr>
            <a:spLocks noGrp="1"/>
          </p:cNvSpPr>
          <p:nvPr>
            <p:ph type="sldNum" sz="quarter" idx="12"/>
          </p:nvPr>
        </p:nvSpPr>
        <p:spPr/>
        <p:txBody>
          <a:bodyPr/>
          <a:lstStyle/>
          <a:p>
            <a:fld id="{C027CEAB-E64B-42C9-9CB6-F0577637CFD9}" type="slidenum">
              <a:rPr lang="en-CA" smtClean="0"/>
              <a:t>‹#›</a:t>
            </a:fld>
            <a:endParaRPr lang="en-CA"/>
          </a:p>
        </p:txBody>
      </p:sp>
    </p:spTree>
    <p:extLst>
      <p:ext uri="{BB962C8B-B14F-4D97-AF65-F5344CB8AC3E}">
        <p14:creationId xmlns:p14="http://schemas.microsoft.com/office/powerpoint/2010/main" val="177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7" name="Rectangle 6"/>
          <p:cNvSpPr/>
          <p:nvPr userDrawn="1"/>
        </p:nvSpPr>
        <p:spPr>
          <a:xfrm>
            <a:off x="0" y="838200"/>
            <a:ext cx="91440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0"/>
            <a:ext cx="8229600" cy="901154"/>
          </a:xfrm>
        </p:spPr>
        <p:txBody>
          <a:bodyPr>
            <a:normAutofit/>
          </a:bodyPr>
          <a:lstStyle>
            <a:lvl1pPr>
              <a:lnSpc>
                <a:spcPts val="3600"/>
              </a:lnSpc>
              <a:defRPr sz="3600"/>
            </a:lvl1pPr>
          </a:lstStyle>
          <a:p>
            <a:r>
              <a:rPr lang="en-US" dirty="0"/>
              <a:t>CLICK TO EDIT MASTER TITLE STYLE</a:t>
            </a:r>
            <a:endParaRPr lang="en-CA" dirty="0"/>
          </a:p>
        </p:txBody>
      </p:sp>
      <p:sp>
        <p:nvSpPr>
          <p:cNvPr id="3" name="Content Placeholder 2"/>
          <p:cNvSpPr>
            <a:spLocks noGrp="1"/>
          </p:cNvSpPr>
          <p:nvPr>
            <p:ph idx="1"/>
          </p:nvPr>
        </p:nvSpPr>
        <p:spPr>
          <a:xfrm>
            <a:off x="457200" y="944562"/>
            <a:ext cx="8229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Date Placeholder 3"/>
          <p:cNvSpPr>
            <a:spLocks noGrp="1"/>
          </p:cNvSpPr>
          <p:nvPr>
            <p:ph type="dt" sz="half" idx="10"/>
          </p:nvPr>
        </p:nvSpPr>
        <p:spPr/>
        <p:txBody>
          <a:bodyPr/>
          <a:lstStyle/>
          <a:p>
            <a:fld id="{68DF24FC-FD17-422E-9504-E2F69FF5C7D2}" type="datetime1">
              <a:rPr lang="en-CA" smtClean="0"/>
              <a:t>2025-08-29</a:t>
            </a:fld>
            <a:endParaRPr lang="en-CA"/>
          </a:p>
        </p:txBody>
      </p:sp>
      <p:sp>
        <p:nvSpPr>
          <p:cNvPr id="5" name="Footer Placeholder 4"/>
          <p:cNvSpPr>
            <a:spLocks noGrp="1"/>
          </p:cNvSpPr>
          <p:nvPr>
            <p:ph type="ftr" sz="quarter" idx="11"/>
          </p:nvPr>
        </p:nvSpPr>
        <p:spPr/>
        <p:txBody>
          <a:bodyPr/>
          <a:lstStyle/>
          <a:p>
            <a:r>
              <a:rPr lang="en-CA"/>
              <a:t>WINDSOR-ESSEX COUNTY HEALTH UNIT</a:t>
            </a:r>
          </a:p>
        </p:txBody>
      </p:sp>
      <p:sp>
        <p:nvSpPr>
          <p:cNvPr id="6" name="Slide Number Placeholder 5"/>
          <p:cNvSpPr>
            <a:spLocks noGrp="1"/>
          </p:cNvSpPr>
          <p:nvPr>
            <p:ph type="sldNum" sz="quarter" idx="12"/>
          </p:nvPr>
        </p:nvSpPr>
        <p:spPr/>
        <p:txBody>
          <a:bodyPr/>
          <a:lstStyle/>
          <a:p>
            <a:fld id="{C027CEAB-E64B-42C9-9CB6-F0577637CFD9}" type="slidenum">
              <a:rPr lang="en-CA" smtClean="0"/>
              <a:t>‹#›</a:t>
            </a:fld>
            <a:endParaRPr lang="en-CA"/>
          </a:p>
        </p:txBody>
      </p:sp>
    </p:spTree>
    <p:extLst>
      <p:ext uri="{BB962C8B-B14F-4D97-AF65-F5344CB8AC3E}">
        <p14:creationId xmlns:p14="http://schemas.microsoft.com/office/powerpoint/2010/main" val="3990398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p:cNvSpPr/>
          <p:nvPr userDrawn="1"/>
        </p:nvSpPr>
        <p:spPr>
          <a:xfrm>
            <a:off x="0" y="0"/>
            <a:ext cx="9144000" cy="15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381000"/>
            <a:ext cx="8229600" cy="5745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Date Placeholder 3"/>
          <p:cNvSpPr>
            <a:spLocks noGrp="1"/>
          </p:cNvSpPr>
          <p:nvPr>
            <p:ph type="dt" sz="half" idx="10"/>
          </p:nvPr>
        </p:nvSpPr>
        <p:spPr/>
        <p:txBody>
          <a:bodyPr/>
          <a:lstStyle/>
          <a:p>
            <a:fld id="{68DF24FC-FD17-422E-9504-E2F69FF5C7D2}" type="datetime1">
              <a:rPr lang="en-CA" smtClean="0"/>
              <a:t>2025-08-29</a:t>
            </a:fld>
            <a:endParaRPr lang="en-CA"/>
          </a:p>
        </p:txBody>
      </p:sp>
      <p:sp>
        <p:nvSpPr>
          <p:cNvPr id="5" name="Footer Placeholder 4"/>
          <p:cNvSpPr>
            <a:spLocks noGrp="1"/>
          </p:cNvSpPr>
          <p:nvPr>
            <p:ph type="ftr" sz="quarter" idx="11"/>
          </p:nvPr>
        </p:nvSpPr>
        <p:spPr/>
        <p:txBody>
          <a:bodyPr/>
          <a:lstStyle/>
          <a:p>
            <a:r>
              <a:rPr lang="en-CA"/>
              <a:t>WINDSOR-ESSEX COUNTY HEALTH UNIT</a:t>
            </a:r>
          </a:p>
        </p:txBody>
      </p:sp>
      <p:sp>
        <p:nvSpPr>
          <p:cNvPr id="6" name="Slide Number Placeholder 5"/>
          <p:cNvSpPr>
            <a:spLocks noGrp="1"/>
          </p:cNvSpPr>
          <p:nvPr>
            <p:ph type="sldNum" sz="quarter" idx="12"/>
          </p:nvPr>
        </p:nvSpPr>
        <p:spPr/>
        <p:txBody>
          <a:bodyPr/>
          <a:lstStyle/>
          <a:p>
            <a:fld id="{C027CEAB-E64B-42C9-9CB6-F0577637CFD9}" type="slidenum">
              <a:rPr lang="en-CA" smtClean="0"/>
              <a:t>‹#›</a:t>
            </a:fld>
            <a:endParaRPr lang="en-CA"/>
          </a:p>
        </p:txBody>
      </p:sp>
    </p:spTree>
    <p:extLst>
      <p:ext uri="{BB962C8B-B14F-4D97-AF65-F5344CB8AC3E}">
        <p14:creationId xmlns:p14="http://schemas.microsoft.com/office/powerpoint/2010/main" val="384342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48478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A"/>
          </a:p>
        </p:txBody>
      </p:sp>
      <p:sp>
        <p:nvSpPr>
          <p:cNvPr id="2" name="Title Placeholder 1"/>
          <p:cNvSpPr>
            <a:spLocks noGrp="1"/>
          </p:cNvSpPr>
          <p:nvPr>
            <p:ph type="title"/>
          </p:nvPr>
        </p:nvSpPr>
        <p:spPr>
          <a:xfrm>
            <a:off x="457200" y="274638"/>
            <a:ext cx="8229600" cy="1282154"/>
          </a:xfrm>
          <a:prstGeom prst="rect">
            <a:avLst/>
          </a:prstGeom>
        </p:spPr>
        <p:txBody>
          <a:bodyPr vert="horz" lIns="0" tIns="0" rIns="0" bIns="0" rtlCol="0" anchor="b">
            <a:normAutofit/>
          </a:bodyPr>
          <a:lstStyle/>
          <a:p>
            <a:r>
              <a:rPr lang="en-US"/>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Date Placeholder 3"/>
          <p:cNvSpPr>
            <a:spLocks noGrp="1"/>
          </p:cNvSpPr>
          <p:nvPr>
            <p:ph type="dt" sz="half" idx="2"/>
          </p:nvPr>
        </p:nvSpPr>
        <p:spPr>
          <a:xfrm>
            <a:off x="6629400" y="6491772"/>
            <a:ext cx="122726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67E38F0A-326B-497E-B0AE-CDB015C62C73}" type="datetime1">
              <a:rPr lang="en-CA" smtClean="0"/>
              <a:pPr/>
              <a:t>2025-08-29</a:t>
            </a:fld>
            <a:endParaRPr lang="en-CA" dirty="0"/>
          </a:p>
        </p:txBody>
      </p:sp>
      <p:sp>
        <p:nvSpPr>
          <p:cNvPr id="5" name="Footer Placeholder 4"/>
          <p:cNvSpPr>
            <a:spLocks noGrp="1"/>
          </p:cNvSpPr>
          <p:nvPr>
            <p:ph type="ftr" sz="quarter" idx="3"/>
          </p:nvPr>
        </p:nvSpPr>
        <p:spPr>
          <a:xfrm>
            <a:off x="2987824" y="6491772"/>
            <a:ext cx="48965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CA" dirty="0"/>
              <a:t>WINDSOR-ESSEX COUNTY HEALTH UNIT</a:t>
            </a:r>
          </a:p>
        </p:txBody>
      </p:sp>
      <p:sp>
        <p:nvSpPr>
          <p:cNvPr id="6" name="Slide Number Placeholder 5"/>
          <p:cNvSpPr>
            <a:spLocks noGrp="1"/>
          </p:cNvSpPr>
          <p:nvPr>
            <p:ph type="sldNum" sz="quarter" idx="4"/>
          </p:nvPr>
        </p:nvSpPr>
        <p:spPr>
          <a:xfrm>
            <a:off x="7884368" y="6491772"/>
            <a:ext cx="80243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27CEAB-E64B-42C9-9CB6-F0577637CFD9}" type="slidenum">
              <a:rPr lang="en-CA" smtClean="0"/>
              <a:t>‹#›</a:t>
            </a:fld>
            <a:endParaRPr lang="en-CA"/>
          </a:p>
        </p:txBody>
      </p:sp>
      <p:grpSp>
        <p:nvGrpSpPr>
          <p:cNvPr id="9" name="Group 8"/>
          <p:cNvGrpSpPr/>
          <p:nvPr userDrawn="1"/>
        </p:nvGrpSpPr>
        <p:grpSpPr>
          <a:xfrm>
            <a:off x="600" y="6433853"/>
            <a:ext cx="2782504" cy="424147"/>
            <a:chOff x="600" y="5955556"/>
            <a:chExt cx="2782504" cy="424147"/>
          </a:xfrm>
        </p:grpSpPr>
        <p:grpSp>
          <p:nvGrpSpPr>
            <p:cNvPr id="8" name="Group 7"/>
            <p:cNvGrpSpPr/>
            <p:nvPr userDrawn="1"/>
          </p:nvGrpSpPr>
          <p:grpSpPr>
            <a:xfrm>
              <a:off x="600" y="5955556"/>
              <a:ext cx="2782504" cy="424147"/>
              <a:chOff x="600" y="5955556"/>
              <a:chExt cx="2782504" cy="424147"/>
            </a:xfrm>
          </p:grpSpPr>
          <p:sp>
            <p:nvSpPr>
              <p:cNvPr id="14" name="Rectangle 13"/>
              <p:cNvSpPr/>
              <p:nvPr userDrawn="1"/>
            </p:nvSpPr>
            <p:spPr>
              <a:xfrm>
                <a:off x="472767" y="5960000"/>
                <a:ext cx="419704" cy="4197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p:cNvSpPr/>
              <p:nvPr userDrawn="1"/>
            </p:nvSpPr>
            <p:spPr>
              <a:xfrm>
                <a:off x="944933" y="5960000"/>
                <a:ext cx="419704" cy="41970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15"/>
              <p:cNvSpPr/>
              <p:nvPr userDrawn="1"/>
            </p:nvSpPr>
            <p:spPr>
              <a:xfrm>
                <a:off x="1417100" y="5960000"/>
                <a:ext cx="419704" cy="4197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16"/>
              <p:cNvSpPr/>
              <p:nvPr userDrawn="1"/>
            </p:nvSpPr>
            <p:spPr>
              <a:xfrm>
                <a:off x="600" y="5960000"/>
                <a:ext cx="419704" cy="41970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ectangle 17"/>
              <p:cNvSpPr/>
              <p:nvPr userDrawn="1"/>
            </p:nvSpPr>
            <p:spPr>
              <a:xfrm>
                <a:off x="2363400" y="5955556"/>
                <a:ext cx="419704" cy="4197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ectangle 18"/>
              <p:cNvSpPr/>
              <p:nvPr userDrawn="1"/>
            </p:nvSpPr>
            <p:spPr>
              <a:xfrm>
                <a:off x="1889267" y="5955556"/>
                <a:ext cx="419704" cy="4197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pic>
          <p:nvPicPr>
            <p:cNvPr id="20" name="Picture 1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903160" y="5980205"/>
              <a:ext cx="393884" cy="393884"/>
            </a:xfrm>
            <a:prstGeom prst="rect">
              <a:avLst/>
            </a:prstGeom>
          </p:spPr>
        </p:pic>
      </p:grpSp>
      <p:sp>
        <p:nvSpPr>
          <p:cNvPr id="25" name="Rectangle 24"/>
          <p:cNvSpPr/>
          <p:nvPr userDrawn="1"/>
        </p:nvSpPr>
        <p:spPr>
          <a:xfrm>
            <a:off x="2987824" y="6452527"/>
            <a:ext cx="6156176" cy="45719"/>
          </a:xfrm>
          <a:prstGeom prst="rect">
            <a:avLst/>
          </a:prstGeom>
          <a:gradFill>
            <a:gsLst>
              <a:gs pos="0">
                <a:schemeClr val="accent2"/>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464771653"/>
      </p:ext>
    </p:extLst>
  </p:cSld>
  <p:clrMap bg1="lt1" tx1="dk1" bg2="lt2" tx2="dk2" accent1="accent1" accent2="accent2" accent3="accent3" accent4="accent4" accent5="accent5" accent6="accent6" hlink="hlink" folHlink="folHlink"/>
  <p:sldLayoutIdLst>
    <p:sldLayoutId id="2147483651" r:id="rId1"/>
    <p:sldLayoutId id="2147483658" r:id="rId2"/>
    <p:sldLayoutId id="2147483650" r:id="rId3"/>
    <p:sldLayoutId id="2147483649" r:id="rId4"/>
    <p:sldLayoutId id="2147483652" r:id="rId5"/>
    <p:sldLayoutId id="2147483653" r:id="rId6"/>
    <p:sldLayoutId id="2147483654" r:id="rId7"/>
    <p:sldLayoutId id="2147483660" r:id="rId8"/>
    <p:sldLayoutId id="2147483659" r:id="rId9"/>
    <p:sldLayoutId id="2147483656" r:id="rId10"/>
    <p:sldLayoutId id="214748365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spcBef>
          <a:spcPct val="0"/>
        </a:spcBef>
        <a:buNone/>
        <a:defRPr sz="4000" kern="1200">
          <a:solidFill>
            <a:schemeClr val="bg1"/>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3200" kern="1200">
          <a:solidFill>
            <a:schemeClr val="accent6">
              <a:lumMod val="75000"/>
            </a:schemeClr>
          </a:solidFill>
          <a:latin typeface="+mn-lt"/>
          <a:ea typeface="+mn-ea"/>
          <a:cs typeface="+mn-cs"/>
        </a:defRPr>
      </a:lvl1pPr>
      <a:lvl2pPr marL="285750" indent="-285750" algn="l" defTabSz="914400" rtl="0" eaLnBrk="1" latinLnBrk="0" hangingPunct="1">
        <a:spcBef>
          <a:spcPct val="20000"/>
        </a:spcBef>
        <a:buFont typeface="Arial" panose="020B0604020202020204" pitchFamily="34" charset="0"/>
        <a:buChar char="•"/>
        <a:defRPr sz="2800" kern="1200">
          <a:solidFill>
            <a:schemeClr val="accent6">
              <a:lumMod val="7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6">
              <a:lumMod val="7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6">
              <a:lumMod val="7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6">
              <a:lumMod val="7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9.jfif"/><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www.wechu.org/school-health/human-development-sexual-health" TargetMode="External"/><Relationship Id="rId2" Type="http://schemas.openxmlformats.org/officeDocument/2006/relationships/hyperlink" Target="https://teachingsexualhealth.ca/"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ANATOMY AND SEXUAL HEALTH</a:t>
            </a:r>
            <a:endParaRPr lang="en-CA" dirty="0"/>
          </a:p>
        </p:txBody>
      </p:sp>
      <p:sp>
        <p:nvSpPr>
          <p:cNvPr id="3" name="Text Placeholder 2"/>
          <p:cNvSpPr>
            <a:spLocks noGrp="1"/>
          </p:cNvSpPr>
          <p:nvPr>
            <p:ph type="body" idx="10"/>
          </p:nvPr>
        </p:nvSpPr>
        <p:spPr/>
        <p:txBody>
          <a:bodyPr/>
          <a:lstStyle/>
          <a:p>
            <a:r>
              <a:rPr lang="en-CA" dirty="0"/>
              <a:t>Name of Presenter</a:t>
            </a:r>
          </a:p>
          <a:p>
            <a:r>
              <a:rPr lang="en-CA"/>
              <a:t>Date</a:t>
            </a:r>
            <a:endParaRPr lang="en-CA" dirty="0"/>
          </a:p>
        </p:txBody>
      </p:sp>
    </p:spTree>
    <p:extLst>
      <p:ext uri="{BB962C8B-B14F-4D97-AF65-F5344CB8AC3E}">
        <p14:creationId xmlns:p14="http://schemas.microsoft.com/office/powerpoint/2010/main" val="224808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2B545-3C65-2C4F-8889-CE0D5B992631}"/>
              </a:ext>
            </a:extLst>
          </p:cNvPr>
          <p:cNvSpPr>
            <a:spLocks noGrp="1"/>
          </p:cNvSpPr>
          <p:nvPr>
            <p:ph type="title"/>
          </p:nvPr>
        </p:nvSpPr>
        <p:spPr>
          <a:xfrm>
            <a:off x="457200" y="274638"/>
            <a:ext cx="8229600" cy="1282154"/>
          </a:xfrm>
        </p:spPr>
        <p:txBody>
          <a:bodyPr anchor="b">
            <a:normAutofit/>
          </a:bodyPr>
          <a:lstStyle/>
          <a:p>
            <a:r>
              <a:rPr lang="en-US" dirty="0"/>
              <a:t>MALE EXTERNAL GENITALS</a:t>
            </a:r>
            <a:endParaRPr lang="en-CA" dirty="0"/>
          </a:p>
        </p:txBody>
      </p:sp>
      <p:pic>
        <p:nvPicPr>
          <p:cNvPr id="7" name="Content Placeholder 6" descr="A close-up of a person's uterus&#10;&#10;Description automatically generated">
            <a:extLst>
              <a:ext uri="{FF2B5EF4-FFF2-40B4-BE49-F238E27FC236}">
                <a16:creationId xmlns:a16="http://schemas.microsoft.com/office/drawing/2014/main" id="{8A644DAA-535F-93AA-CF55-6CE417A11916}"/>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36688" y="1600200"/>
            <a:ext cx="7270623" cy="4525963"/>
          </a:xfrm>
          <a:prstGeom prst="rect">
            <a:avLst/>
          </a:prstGeom>
          <a:noFill/>
          <a:ln>
            <a:noFill/>
          </a:ln>
        </p:spPr>
      </p:pic>
      <p:sp>
        <p:nvSpPr>
          <p:cNvPr id="4" name="Date Placeholder 3">
            <a:extLst>
              <a:ext uri="{FF2B5EF4-FFF2-40B4-BE49-F238E27FC236}">
                <a16:creationId xmlns:a16="http://schemas.microsoft.com/office/drawing/2014/main" id="{D14F7824-5721-BFAB-C443-574BB49D9E79}"/>
              </a:ext>
            </a:extLst>
          </p:cNvPr>
          <p:cNvSpPr>
            <a:spLocks noGrp="1"/>
          </p:cNvSpPr>
          <p:nvPr>
            <p:ph type="dt" sz="half" idx="10"/>
          </p:nvPr>
        </p:nvSpPr>
        <p:spPr>
          <a:xfrm>
            <a:off x="6629400" y="6491772"/>
            <a:ext cx="1227266" cy="365125"/>
          </a:xfrm>
        </p:spPr>
        <p:txBody>
          <a:bodyPr anchor="ctr">
            <a:normAutofit/>
          </a:bodyPr>
          <a:lstStyle/>
          <a:p>
            <a:pPr>
              <a:spcAft>
                <a:spcPts val="600"/>
              </a:spcAft>
            </a:pPr>
            <a:fld id="{68DF24FC-FD17-422E-9504-E2F69FF5C7D2}" type="datetime1">
              <a:rPr lang="en-CA" smtClean="0"/>
              <a:pPr>
                <a:spcAft>
                  <a:spcPts val="600"/>
                </a:spcAft>
              </a:pPr>
              <a:t>2025-08-29</a:t>
            </a:fld>
            <a:endParaRPr lang="en-CA"/>
          </a:p>
        </p:txBody>
      </p:sp>
      <p:sp>
        <p:nvSpPr>
          <p:cNvPr id="5" name="Footer Placeholder 4">
            <a:extLst>
              <a:ext uri="{FF2B5EF4-FFF2-40B4-BE49-F238E27FC236}">
                <a16:creationId xmlns:a16="http://schemas.microsoft.com/office/drawing/2014/main" id="{6770AF30-CCE0-A2FF-E334-731783DD4DF7}"/>
              </a:ext>
            </a:extLst>
          </p:cNvPr>
          <p:cNvSpPr>
            <a:spLocks noGrp="1"/>
          </p:cNvSpPr>
          <p:nvPr>
            <p:ph type="ftr" sz="quarter" idx="11"/>
          </p:nvPr>
        </p:nvSpPr>
        <p:spPr>
          <a:xfrm>
            <a:off x="2987824" y="6491772"/>
            <a:ext cx="4896544" cy="365125"/>
          </a:xfrm>
        </p:spPr>
        <p:txBody>
          <a:bodyPr anchor="ctr">
            <a:normAutofit/>
          </a:bodyPr>
          <a:lstStyle/>
          <a:p>
            <a:pPr>
              <a:spcAft>
                <a:spcPts val="600"/>
              </a:spcAft>
            </a:pPr>
            <a:r>
              <a:rPr lang="en-CA"/>
              <a:t>WINDSOR-ESSEX COUNTY HEALTH UNIT</a:t>
            </a:r>
          </a:p>
        </p:txBody>
      </p:sp>
      <p:sp>
        <p:nvSpPr>
          <p:cNvPr id="6" name="Slide Number Placeholder 5">
            <a:extLst>
              <a:ext uri="{FF2B5EF4-FFF2-40B4-BE49-F238E27FC236}">
                <a16:creationId xmlns:a16="http://schemas.microsoft.com/office/drawing/2014/main" id="{0F073E78-CFCB-E1A2-9F94-2F55DA439FF6}"/>
              </a:ext>
            </a:extLst>
          </p:cNvPr>
          <p:cNvSpPr>
            <a:spLocks noGrp="1"/>
          </p:cNvSpPr>
          <p:nvPr>
            <p:ph type="sldNum" sz="quarter" idx="12"/>
          </p:nvPr>
        </p:nvSpPr>
        <p:spPr>
          <a:xfrm>
            <a:off x="7884368" y="6491772"/>
            <a:ext cx="802432" cy="365125"/>
          </a:xfrm>
        </p:spPr>
        <p:txBody>
          <a:bodyPr anchor="ctr">
            <a:normAutofit/>
          </a:bodyPr>
          <a:lstStyle/>
          <a:p>
            <a:pPr>
              <a:spcAft>
                <a:spcPts val="600"/>
              </a:spcAft>
            </a:pPr>
            <a:fld id="{C027CEAB-E64B-42C9-9CB6-F0577637CFD9}" type="slidenum">
              <a:rPr lang="en-CA" smtClean="0"/>
              <a:pPr>
                <a:spcAft>
                  <a:spcPts val="600"/>
                </a:spcAft>
              </a:pPr>
              <a:t>10</a:t>
            </a:fld>
            <a:endParaRPr lang="en-CA"/>
          </a:p>
        </p:txBody>
      </p:sp>
    </p:spTree>
    <p:extLst>
      <p:ext uri="{BB962C8B-B14F-4D97-AF65-F5344CB8AC3E}">
        <p14:creationId xmlns:p14="http://schemas.microsoft.com/office/powerpoint/2010/main" val="271318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5A689-4411-4886-EA47-7DFB82688A7B}"/>
              </a:ext>
            </a:extLst>
          </p:cNvPr>
          <p:cNvSpPr>
            <a:spLocks noGrp="1"/>
          </p:cNvSpPr>
          <p:nvPr>
            <p:ph type="title"/>
          </p:nvPr>
        </p:nvSpPr>
        <p:spPr>
          <a:xfrm>
            <a:off x="457200" y="274638"/>
            <a:ext cx="8229600" cy="1282154"/>
          </a:xfrm>
        </p:spPr>
        <p:txBody>
          <a:bodyPr anchor="b">
            <a:normAutofit/>
          </a:bodyPr>
          <a:lstStyle/>
          <a:p>
            <a:r>
              <a:rPr lang="en-US" dirty="0"/>
              <a:t>CIRCUMSIZED VS UNCIRCUMSIZED</a:t>
            </a:r>
            <a:endParaRPr lang="en-CA" dirty="0"/>
          </a:p>
        </p:txBody>
      </p:sp>
      <p:pic>
        <p:nvPicPr>
          <p:cNvPr id="7" name="Content Placeholder 6" descr="A diagram of a person's body&#10;&#10;Description automatically generated">
            <a:extLst>
              <a:ext uri="{FF2B5EF4-FFF2-40B4-BE49-F238E27FC236}">
                <a16:creationId xmlns:a16="http://schemas.microsoft.com/office/drawing/2014/main" id="{705BDCF4-6C4D-1CDF-7087-2B21F4A34236}"/>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15912" y="1600200"/>
            <a:ext cx="6512175" cy="4525963"/>
          </a:xfrm>
          <a:prstGeom prst="rect">
            <a:avLst/>
          </a:prstGeom>
          <a:noFill/>
          <a:ln>
            <a:noFill/>
          </a:ln>
        </p:spPr>
      </p:pic>
      <p:sp>
        <p:nvSpPr>
          <p:cNvPr id="4" name="Date Placeholder 3">
            <a:extLst>
              <a:ext uri="{FF2B5EF4-FFF2-40B4-BE49-F238E27FC236}">
                <a16:creationId xmlns:a16="http://schemas.microsoft.com/office/drawing/2014/main" id="{DEBD4501-B882-BE31-FE5A-28587017FCFA}"/>
              </a:ext>
            </a:extLst>
          </p:cNvPr>
          <p:cNvSpPr>
            <a:spLocks noGrp="1"/>
          </p:cNvSpPr>
          <p:nvPr>
            <p:ph type="dt" sz="half" idx="10"/>
          </p:nvPr>
        </p:nvSpPr>
        <p:spPr>
          <a:xfrm>
            <a:off x="6629400" y="6491772"/>
            <a:ext cx="1227266" cy="365125"/>
          </a:xfrm>
        </p:spPr>
        <p:txBody>
          <a:bodyPr anchor="ctr">
            <a:normAutofit/>
          </a:bodyPr>
          <a:lstStyle/>
          <a:p>
            <a:pPr>
              <a:spcAft>
                <a:spcPts val="600"/>
              </a:spcAft>
            </a:pPr>
            <a:fld id="{68DF24FC-FD17-422E-9504-E2F69FF5C7D2}" type="datetime1">
              <a:rPr lang="en-CA" smtClean="0"/>
              <a:pPr>
                <a:spcAft>
                  <a:spcPts val="600"/>
                </a:spcAft>
              </a:pPr>
              <a:t>2025-08-29</a:t>
            </a:fld>
            <a:endParaRPr lang="en-CA"/>
          </a:p>
        </p:txBody>
      </p:sp>
      <p:sp>
        <p:nvSpPr>
          <p:cNvPr id="5" name="Footer Placeholder 4">
            <a:extLst>
              <a:ext uri="{FF2B5EF4-FFF2-40B4-BE49-F238E27FC236}">
                <a16:creationId xmlns:a16="http://schemas.microsoft.com/office/drawing/2014/main" id="{DF1CDC94-6466-8EDF-0AA6-FAC1747C60D0}"/>
              </a:ext>
            </a:extLst>
          </p:cNvPr>
          <p:cNvSpPr>
            <a:spLocks noGrp="1"/>
          </p:cNvSpPr>
          <p:nvPr>
            <p:ph type="ftr" sz="quarter" idx="11"/>
          </p:nvPr>
        </p:nvSpPr>
        <p:spPr>
          <a:xfrm>
            <a:off x="2987824" y="6491772"/>
            <a:ext cx="4896544" cy="365125"/>
          </a:xfrm>
        </p:spPr>
        <p:txBody>
          <a:bodyPr anchor="ctr">
            <a:normAutofit/>
          </a:bodyPr>
          <a:lstStyle/>
          <a:p>
            <a:pPr>
              <a:spcAft>
                <a:spcPts val="600"/>
              </a:spcAft>
            </a:pPr>
            <a:r>
              <a:rPr lang="en-CA"/>
              <a:t>WINDSOR-ESSEX COUNTY HEALTH UNIT</a:t>
            </a:r>
          </a:p>
        </p:txBody>
      </p:sp>
      <p:sp>
        <p:nvSpPr>
          <p:cNvPr id="6" name="Slide Number Placeholder 5">
            <a:extLst>
              <a:ext uri="{FF2B5EF4-FFF2-40B4-BE49-F238E27FC236}">
                <a16:creationId xmlns:a16="http://schemas.microsoft.com/office/drawing/2014/main" id="{A4472467-C167-941D-F032-A0098EA103EA}"/>
              </a:ext>
            </a:extLst>
          </p:cNvPr>
          <p:cNvSpPr>
            <a:spLocks noGrp="1"/>
          </p:cNvSpPr>
          <p:nvPr>
            <p:ph type="sldNum" sz="quarter" idx="12"/>
          </p:nvPr>
        </p:nvSpPr>
        <p:spPr>
          <a:xfrm>
            <a:off x="7884368" y="6491772"/>
            <a:ext cx="802432" cy="365125"/>
          </a:xfrm>
        </p:spPr>
        <p:txBody>
          <a:bodyPr anchor="ctr">
            <a:normAutofit/>
          </a:bodyPr>
          <a:lstStyle/>
          <a:p>
            <a:pPr>
              <a:spcAft>
                <a:spcPts val="600"/>
              </a:spcAft>
            </a:pPr>
            <a:fld id="{C027CEAB-E64B-42C9-9CB6-F0577637CFD9}" type="slidenum">
              <a:rPr lang="en-CA" smtClean="0"/>
              <a:pPr>
                <a:spcAft>
                  <a:spcPts val="600"/>
                </a:spcAft>
              </a:pPr>
              <a:t>11</a:t>
            </a:fld>
            <a:endParaRPr lang="en-CA"/>
          </a:p>
        </p:txBody>
      </p:sp>
    </p:spTree>
    <p:extLst>
      <p:ext uri="{BB962C8B-B14F-4D97-AF65-F5344CB8AC3E}">
        <p14:creationId xmlns:p14="http://schemas.microsoft.com/office/powerpoint/2010/main" val="4004863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82154"/>
          </a:xfrm>
        </p:spPr>
        <p:txBody>
          <a:bodyPr anchor="b">
            <a:normAutofit/>
          </a:bodyPr>
          <a:lstStyle/>
          <a:p>
            <a:r>
              <a:rPr lang="en-CA" dirty="0"/>
              <a:t>MALE REPRODUCTIVE PARTS </a:t>
            </a:r>
            <a:endParaRPr lang="en-US" dirty="0"/>
          </a:p>
        </p:txBody>
      </p:sp>
      <p:pic>
        <p:nvPicPr>
          <p:cNvPr id="9" name="Content Placeholder 8">
            <a:extLst>
              <a:ext uri="{FF2B5EF4-FFF2-40B4-BE49-F238E27FC236}">
                <a16:creationId xmlns:a16="http://schemas.microsoft.com/office/drawing/2014/main" id="{E46BE8DC-514B-DAA8-82F5-29AEA3C0351A}"/>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p:blipFill>
        <p:spPr>
          <a:xfrm>
            <a:off x="2164574" y="1600200"/>
            <a:ext cx="4814852" cy="4525963"/>
          </a:xfrm>
          <a:prstGeom prst="rect">
            <a:avLst/>
          </a:prstGeom>
          <a:noFill/>
          <a:ln>
            <a:noFill/>
          </a:ln>
        </p:spPr>
      </p:pic>
      <p:sp>
        <p:nvSpPr>
          <p:cNvPr id="4" name="Date Placeholder 3"/>
          <p:cNvSpPr>
            <a:spLocks noGrp="1"/>
          </p:cNvSpPr>
          <p:nvPr>
            <p:ph type="dt" sz="half" idx="10"/>
          </p:nvPr>
        </p:nvSpPr>
        <p:spPr>
          <a:xfrm>
            <a:off x="6629400" y="6491772"/>
            <a:ext cx="1227266" cy="365125"/>
          </a:xfrm>
        </p:spPr>
        <p:txBody>
          <a:bodyPr anchor="ctr">
            <a:normAutofit/>
          </a:bodyPr>
          <a:lstStyle/>
          <a:p>
            <a:pPr>
              <a:spcAft>
                <a:spcPts val="600"/>
              </a:spcAft>
            </a:pPr>
            <a:fld id="{68DF24FC-FD17-422E-9504-E2F69FF5C7D2}" type="datetime1">
              <a:rPr lang="en-CA" smtClean="0"/>
              <a:pPr>
                <a:spcAft>
                  <a:spcPts val="600"/>
                </a:spcAft>
              </a:pPr>
              <a:t>2025-08-29</a:t>
            </a:fld>
            <a:endParaRPr lang="en-CA"/>
          </a:p>
        </p:txBody>
      </p:sp>
      <p:sp>
        <p:nvSpPr>
          <p:cNvPr id="5" name="Footer Placeholder 4"/>
          <p:cNvSpPr>
            <a:spLocks noGrp="1"/>
          </p:cNvSpPr>
          <p:nvPr>
            <p:ph type="ftr" sz="quarter" idx="11"/>
          </p:nvPr>
        </p:nvSpPr>
        <p:spPr>
          <a:xfrm>
            <a:off x="2987824" y="6491772"/>
            <a:ext cx="4896544" cy="365125"/>
          </a:xfrm>
        </p:spPr>
        <p:txBody>
          <a:bodyPr anchor="ctr">
            <a:normAutofit/>
          </a:bodyPr>
          <a:lstStyle/>
          <a:p>
            <a:pPr>
              <a:spcAft>
                <a:spcPts val="600"/>
              </a:spcAft>
            </a:pPr>
            <a:r>
              <a:rPr lang="en-CA"/>
              <a:t>WINDSOR-ESSEX COUNTY HEALTH UNIT</a:t>
            </a:r>
          </a:p>
        </p:txBody>
      </p:sp>
      <p:sp>
        <p:nvSpPr>
          <p:cNvPr id="6" name="Slide Number Placeholder 5"/>
          <p:cNvSpPr>
            <a:spLocks noGrp="1"/>
          </p:cNvSpPr>
          <p:nvPr>
            <p:ph type="sldNum" sz="quarter" idx="12"/>
          </p:nvPr>
        </p:nvSpPr>
        <p:spPr>
          <a:xfrm>
            <a:off x="7884368" y="6491772"/>
            <a:ext cx="802432" cy="365125"/>
          </a:xfrm>
        </p:spPr>
        <p:txBody>
          <a:bodyPr anchor="ctr">
            <a:normAutofit/>
          </a:bodyPr>
          <a:lstStyle/>
          <a:p>
            <a:pPr>
              <a:spcAft>
                <a:spcPts val="600"/>
              </a:spcAft>
            </a:pPr>
            <a:fld id="{C027CEAB-E64B-42C9-9CB6-F0577637CFD9}" type="slidenum">
              <a:rPr lang="en-CA" smtClean="0"/>
              <a:pPr>
                <a:spcAft>
                  <a:spcPts val="600"/>
                </a:spcAft>
              </a:pPr>
              <a:t>12</a:t>
            </a:fld>
            <a:endParaRPr lang="en-CA"/>
          </a:p>
        </p:txBody>
      </p:sp>
    </p:spTree>
    <p:extLst>
      <p:ext uri="{BB962C8B-B14F-4D97-AF65-F5344CB8AC3E}">
        <p14:creationId xmlns:p14="http://schemas.microsoft.com/office/powerpoint/2010/main" val="3356157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1BD4B-BB9E-958E-DE97-F8C1E294F743}"/>
              </a:ext>
            </a:extLst>
          </p:cNvPr>
          <p:cNvSpPr>
            <a:spLocks noGrp="1"/>
          </p:cNvSpPr>
          <p:nvPr>
            <p:ph type="title"/>
          </p:nvPr>
        </p:nvSpPr>
        <p:spPr>
          <a:xfrm>
            <a:off x="457200" y="274638"/>
            <a:ext cx="8229600" cy="1282154"/>
          </a:xfrm>
        </p:spPr>
        <p:txBody>
          <a:bodyPr anchor="b">
            <a:normAutofit/>
          </a:bodyPr>
          <a:lstStyle/>
          <a:p>
            <a:r>
              <a:rPr lang="en-US" dirty="0"/>
              <a:t>SPERM PRODUCTION</a:t>
            </a:r>
            <a:endParaRPr lang="en-CA" dirty="0"/>
          </a:p>
        </p:txBody>
      </p:sp>
      <p:pic>
        <p:nvPicPr>
          <p:cNvPr id="7" name="Content Placeholder 6">
            <a:extLst>
              <a:ext uri="{FF2B5EF4-FFF2-40B4-BE49-F238E27FC236}">
                <a16:creationId xmlns:a16="http://schemas.microsoft.com/office/drawing/2014/main" id="{BEC4727C-0310-3050-89D5-39876E24F42E}"/>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25482" y="1600200"/>
            <a:ext cx="5693035" cy="4525963"/>
          </a:xfrm>
          <a:prstGeom prst="rect">
            <a:avLst/>
          </a:prstGeom>
          <a:noFill/>
          <a:ln>
            <a:noFill/>
          </a:ln>
        </p:spPr>
      </p:pic>
      <p:sp>
        <p:nvSpPr>
          <p:cNvPr id="4" name="Date Placeholder 3">
            <a:extLst>
              <a:ext uri="{FF2B5EF4-FFF2-40B4-BE49-F238E27FC236}">
                <a16:creationId xmlns:a16="http://schemas.microsoft.com/office/drawing/2014/main" id="{C715AB2B-4622-75EC-15DB-F59CFE7F395F}"/>
              </a:ext>
            </a:extLst>
          </p:cNvPr>
          <p:cNvSpPr>
            <a:spLocks noGrp="1"/>
          </p:cNvSpPr>
          <p:nvPr>
            <p:ph type="dt" sz="half" idx="10"/>
          </p:nvPr>
        </p:nvSpPr>
        <p:spPr>
          <a:xfrm>
            <a:off x="6629400" y="6491772"/>
            <a:ext cx="1227266" cy="365125"/>
          </a:xfrm>
        </p:spPr>
        <p:txBody>
          <a:bodyPr anchor="ctr">
            <a:normAutofit/>
          </a:bodyPr>
          <a:lstStyle/>
          <a:p>
            <a:pPr>
              <a:spcAft>
                <a:spcPts val="600"/>
              </a:spcAft>
            </a:pPr>
            <a:fld id="{68DF24FC-FD17-422E-9504-E2F69FF5C7D2}" type="datetime1">
              <a:rPr lang="en-CA" smtClean="0"/>
              <a:pPr>
                <a:spcAft>
                  <a:spcPts val="600"/>
                </a:spcAft>
              </a:pPr>
              <a:t>2025-08-29</a:t>
            </a:fld>
            <a:endParaRPr lang="en-CA"/>
          </a:p>
        </p:txBody>
      </p:sp>
      <p:sp>
        <p:nvSpPr>
          <p:cNvPr id="5" name="Footer Placeholder 4">
            <a:extLst>
              <a:ext uri="{FF2B5EF4-FFF2-40B4-BE49-F238E27FC236}">
                <a16:creationId xmlns:a16="http://schemas.microsoft.com/office/drawing/2014/main" id="{BED48959-0894-2706-1C3D-B1DBE80DD364}"/>
              </a:ext>
            </a:extLst>
          </p:cNvPr>
          <p:cNvSpPr>
            <a:spLocks noGrp="1"/>
          </p:cNvSpPr>
          <p:nvPr>
            <p:ph type="ftr" sz="quarter" idx="11"/>
          </p:nvPr>
        </p:nvSpPr>
        <p:spPr>
          <a:xfrm>
            <a:off x="2987824" y="6491772"/>
            <a:ext cx="4896544" cy="365125"/>
          </a:xfrm>
        </p:spPr>
        <p:txBody>
          <a:bodyPr anchor="ctr">
            <a:normAutofit/>
          </a:bodyPr>
          <a:lstStyle/>
          <a:p>
            <a:pPr>
              <a:spcAft>
                <a:spcPts val="600"/>
              </a:spcAft>
            </a:pPr>
            <a:r>
              <a:rPr lang="en-CA"/>
              <a:t>WINDSOR-ESSEX COUNTY HEALTH UNIT</a:t>
            </a:r>
          </a:p>
        </p:txBody>
      </p:sp>
      <p:sp>
        <p:nvSpPr>
          <p:cNvPr id="6" name="Slide Number Placeholder 5">
            <a:extLst>
              <a:ext uri="{FF2B5EF4-FFF2-40B4-BE49-F238E27FC236}">
                <a16:creationId xmlns:a16="http://schemas.microsoft.com/office/drawing/2014/main" id="{18BCDA54-DBFD-1EB5-1DBC-89FB5562D2C8}"/>
              </a:ext>
            </a:extLst>
          </p:cNvPr>
          <p:cNvSpPr>
            <a:spLocks noGrp="1"/>
          </p:cNvSpPr>
          <p:nvPr>
            <p:ph type="sldNum" sz="quarter" idx="12"/>
          </p:nvPr>
        </p:nvSpPr>
        <p:spPr>
          <a:xfrm>
            <a:off x="7884368" y="6491772"/>
            <a:ext cx="802432" cy="365125"/>
          </a:xfrm>
        </p:spPr>
        <p:txBody>
          <a:bodyPr anchor="ctr">
            <a:normAutofit/>
          </a:bodyPr>
          <a:lstStyle/>
          <a:p>
            <a:pPr>
              <a:spcAft>
                <a:spcPts val="600"/>
              </a:spcAft>
            </a:pPr>
            <a:fld id="{C027CEAB-E64B-42C9-9CB6-F0577637CFD9}" type="slidenum">
              <a:rPr lang="en-CA" smtClean="0"/>
              <a:pPr>
                <a:spcAft>
                  <a:spcPts val="600"/>
                </a:spcAft>
              </a:pPr>
              <a:t>13</a:t>
            </a:fld>
            <a:endParaRPr lang="en-CA"/>
          </a:p>
        </p:txBody>
      </p:sp>
    </p:spTree>
    <p:extLst>
      <p:ext uri="{BB962C8B-B14F-4D97-AF65-F5344CB8AC3E}">
        <p14:creationId xmlns:p14="http://schemas.microsoft.com/office/powerpoint/2010/main" val="1270616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a:t>
            </a:r>
          </a:p>
        </p:txBody>
      </p:sp>
      <p:sp>
        <p:nvSpPr>
          <p:cNvPr id="4" name="Date Placeholder 3"/>
          <p:cNvSpPr>
            <a:spLocks noGrp="1"/>
          </p:cNvSpPr>
          <p:nvPr>
            <p:ph type="dt" sz="half" idx="10"/>
          </p:nvPr>
        </p:nvSpPr>
        <p:spPr/>
        <p:txBody>
          <a:bodyPr/>
          <a:lstStyle/>
          <a:p>
            <a:fld id="{68DF24FC-FD17-422E-9504-E2F69FF5C7D2}" type="datetime1">
              <a:rPr lang="en-CA" smtClean="0"/>
              <a:t>2025-08-29</a:t>
            </a:fld>
            <a:endParaRPr lang="en-CA"/>
          </a:p>
        </p:txBody>
      </p:sp>
      <p:sp>
        <p:nvSpPr>
          <p:cNvPr id="5" name="Footer Placeholder 4"/>
          <p:cNvSpPr>
            <a:spLocks noGrp="1"/>
          </p:cNvSpPr>
          <p:nvPr>
            <p:ph type="ftr" sz="quarter" idx="11"/>
          </p:nvPr>
        </p:nvSpPr>
        <p:spPr/>
        <p:txBody>
          <a:bodyPr/>
          <a:lstStyle/>
          <a:p>
            <a:r>
              <a:rPr lang="en-CA"/>
              <a:t>WINDSOR-ESSEX COUNTY HEALTH UNIT</a:t>
            </a:r>
          </a:p>
        </p:txBody>
      </p:sp>
      <p:sp>
        <p:nvSpPr>
          <p:cNvPr id="6" name="Slide Number Placeholder 5"/>
          <p:cNvSpPr>
            <a:spLocks noGrp="1"/>
          </p:cNvSpPr>
          <p:nvPr>
            <p:ph type="sldNum" sz="quarter" idx="12"/>
          </p:nvPr>
        </p:nvSpPr>
        <p:spPr/>
        <p:txBody>
          <a:bodyPr/>
          <a:lstStyle/>
          <a:p>
            <a:fld id="{C027CEAB-E64B-42C9-9CB6-F0577637CFD9}" type="slidenum">
              <a:rPr lang="en-CA" smtClean="0"/>
              <a:t>14</a:t>
            </a:fld>
            <a:endParaRPr lang="en-CA"/>
          </a:p>
        </p:txBody>
      </p:sp>
      <p:pic>
        <p:nvPicPr>
          <p:cNvPr id="10" name="Content Placeholder 9" descr="Curious Chicken">
            <a:extLst>
              <a:ext uri="{FF2B5EF4-FFF2-40B4-BE49-F238E27FC236}">
                <a16:creationId xmlns:a16="http://schemas.microsoft.com/office/drawing/2014/main" id="{970C0296-5FCA-CB0F-381B-0B07D3CECC2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09800" y="1905000"/>
            <a:ext cx="4724400" cy="3810000"/>
          </a:xfrm>
        </p:spPr>
      </p:pic>
    </p:spTree>
    <p:extLst>
      <p:ext uri="{BB962C8B-B14F-4D97-AF65-F5344CB8AC3E}">
        <p14:creationId xmlns:p14="http://schemas.microsoft.com/office/powerpoint/2010/main" val="2733154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126DB-E686-F0D8-29E0-C609899037F3}"/>
              </a:ext>
            </a:extLst>
          </p:cNvPr>
          <p:cNvSpPr>
            <a:spLocks noGrp="1"/>
          </p:cNvSpPr>
          <p:nvPr>
            <p:ph type="title"/>
          </p:nvPr>
        </p:nvSpPr>
        <p:spPr>
          <a:xfrm>
            <a:off x="457200" y="274638"/>
            <a:ext cx="8229600" cy="1282154"/>
          </a:xfrm>
        </p:spPr>
        <p:txBody>
          <a:bodyPr anchor="b">
            <a:normAutofit/>
          </a:bodyPr>
          <a:lstStyle/>
          <a:p>
            <a:r>
              <a:rPr lang="en-US" dirty="0"/>
              <a:t>FERTILIZATION</a:t>
            </a:r>
            <a:endParaRPr lang="en-CA" dirty="0"/>
          </a:p>
        </p:txBody>
      </p:sp>
      <p:pic>
        <p:nvPicPr>
          <p:cNvPr id="7" name="Content Placeholder 6" descr="A diagram of a uterus&#10;&#10;Description automatically generated">
            <a:extLst>
              <a:ext uri="{FF2B5EF4-FFF2-40B4-BE49-F238E27FC236}">
                <a16:creationId xmlns:a16="http://schemas.microsoft.com/office/drawing/2014/main" id="{331FE55F-3A90-F449-3192-E8C250B5BDF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28970" y="1600200"/>
            <a:ext cx="6286059" cy="4525963"/>
          </a:xfrm>
          <a:prstGeom prst="rect">
            <a:avLst/>
          </a:prstGeom>
          <a:noFill/>
          <a:ln>
            <a:noFill/>
          </a:ln>
        </p:spPr>
      </p:pic>
      <p:sp>
        <p:nvSpPr>
          <p:cNvPr id="4" name="Date Placeholder 3">
            <a:extLst>
              <a:ext uri="{FF2B5EF4-FFF2-40B4-BE49-F238E27FC236}">
                <a16:creationId xmlns:a16="http://schemas.microsoft.com/office/drawing/2014/main" id="{509BE6AB-D9C4-A87B-B6A7-3A22064445DB}"/>
              </a:ext>
            </a:extLst>
          </p:cNvPr>
          <p:cNvSpPr>
            <a:spLocks noGrp="1"/>
          </p:cNvSpPr>
          <p:nvPr>
            <p:ph type="dt" sz="half" idx="10"/>
          </p:nvPr>
        </p:nvSpPr>
        <p:spPr>
          <a:xfrm>
            <a:off x="6629400" y="6491772"/>
            <a:ext cx="1227266" cy="365125"/>
          </a:xfrm>
        </p:spPr>
        <p:txBody>
          <a:bodyPr anchor="ctr">
            <a:normAutofit/>
          </a:bodyPr>
          <a:lstStyle/>
          <a:p>
            <a:pPr>
              <a:spcAft>
                <a:spcPts val="600"/>
              </a:spcAft>
            </a:pPr>
            <a:fld id="{68DF24FC-FD17-422E-9504-E2F69FF5C7D2}" type="datetime1">
              <a:rPr lang="en-CA" smtClean="0"/>
              <a:pPr>
                <a:spcAft>
                  <a:spcPts val="600"/>
                </a:spcAft>
              </a:pPr>
              <a:t>2025-08-29</a:t>
            </a:fld>
            <a:endParaRPr lang="en-CA"/>
          </a:p>
        </p:txBody>
      </p:sp>
      <p:sp>
        <p:nvSpPr>
          <p:cNvPr id="5" name="Footer Placeholder 4">
            <a:extLst>
              <a:ext uri="{FF2B5EF4-FFF2-40B4-BE49-F238E27FC236}">
                <a16:creationId xmlns:a16="http://schemas.microsoft.com/office/drawing/2014/main" id="{C7C30AE6-338F-DE83-6CF1-5FAF30B17D3D}"/>
              </a:ext>
            </a:extLst>
          </p:cNvPr>
          <p:cNvSpPr>
            <a:spLocks noGrp="1"/>
          </p:cNvSpPr>
          <p:nvPr>
            <p:ph type="ftr" sz="quarter" idx="11"/>
          </p:nvPr>
        </p:nvSpPr>
        <p:spPr>
          <a:xfrm>
            <a:off x="2987824" y="6491772"/>
            <a:ext cx="4896544" cy="365125"/>
          </a:xfrm>
        </p:spPr>
        <p:txBody>
          <a:bodyPr anchor="ctr">
            <a:normAutofit/>
          </a:bodyPr>
          <a:lstStyle/>
          <a:p>
            <a:pPr>
              <a:spcAft>
                <a:spcPts val="600"/>
              </a:spcAft>
            </a:pPr>
            <a:r>
              <a:rPr lang="en-CA"/>
              <a:t>WINDSOR-ESSEX COUNTY HEALTH UNIT</a:t>
            </a:r>
          </a:p>
        </p:txBody>
      </p:sp>
      <p:sp>
        <p:nvSpPr>
          <p:cNvPr id="6" name="Slide Number Placeholder 5">
            <a:extLst>
              <a:ext uri="{FF2B5EF4-FFF2-40B4-BE49-F238E27FC236}">
                <a16:creationId xmlns:a16="http://schemas.microsoft.com/office/drawing/2014/main" id="{EFF984FD-B621-E579-0A06-BE6B4D6A4A06}"/>
              </a:ext>
            </a:extLst>
          </p:cNvPr>
          <p:cNvSpPr>
            <a:spLocks noGrp="1"/>
          </p:cNvSpPr>
          <p:nvPr>
            <p:ph type="sldNum" sz="quarter" idx="12"/>
          </p:nvPr>
        </p:nvSpPr>
        <p:spPr>
          <a:xfrm>
            <a:off x="7884368" y="6491772"/>
            <a:ext cx="802432" cy="365125"/>
          </a:xfrm>
        </p:spPr>
        <p:txBody>
          <a:bodyPr anchor="ctr">
            <a:normAutofit/>
          </a:bodyPr>
          <a:lstStyle/>
          <a:p>
            <a:pPr>
              <a:spcAft>
                <a:spcPts val="600"/>
              </a:spcAft>
            </a:pPr>
            <a:fld id="{C027CEAB-E64B-42C9-9CB6-F0577637CFD9}" type="slidenum">
              <a:rPr lang="en-CA" smtClean="0"/>
              <a:pPr>
                <a:spcAft>
                  <a:spcPts val="600"/>
                </a:spcAft>
              </a:pPr>
              <a:t>15</a:t>
            </a:fld>
            <a:endParaRPr lang="en-CA"/>
          </a:p>
        </p:txBody>
      </p:sp>
    </p:spTree>
    <p:extLst>
      <p:ext uri="{BB962C8B-B14F-4D97-AF65-F5344CB8AC3E}">
        <p14:creationId xmlns:p14="http://schemas.microsoft.com/office/powerpoint/2010/main" val="2279985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AC5B05BB-8611-EB83-FBEA-A401CF818803}"/>
              </a:ext>
            </a:extLst>
          </p:cNvPr>
          <p:cNvSpPr>
            <a:spLocks noGrp="1"/>
          </p:cNvSpPr>
          <p:nvPr>
            <p:ph type="title"/>
          </p:nvPr>
        </p:nvSpPr>
        <p:spPr>
          <a:xfrm>
            <a:off x="457200" y="274638"/>
            <a:ext cx="8229600" cy="1282154"/>
          </a:xfrm>
        </p:spPr>
        <p:txBody>
          <a:bodyPr/>
          <a:lstStyle/>
          <a:p>
            <a:endParaRPr lang="en-US"/>
          </a:p>
        </p:txBody>
      </p:sp>
      <p:pic>
        <p:nvPicPr>
          <p:cNvPr id="8" name="Content Placeholder 7" descr="A sperm and egg cell&#10;&#10;Description automatically generated with medium confidence">
            <a:extLst>
              <a:ext uri="{FF2B5EF4-FFF2-40B4-BE49-F238E27FC236}">
                <a16:creationId xmlns:a16="http://schemas.microsoft.com/office/drawing/2014/main" id="{1B7DB7B7-9B20-D82D-761E-F2F44DEA729E}"/>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5385" r="10633" b="1"/>
          <a:stretch/>
        </p:blipFill>
        <p:spPr>
          <a:xfrm>
            <a:off x="914400" y="2133600"/>
            <a:ext cx="2895600" cy="3001963"/>
          </a:xfrm>
          <a:noFill/>
        </p:spPr>
      </p:pic>
      <p:sp>
        <p:nvSpPr>
          <p:cNvPr id="15" name="Content Placeholder 3">
            <a:extLst>
              <a:ext uri="{FF2B5EF4-FFF2-40B4-BE49-F238E27FC236}">
                <a16:creationId xmlns:a16="http://schemas.microsoft.com/office/drawing/2014/main" id="{01768A72-BBF0-C94A-2A52-2453318E905F}"/>
              </a:ext>
            </a:extLst>
          </p:cNvPr>
          <p:cNvSpPr>
            <a:spLocks noGrp="1"/>
          </p:cNvSpPr>
          <p:nvPr>
            <p:ph sz="half" idx="2"/>
          </p:nvPr>
        </p:nvSpPr>
        <p:spPr>
          <a:xfrm>
            <a:off x="4648200" y="1600200"/>
            <a:ext cx="4038600" cy="4525963"/>
          </a:xfrm>
        </p:spPr>
        <p:txBody>
          <a:bodyPr/>
          <a:lstStyle/>
          <a:p>
            <a:endParaRPr lang="en-US" dirty="0"/>
          </a:p>
          <a:p>
            <a:endParaRPr lang="en-US" dirty="0"/>
          </a:p>
          <a:p>
            <a:endParaRPr lang="en-US" dirty="0"/>
          </a:p>
          <a:p>
            <a:r>
              <a:rPr lang="en-US" dirty="0"/>
              <a:t>Picture of sperm trying to penetrate the egg.  </a:t>
            </a:r>
          </a:p>
        </p:txBody>
      </p:sp>
      <p:sp>
        <p:nvSpPr>
          <p:cNvPr id="4" name="Date Placeholder 3">
            <a:extLst>
              <a:ext uri="{FF2B5EF4-FFF2-40B4-BE49-F238E27FC236}">
                <a16:creationId xmlns:a16="http://schemas.microsoft.com/office/drawing/2014/main" id="{B5A6D266-842A-F1DA-AECC-D57489033038}"/>
              </a:ext>
            </a:extLst>
          </p:cNvPr>
          <p:cNvSpPr>
            <a:spLocks noGrp="1"/>
          </p:cNvSpPr>
          <p:nvPr>
            <p:ph type="dt" sz="half" idx="10"/>
          </p:nvPr>
        </p:nvSpPr>
        <p:spPr>
          <a:xfrm>
            <a:off x="6629400" y="6491772"/>
            <a:ext cx="1227266" cy="365125"/>
          </a:xfrm>
        </p:spPr>
        <p:txBody>
          <a:bodyPr anchor="ctr">
            <a:normAutofit/>
          </a:bodyPr>
          <a:lstStyle/>
          <a:p>
            <a:pPr>
              <a:spcAft>
                <a:spcPts val="600"/>
              </a:spcAft>
            </a:pPr>
            <a:fld id="{68DF24FC-FD17-422E-9504-E2F69FF5C7D2}" type="datetime1">
              <a:rPr lang="en-CA" smtClean="0"/>
              <a:pPr>
                <a:spcAft>
                  <a:spcPts val="600"/>
                </a:spcAft>
              </a:pPr>
              <a:t>2025-08-29</a:t>
            </a:fld>
            <a:endParaRPr lang="en-CA"/>
          </a:p>
        </p:txBody>
      </p:sp>
      <p:sp>
        <p:nvSpPr>
          <p:cNvPr id="5" name="Footer Placeholder 4">
            <a:extLst>
              <a:ext uri="{FF2B5EF4-FFF2-40B4-BE49-F238E27FC236}">
                <a16:creationId xmlns:a16="http://schemas.microsoft.com/office/drawing/2014/main" id="{C0394D91-BCFC-1854-24B8-07C24A37D542}"/>
              </a:ext>
            </a:extLst>
          </p:cNvPr>
          <p:cNvSpPr>
            <a:spLocks noGrp="1"/>
          </p:cNvSpPr>
          <p:nvPr>
            <p:ph type="ftr" sz="quarter" idx="11"/>
          </p:nvPr>
        </p:nvSpPr>
        <p:spPr>
          <a:xfrm>
            <a:off x="2987824" y="6491772"/>
            <a:ext cx="4896544" cy="365125"/>
          </a:xfrm>
        </p:spPr>
        <p:txBody>
          <a:bodyPr anchor="ctr">
            <a:normAutofit/>
          </a:bodyPr>
          <a:lstStyle/>
          <a:p>
            <a:pPr>
              <a:spcAft>
                <a:spcPts val="600"/>
              </a:spcAft>
            </a:pPr>
            <a:r>
              <a:rPr lang="en-CA"/>
              <a:t>WINDSOR-ESSEX COUNTY HEALTH UNIT</a:t>
            </a:r>
          </a:p>
        </p:txBody>
      </p:sp>
      <p:sp>
        <p:nvSpPr>
          <p:cNvPr id="6" name="Slide Number Placeholder 5">
            <a:extLst>
              <a:ext uri="{FF2B5EF4-FFF2-40B4-BE49-F238E27FC236}">
                <a16:creationId xmlns:a16="http://schemas.microsoft.com/office/drawing/2014/main" id="{27D2C87C-93F5-50E4-BD29-E8FFD971E508}"/>
              </a:ext>
            </a:extLst>
          </p:cNvPr>
          <p:cNvSpPr>
            <a:spLocks noGrp="1"/>
          </p:cNvSpPr>
          <p:nvPr>
            <p:ph type="sldNum" sz="quarter" idx="12"/>
          </p:nvPr>
        </p:nvSpPr>
        <p:spPr>
          <a:xfrm>
            <a:off x="7884368" y="6491772"/>
            <a:ext cx="802432" cy="365125"/>
          </a:xfrm>
        </p:spPr>
        <p:txBody>
          <a:bodyPr anchor="ctr">
            <a:normAutofit/>
          </a:bodyPr>
          <a:lstStyle/>
          <a:p>
            <a:pPr>
              <a:spcAft>
                <a:spcPts val="600"/>
              </a:spcAft>
            </a:pPr>
            <a:fld id="{C027CEAB-E64B-42C9-9CB6-F0577637CFD9}" type="slidenum">
              <a:rPr lang="en-CA" smtClean="0"/>
              <a:pPr>
                <a:spcAft>
                  <a:spcPts val="600"/>
                </a:spcAft>
              </a:pPr>
              <a:t>16</a:t>
            </a:fld>
            <a:endParaRPr lang="en-CA"/>
          </a:p>
        </p:txBody>
      </p:sp>
    </p:spTree>
    <p:extLst>
      <p:ext uri="{BB962C8B-B14F-4D97-AF65-F5344CB8AC3E}">
        <p14:creationId xmlns:p14="http://schemas.microsoft.com/office/powerpoint/2010/main" val="3001873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B99532B-81B7-86B2-2465-BD6DADC592BC}"/>
              </a:ext>
            </a:extLst>
          </p:cNvPr>
          <p:cNvSpPr>
            <a:spLocks noGrp="1"/>
          </p:cNvSpPr>
          <p:nvPr>
            <p:ph type="title"/>
          </p:nvPr>
        </p:nvSpPr>
        <p:spPr>
          <a:xfrm>
            <a:off x="457200" y="274638"/>
            <a:ext cx="8229600" cy="1282154"/>
          </a:xfrm>
        </p:spPr>
        <p:txBody>
          <a:bodyPr/>
          <a:lstStyle/>
          <a:p>
            <a:r>
              <a:rPr lang="en-US" dirty="0"/>
              <a:t>IMPLANTATION</a:t>
            </a:r>
          </a:p>
        </p:txBody>
      </p:sp>
      <p:sp>
        <p:nvSpPr>
          <p:cNvPr id="4" name="Date Placeholder 3">
            <a:extLst>
              <a:ext uri="{FF2B5EF4-FFF2-40B4-BE49-F238E27FC236}">
                <a16:creationId xmlns:a16="http://schemas.microsoft.com/office/drawing/2014/main" id="{9CB71013-FE09-887B-85D4-E43BDBECEB34}"/>
              </a:ext>
            </a:extLst>
          </p:cNvPr>
          <p:cNvSpPr>
            <a:spLocks noGrp="1"/>
          </p:cNvSpPr>
          <p:nvPr>
            <p:ph type="dt" sz="half" idx="10"/>
          </p:nvPr>
        </p:nvSpPr>
        <p:spPr>
          <a:xfrm>
            <a:off x="6629400" y="6491772"/>
            <a:ext cx="1227266" cy="365125"/>
          </a:xfrm>
        </p:spPr>
        <p:txBody>
          <a:bodyPr anchor="ctr">
            <a:normAutofit/>
          </a:bodyPr>
          <a:lstStyle/>
          <a:p>
            <a:pPr>
              <a:spcAft>
                <a:spcPts val="600"/>
              </a:spcAft>
            </a:pPr>
            <a:fld id="{68DF24FC-FD17-422E-9504-E2F69FF5C7D2}" type="datetime1">
              <a:rPr lang="en-CA" smtClean="0"/>
              <a:pPr>
                <a:spcAft>
                  <a:spcPts val="600"/>
                </a:spcAft>
              </a:pPr>
              <a:t>2025-08-29</a:t>
            </a:fld>
            <a:endParaRPr lang="en-CA"/>
          </a:p>
        </p:txBody>
      </p:sp>
      <p:sp>
        <p:nvSpPr>
          <p:cNvPr id="5" name="Footer Placeholder 4">
            <a:extLst>
              <a:ext uri="{FF2B5EF4-FFF2-40B4-BE49-F238E27FC236}">
                <a16:creationId xmlns:a16="http://schemas.microsoft.com/office/drawing/2014/main" id="{E15A938A-3139-DDC8-A951-9E5AFD98F7A8}"/>
              </a:ext>
            </a:extLst>
          </p:cNvPr>
          <p:cNvSpPr>
            <a:spLocks noGrp="1"/>
          </p:cNvSpPr>
          <p:nvPr>
            <p:ph type="ftr" sz="quarter" idx="11"/>
          </p:nvPr>
        </p:nvSpPr>
        <p:spPr>
          <a:xfrm>
            <a:off x="2987824" y="6491772"/>
            <a:ext cx="4896544" cy="365125"/>
          </a:xfrm>
        </p:spPr>
        <p:txBody>
          <a:bodyPr anchor="ctr">
            <a:normAutofit/>
          </a:bodyPr>
          <a:lstStyle/>
          <a:p>
            <a:pPr>
              <a:spcAft>
                <a:spcPts val="600"/>
              </a:spcAft>
            </a:pPr>
            <a:r>
              <a:rPr lang="en-CA"/>
              <a:t>WINDSOR-ESSEX COUNTY HEALTH UNIT</a:t>
            </a:r>
          </a:p>
        </p:txBody>
      </p:sp>
      <p:sp>
        <p:nvSpPr>
          <p:cNvPr id="6" name="Slide Number Placeholder 5">
            <a:extLst>
              <a:ext uri="{FF2B5EF4-FFF2-40B4-BE49-F238E27FC236}">
                <a16:creationId xmlns:a16="http://schemas.microsoft.com/office/drawing/2014/main" id="{1E01F7B2-F6BD-DAF9-B318-22B4AEBA06C6}"/>
              </a:ext>
            </a:extLst>
          </p:cNvPr>
          <p:cNvSpPr>
            <a:spLocks noGrp="1"/>
          </p:cNvSpPr>
          <p:nvPr>
            <p:ph type="sldNum" sz="quarter" idx="12"/>
          </p:nvPr>
        </p:nvSpPr>
        <p:spPr>
          <a:xfrm>
            <a:off x="7884368" y="6491772"/>
            <a:ext cx="802432" cy="365125"/>
          </a:xfrm>
        </p:spPr>
        <p:txBody>
          <a:bodyPr anchor="ctr">
            <a:normAutofit/>
          </a:bodyPr>
          <a:lstStyle/>
          <a:p>
            <a:pPr>
              <a:spcAft>
                <a:spcPts val="600"/>
              </a:spcAft>
            </a:pPr>
            <a:fld id="{C027CEAB-E64B-42C9-9CB6-F0577637CFD9}" type="slidenum">
              <a:rPr lang="en-CA" smtClean="0"/>
              <a:pPr>
                <a:spcAft>
                  <a:spcPts val="600"/>
                </a:spcAft>
              </a:pPr>
              <a:t>17</a:t>
            </a:fld>
            <a:endParaRPr lang="en-CA"/>
          </a:p>
        </p:txBody>
      </p:sp>
      <p:pic>
        <p:nvPicPr>
          <p:cNvPr id="5122" name="Picture 2" descr="Implantation calculator: When does implantation occur?">
            <a:extLst>
              <a:ext uri="{FF2B5EF4-FFF2-40B4-BE49-F238E27FC236}">
                <a16:creationId xmlns:a16="http://schemas.microsoft.com/office/drawing/2014/main" id="{75B7CF21-12E7-AC67-A3C1-CD040712C46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57709" y="1600200"/>
            <a:ext cx="6028582"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4573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Title 1">
            <a:extLst>
              <a:ext uri="{FF2B5EF4-FFF2-40B4-BE49-F238E27FC236}">
                <a16:creationId xmlns:a16="http://schemas.microsoft.com/office/drawing/2014/main" id="{3ED661C5-1994-5F95-9E1F-326DDECAD9FB}"/>
              </a:ext>
            </a:extLst>
          </p:cNvPr>
          <p:cNvSpPr>
            <a:spLocks noGrp="1"/>
          </p:cNvSpPr>
          <p:nvPr>
            <p:ph type="title"/>
          </p:nvPr>
        </p:nvSpPr>
        <p:spPr>
          <a:xfrm>
            <a:off x="457200" y="274638"/>
            <a:ext cx="8229600" cy="1282154"/>
          </a:xfrm>
        </p:spPr>
        <p:txBody>
          <a:bodyPr anchor="b">
            <a:normAutofit/>
          </a:bodyPr>
          <a:lstStyle/>
          <a:p>
            <a:endParaRPr lang="en-US" dirty="0"/>
          </a:p>
        </p:txBody>
      </p:sp>
      <p:pic>
        <p:nvPicPr>
          <p:cNvPr id="2052" name="Picture 4" descr="From a single cell to a fully formed human being, the journey of fetal  development is truly amazing. -">
            <a:extLst>
              <a:ext uri="{FF2B5EF4-FFF2-40B4-BE49-F238E27FC236}">
                <a16:creationId xmlns:a16="http://schemas.microsoft.com/office/drawing/2014/main" id="{4F2506FC-B92A-01BC-687B-4836819832CA}"/>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2209344" y="1600200"/>
            <a:ext cx="4725312" cy="4525963"/>
          </a:xfrm>
          <a:prstGeom prst="rect">
            <a:avLst/>
          </a:prstGeom>
          <a:solidFill>
            <a:srgbClr val="FFFFFF"/>
          </a:solidFill>
        </p:spPr>
      </p:pic>
      <p:sp>
        <p:nvSpPr>
          <p:cNvPr id="4" name="Date Placeholder 3">
            <a:extLst>
              <a:ext uri="{FF2B5EF4-FFF2-40B4-BE49-F238E27FC236}">
                <a16:creationId xmlns:a16="http://schemas.microsoft.com/office/drawing/2014/main" id="{19312929-C92E-8510-CC53-94BDB04F9769}"/>
              </a:ext>
            </a:extLst>
          </p:cNvPr>
          <p:cNvSpPr>
            <a:spLocks noGrp="1"/>
          </p:cNvSpPr>
          <p:nvPr>
            <p:ph type="dt" sz="half" idx="10"/>
          </p:nvPr>
        </p:nvSpPr>
        <p:spPr>
          <a:xfrm>
            <a:off x="6629400" y="6491772"/>
            <a:ext cx="1227266" cy="365125"/>
          </a:xfrm>
        </p:spPr>
        <p:txBody>
          <a:bodyPr anchor="ctr">
            <a:normAutofit/>
          </a:bodyPr>
          <a:lstStyle/>
          <a:p>
            <a:pPr>
              <a:spcAft>
                <a:spcPts val="600"/>
              </a:spcAft>
            </a:pPr>
            <a:fld id="{68DF24FC-FD17-422E-9504-E2F69FF5C7D2}" type="datetime1">
              <a:rPr lang="en-CA" smtClean="0"/>
              <a:pPr>
                <a:spcAft>
                  <a:spcPts val="600"/>
                </a:spcAft>
              </a:pPr>
              <a:t>2025-08-29</a:t>
            </a:fld>
            <a:endParaRPr lang="en-CA"/>
          </a:p>
        </p:txBody>
      </p:sp>
      <p:sp>
        <p:nvSpPr>
          <p:cNvPr id="5" name="Footer Placeholder 4">
            <a:extLst>
              <a:ext uri="{FF2B5EF4-FFF2-40B4-BE49-F238E27FC236}">
                <a16:creationId xmlns:a16="http://schemas.microsoft.com/office/drawing/2014/main" id="{CA335481-BC61-95FC-FB99-8EDAC825D24B}"/>
              </a:ext>
            </a:extLst>
          </p:cNvPr>
          <p:cNvSpPr>
            <a:spLocks noGrp="1"/>
          </p:cNvSpPr>
          <p:nvPr>
            <p:ph type="ftr" sz="quarter" idx="11"/>
          </p:nvPr>
        </p:nvSpPr>
        <p:spPr>
          <a:xfrm>
            <a:off x="2987824" y="6491772"/>
            <a:ext cx="4896544" cy="365125"/>
          </a:xfrm>
        </p:spPr>
        <p:txBody>
          <a:bodyPr anchor="ctr">
            <a:normAutofit/>
          </a:bodyPr>
          <a:lstStyle/>
          <a:p>
            <a:pPr>
              <a:spcAft>
                <a:spcPts val="600"/>
              </a:spcAft>
            </a:pPr>
            <a:r>
              <a:rPr lang="en-CA"/>
              <a:t>WINDSOR-ESSEX COUNTY HEALTH UNIT</a:t>
            </a:r>
          </a:p>
        </p:txBody>
      </p:sp>
      <p:sp>
        <p:nvSpPr>
          <p:cNvPr id="6" name="Slide Number Placeholder 5">
            <a:extLst>
              <a:ext uri="{FF2B5EF4-FFF2-40B4-BE49-F238E27FC236}">
                <a16:creationId xmlns:a16="http://schemas.microsoft.com/office/drawing/2014/main" id="{5C93748C-5423-9E68-9446-17DC4C970E8A}"/>
              </a:ext>
            </a:extLst>
          </p:cNvPr>
          <p:cNvSpPr>
            <a:spLocks noGrp="1"/>
          </p:cNvSpPr>
          <p:nvPr>
            <p:ph type="sldNum" sz="quarter" idx="12"/>
          </p:nvPr>
        </p:nvSpPr>
        <p:spPr>
          <a:xfrm>
            <a:off x="7884368" y="6491772"/>
            <a:ext cx="802432" cy="365125"/>
          </a:xfrm>
        </p:spPr>
        <p:txBody>
          <a:bodyPr anchor="ctr">
            <a:normAutofit/>
          </a:bodyPr>
          <a:lstStyle/>
          <a:p>
            <a:pPr>
              <a:spcAft>
                <a:spcPts val="600"/>
              </a:spcAft>
            </a:pPr>
            <a:fld id="{C027CEAB-E64B-42C9-9CB6-F0577637CFD9}" type="slidenum">
              <a:rPr lang="en-CA" smtClean="0"/>
              <a:pPr>
                <a:spcAft>
                  <a:spcPts val="600"/>
                </a:spcAft>
              </a:pPr>
              <a:t>18</a:t>
            </a:fld>
            <a:endParaRPr lang="en-CA"/>
          </a:p>
        </p:txBody>
      </p:sp>
    </p:spTree>
    <p:extLst>
      <p:ext uri="{BB962C8B-B14F-4D97-AF65-F5344CB8AC3E}">
        <p14:creationId xmlns:p14="http://schemas.microsoft.com/office/powerpoint/2010/main" val="141604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6415D-9D93-CF2B-0BFB-58389F0E7926}"/>
              </a:ext>
            </a:extLst>
          </p:cNvPr>
          <p:cNvSpPr>
            <a:spLocks noGrp="1"/>
          </p:cNvSpPr>
          <p:nvPr>
            <p:ph type="title"/>
          </p:nvPr>
        </p:nvSpPr>
        <p:spPr>
          <a:xfrm>
            <a:off x="457200" y="274638"/>
            <a:ext cx="8229600" cy="1282154"/>
          </a:xfrm>
        </p:spPr>
        <p:txBody>
          <a:bodyPr anchor="b">
            <a:normAutofit/>
          </a:bodyPr>
          <a:lstStyle/>
          <a:p>
            <a:endParaRPr lang="en-CA" dirty="0"/>
          </a:p>
        </p:txBody>
      </p:sp>
      <p:sp>
        <p:nvSpPr>
          <p:cNvPr id="4" name="Date Placeholder 3">
            <a:extLst>
              <a:ext uri="{FF2B5EF4-FFF2-40B4-BE49-F238E27FC236}">
                <a16:creationId xmlns:a16="http://schemas.microsoft.com/office/drawing/2014/main" id="{472525F9-B3E4-F182-6582-79208EB9BF98}"/>
              </a:ext>
            </a:extLst>
          </p:cNvPr>
          <p:cNvSpPr>
            <a:spLocks noGrp="1"/>
          </p:cNvSpPr>
          <p:nvPr>
            <p:ph type="dt" sz="half" idx="10"/>
          </p:nvPr>
        </p:nvSpPr>
        <p:spPr>
          <a:xfrm>
            <a:off x="6629400" y="6491772"/>
            <a:ext cx="1227266" cy="365125"/>
          </a:xfrm>
        </p:spPr>
        <p:txBody>
          <a:bodyPr anchor="ctr">
            <a:normAutofit/>
          </a:bodyPr>
          <a:lstStyle/>
          <a:p>
            <a:pPr>
              <a:spcAft>
                <a:spcPts val="600"/>
              </a:spcAft>
            </a:pPr>
            <a:fld id="{68DF24FC-FD17-422E-9504-E2F69FF5C7D2}" type="datetime1">
              <a:rPr lang="en-CA" smtClean="0"/>
              <a:pPr>
                <a:spcAft>
                  <a:spcPts val="600"/>
                </a:spcAft>
              </a:pPr>
              <a:t>2025-08-29</a:t>
            </a:fld>
            <a:endParaRPr lang="en-CA"/>
          </a:p>
        </p:txBody>
      </p:sp>
      <p:sp>
        <p:nvSpPr>
          <p:cNvPr id="5" name="Footer Placeholder 4">
            <a:extLst>
              <a:ext uri="{FF2B5EF4-FFF2-40B4-BE49-F238E27FC236}">
                <a16:creationId xmlns:a16="http://schemas.microsoft.com/office/drawing/2014/main" id="{B571B6FD-1958-A3F5-3474-C9E39C756DCD}"/>
              </a:ext>
            </a:extLst>
          </p:cNvPr>
          <p:cNvSpPr>
            <a:spLocks noGrp="1"/>
          </p:cNvSpPr>
          <p:nvPr>
            <p:ph type="ftr" sz="quarter" idx="11"/>
          </p:nvPr>
        </p:nvSpPr>
        <p:spPr>
          <a:xfrm>
            <a:off x="2987824" y="6491772"/>
            <a:ext cx="4896544" cy="365125"/>
          </a:xfrm>
        </p:spPr>
        <p:txBody>
          <a:bodyPr anchor="ctr">
            <a:normAutofit/>
          </a:bodyPr>
          <a:lstStyle/>
          <a:p>
            <a:pPr>
              <a:spcAft>
                <a:spcPts val="600"/>
              </a:spcAft>
            </a:pPr>
            <a:r>
              <a:rPr lang="en-CA"/>
              <a:t>WINDSOR-ESSEX COUNTY HEALTH UNIT</a:t>
            </a:r>
          </a:p>
        </p:txBody>
      </p:sp>
      <p:sp>
        <p:nvSpPr>
          <p:cNvPr id="6" name="Slide Number Placeholder 5">
            <a:extLst>
              <a:ext uri="{FF2B5EF4-FFF2-40B4-BE49-F238E27FC236}">
                <a16:creationId xmlns:a16="http://schemas.microsoft.com/office/drawing/2014/main" id="{38F93E36-7562-CE63-A046-99CACD5CC018}"/>
              </a:ext>
            </a:extLst>
          </p:cNvPr>
          <p:cNvSpPr>
            <a:spLocks noGrp="1"/>
          </p:cNvSpPr>
          <p:nvPr>
            <p:ph type="sldNum" sz="quarter" idx="12"/>
          </p:nvPr>
        </p:nvSpPr>
        <p:spPr>
          <a:xfrm>
            <a:off x="7884368" y="6491772"/>
            <a:ext cx="802432" cy="365125"/>
          </a:xfrm>
        </p:spPr>
        <p:txBody>
          <a:bodyPr anchor="ctr">
            <a:normAutofit/>
          </a:bodyPr>
          <a:lstStyle/>
          <a:p>
            <a:pPr>
              <a:spcAft>
                <a:spcPts val="600"/>
              </a:spcAft>
            </a:pPr>
            <a:fld id="{C027CEAB-E64B-42C9-9CB6-F0577637CFD9}" type="slidenum">
              <a:rPr lang="en-CA" smtClean="0"/>
              <a:pPr>
                <a:spcAft>
                  <a:spcPts val="600"/>
                </a:spcAft>
              </a:pPr>
              <a:t>19</a:t>
            </a:fld>
            <a:endParaRPr lang="en-CA"/>
          </a:p>
        </p:txBody>
      </p:sp>
      <p:pic>
        <p:nvPicPr>
          <p:cNvPr id="1028" name="Picture 4" descr="40 Weeks Pregnant, 40 Weeks Pregnant Symptoms, Baby At 40 Weeks - Huggies  India">
            <a:extLst>
              <a:ext uri="{FF2B5EF4-FFF2-40B4-BE49-F238E27FC236}">
                <a16:creationId xmlns:a16="http://schemas.microsoft.com/office/drawing/2014/main" id="{816437AF-9735-0D9D-4A7C-E67982E5F13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71637" y="2129631"/>
            <a:ext cx="5800725" cy="3467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9849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E7227-5B1F-B249-0E7A-B84E02D8B78A}"/>
              </a:ext>
            </a:extLst>
          </p:cNvPr>
          <p:cNvSpPr>
            <a:spLocks noGrp="1"/>
          </p:cNvSpPr>
          <p:nvPr>
            <p:ph type="ctrTitle"/>
          </p:nvPr>
        </p:nvSpPr>
        <p:spPr>
          <a:xfrm>
            <a:off x="458308" y="266915"/>
            <a:ext cx="8290156" cy="1289877"/>
          </a:xfrm>
        </p:spPr>
        <p:txBody>
          <a:bodyPr anchor="b">
            <a:normAutofit/>
          </a:bodyPr>
          <a:lstStyle/>
          <a:p>
            <a:r>
              <a:rPr lang="en-US" dirty="0"/>
              <a:t>ANATOMY AND SEXUAL HEALTH</a:t>
            </a:r>
            <a:endParaRPr lang="en-CA" dirty="0"/>
          </a:p>
        </p:txBody>
      </p:sp>
      <p:sp>
        <p:nvSpPr>
          <p:cNvPr id="3" name="Text Placeholder 2">
            <a:extLst>
              <a:ext uri="{FF2B5EF4-FFF2-40B4-BE49-F238E27FC236}">
                <a16:creationId xmlns:a16="http://schemas.microsoft.com/office/drawing/2014/main" id="{A7BC9D4F-14AB-32DD-72D0-A9CC744D3414}"/>
              </a:ext>
            </a:extLst>
          </p:cNvPr>
          <p:cNvSpPr>
            <a:spLocks noGrp="1"/>
          </p:cNvSpPr>
          <p:nvPr>
            <p:ph type="subTitle" idx="1"/>
          </p:nvPr>
        </p:nvSpPr>
        <p:spPr>
          <a:xfrm>
            <a:off x="1371600" y="2276872"/>
            <a:ext cx="6400800" cy="3361928"/>
          </a:xfrm>
        </p:spPr>
        <p:txBody>
          <a:bodyPr>
            <a:normAutofit/>
          </a:bodyPr>
          <a:lstStyle/>
          <a:p>
            <a:r>
              <a:rPr lang="en-US" dirty="0"/>
              <a:t>This information was developed by the Comprehensive </a:t>
            </a:r>
            <a:r>
              <a:rPr lang="en-US"/>
              <a:t>Health Promotion Public </a:t>
            </a:r>
            <a:r>
              <a:rPr lang="en-US" dirty="0"/>
              <a:t>Health Nurses for teachers to use to assist in teaching Anatomy and Sexual Health. </a:t>
            </a:r>
          </a:p>
          <a:p>
            <a:endParaRPr lang="en-CA" dirty="0"/>
          </a:p>
        </p:txBody>
      </p:sp>
      <p:sp>
        <p:nvSpPr>
          <p:cNvPr id="7" name="Date Placeholder 6">
            <a:extLst>
              <a:ext uri="{FF2B5EF4-FFF2-40B4-BE49-F238E27FC236}">
                <a16:creationId xmlns:a16="http://schemas.microsoft.com/office/drawing/2014/main" id="{1A684860-EFCB-08D7-DF8C-12BE0DF76223}"/>
              </a:ext>
            </a:extLst>
          </p:cNvPr>
          <p:cNvSpPr>
            <a:spLocks noGrp="1"/>
          </p:cNvSpPr>
          <p:nvPr>
            <p:ph type="dt" sz="half" idx="10"/>
          </p:nvPr>
        </p:nvSpPr>
        <p:spPr>
          <a:xfrm>
            <a:off x="2552646" y="6411307"/>
            <a:ext cx="1227266" cy="365125"/>
          </a:xfrm>
        </p:spPr>
        <p:txBody>
          <a:bodyPr anchor="ctr">
            <a:normAutofit/>
          </a:bodyPr>
          <a:lstStyle/>
          <a:p>
            <a:pPr>
              <a:spcAft>
                <a:spcPts val="600"/>
              </a:spcAft>
            </a:pPr>
            <a:fld id="{872AB330-7F8A-480A-A9C9-76E0EBFA0562}" type="datetime1">
              <a:rPr lang="en-CA" smtClean="0"/>
              <a:pPr>
                <a:spcAft>
                  <a:spcPts val="600"/>
                </a:spcAft>
              </a:pPr>
              <a:t>2025-08-29</a:t>
            </a:fld>
            <a:endParaRPr lang="en-CA"/>
          </a:p>
        </p:txBody>
      </p:sp>
      <p:sp>
        <p:nvSpPr>
          <p:cNvPr id="8" name="Footer Placeholder 7">
            <a:extLst>
              <a:ext uri="{FF2B5EF4-FFF2-40B4-BE49-F238E27FC236}">
                <a16:creationId xmlns:a16="http://schemas.microsoft.com/office/drawing/2014/main" id="{82BBCC0C-0CAB-71A3-17D7-2664EAEFCF3A}"/>
              </a:ext>
            </a:extLst>
          </p:cNvPr>
          <p:cNvSpPr>
            <a:spLocks noGrp="1"/>
          </p:cNvSpPr>
          <p:nvPr>
            <p:ph type="ftr" sz="quarter" idx="11"/>
          </p:nvPr>
        </p:nvSpPr>
        <p:spPr>
          <a:xfrm>
            <a:off x="3779912" y="6411307"/>
            <a:ext cx="4104456" cy="365125"/>
          </a:xfrm>
        </p:spPr>
        <p:txBody>
          <a:bodyPr anchor="ctr">
            <a:normAutofit/>
          </a:bodyPr>
          <a:lstStyle/>
          <a:p>
            <a:pPr>
              <a:spcAft>
                <a:spcPts val="600"/>
              </a:spcAft>
            </a:pPr>
            <a:r>
              <a:rPr lang="en-CA"/>
              <a:t>WINDSOR-ESSEX COUNTY HEALTH UNIT</a:t>
            </a:r>
          </a:p>
        </p:txBody>
      </p:sp>
      <p:sp>
        <p:nvSpPr>
          <p:cNvPr id="9" name="Slide Number Placeholder 8">
            <a:extLst>
              <a:ext uri="{FF2B5EF4-FFF2-40B4-BE49-F238E27FC236}">
                <a16:creationId xmlns:a16="http://schemas.microsoft.com/office/drawing/2014/main" id="{0D8A4AC4-4F5A-A470-406F-AC5E3C5B8037}"/>
              </a:ext>
            </a:extLst>
          </p:cNvPr>
          <p:cNvSpPr>
            <a:spLocks noGrp="1"/>
          </p:cNvSpPr>
          <p:nvPr>
            <p:ph type="sldNum" sz="quarter" idx="12"/>
          </p:nvPr>
        </p:nvSpPr>
        <p:spPr>
          <a:xfrm>
            <a:off x="7884368" y="6411307"/>
            <a:ext cx="802432" cy="365125"/>
          </a:xfrm>
        </p:spPr>
        <p:txBody>
          <a:bodyPr anchor="ctr">
            <a:normAutofit/>
          </a:bodyPr>
          <a:lstStyle/>
          <a:p>
            <a:pPr>
              <a:spcAft>
                <a:spcPts val="600"/>
              </a:spcAft>
            </a:pPr>
            <a:fld id="{C027CEAB-E64B-42C9-9CB6-F0577637CFD9}" type="slidenum">
              <a:rPr lang="en-CA" smtClean="0"/>
              <a:pPr>
                <a:spcAft>
                  <a:spcPts val="600"/>
                </a:spcAft>
              </a:pPr>
              <a:t>2</a:t>
            </a:fld>
            <a:endParaRPr lang="en-CA"/>
          </a:p>
        </p:txBody>
      </p:sp>
    </p:spTree>
    <p:extLst>
      <p:ext uri="{BB962C8B-B14F-4D97-AF65-F5344CB8AC3E}">
        <p14:creationId xmlns:p14="http://schemas.microsoft.com/office/powerpoint/2010/main" val="1446110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62050"/>
          </a:xfrm>
        </p:spPr>
        <p:txBody>
          <a:bodyPr anchor="b">
            <a:noAutofit/>
          </a:bodyPr>
          <a:lstStyle/>
          <a:p>
            <a:r>
              <a:rPr lang="en-CA" sz="4000" b="0" dirty="0"/>
              <a:t>BIRTH CONTROL METHODS</a:t>
            </a:r>
            <a:endParaRPr lang="en-US" sz="4000" b="0" dirty="0"/>
          </a:p>
        </p:txBody>
      </p:sp>
      <p:sp>
        <p:nvSpPr>
          <p:cNvPr id="12" name="Text Placeholder 3">
            <a:extLst>
              <a:ext uri="{FF2B5EF4-FFF2-40B4-BE49-F238E27FC236}">
                <a16:creationId xmlns:a16="http://schemas.microsoft.com/office/drawing/2014/main" id="{50F6159A-8F01-3912-6F4B-50E93207CD4D}"/>
              </a:ext>
            </a:extLst>
          </p:cNvPr>
          <p:cNvSpPr>
            <a:spLocks noGrp="1"/>
          </p:cNvSpPr>
          <p:nvPr>
            <p:ph type="body" sz="half" idx="2"/>
          </p:nvPr>
        </p:nvSpPr>
        <p:spPr>
          <a:xfrm>
            <a:off x="457200" y="1556792"/>
            <a:ext cx="3008313" cy="4569371"/>
          </a:xfrm>
        </p:spPr>
        <p:txBody>
          <a:bodyPr/>
          <a:lstStyle/>
          <a:p>
            <a:endParaRPr lang="en-US" dirty="0"/>
          </a:p>
        </p:txBody>
      </p:sp>
      <p:sp>
        <p:nvSpPr>
          <p:cNvPr id="4" name="Date Placeholder 3"/>
          <p:cNvSpPr>
            <a:spLocks noGrp="1"/>
          </p:cNvSpPr>
          <p:nvPr>
            <p:ph type="dt" sz="half" idx="10"/>
          </p:nvPr>
        </p:nvSpPr>
        <p:spPr>
          <a:xfrm>
            <a:off x="6629400" y="6491772"/>
            <a:ext cx="1227266" cy="365125"/>
          </a:xfrm>
        </p:spPr>
        <p:txBody>
          <a:bodyPr anchor="ctr">
            <a:normAutofit/>
          </a:bodyPr>
          <a:lstStyle/>
          <a:p>
            <a:pPr>
              <a:spcAft>
                <a:spcPts val="600"/>
              </a:spcAft>
            </a:pPr>
            <a:fld id="{68DF24FC-FD17-422E-9504-E2F69FF5C7D2}" type="datetime1">
              <a:rPr lang="en-CA" smtClean="0"/>
              <a:pPr>
                <a:spcAft>
                  <a:spcPts val="600"/>
                </a:spcAft>
              </a:pPr>
              <a:t>2025-08-29</a:t>
            </a:fld>
            <a:endParaRPr lang="en-CA"/>
          </a:p>
        </p:txBody>
      </p:sp>
      <p:sp>
        <p:nvSpPr>
          <p:cNvPr id="5" name="Footer Placeholder 4"/>
          <p:cNvSpPr>
            <a:spLocks noGrp="1"/>
          </p:cNvSpPr>
          <p:nvPr>
            <p:ph type="ftr" sz="quarter" idx="11"/>
          </p:nvPr>
        </p:nvSpPr>
        <p:spPr>
          <a:xfrm>
            <a:off x="2987824" y="6491772"/>
            <a:ext cx="4896544" cy="365125"/>
          </a:xfrm>
        </p:spPr>
        <p:txBody>
          <a:bodyPr anchor="ctr">
            <a:normAutofit/>
          </a:bodyPr>
          <a:lstStyle/>
          <a:p>
            <a:pPr>
              <a:spcAft>
                <a:spcPts val="600"/>
              </a:spcAft>
            </a:pPr>
            <a:r>
              <a:rPr lang="en-CA"/>
              <a:t>WINDSOR-ESSEX COUNTY HEALTH UNIT</a:t>
            </a:r>
          </a:p>
        </p:txBody>
      </p:sp>
      <p:sp>
        <p:nvSpPr>
          <p:cNvPr id="6" name="Slide Number Placeholder 5"/>
          <p:cNvSpPr>
            <a:spLocks noGrp="1"/>
          </p:cNvSpPr>
          <p:nvPr>
            <p:ph type="sldNum" sz="quarter" idx="12"/>
          </p:nvPr>
        </p:nvSpPr>
        <p:spPr>
          <a:xfrm>
            <a:off x="7884368" y="6491772"/>
            <a:ext cx="802432" cy="365125"/>
          </a:xfrm>
        </p:spPr>
        <p:txBody>
          <a:bodyPr anchor="ctr">
            <a:normAutofit/>
          </a:bodyPr>
          <a:lstStyle/>
          <a:p>
            <a:pPr>
              <a:spcAft>
                <a:spcPts val="600"/>
              </a:spcAft>
            </a:pPr>
            <a:fld id="{C027CEAB-E64B-42C9-9CB6-F0577637CFD9}" type="slidenum">
              <a:rPr lang="en-CA" smtClean="0"/>
              <a:pPr>
                <a:spcAft>
                  <a:spcPts val="600"/>
                </a:spcAft>
              </a:pPr>
              <a:t>20</a:t>
            </a:fld>
            <a:endParaRPr lang="en-CA"/>
          </a:p>
        </p:txBody>
      </p:sp>
      <p:graphicFrame>
        <p:nvGraphicFramePr>
          <p:cNvPr id="8" name="Content Placeholder 2">
            <a:extLst>
              <a:ext uri="{FF2B5EF4-FFF2-40B4-BE49-F238E27FC236}">
                <a16:creationId xmlns:a16="http://schemas.microsoft.com/office/drawing/2014/main" id="{523EFDCD-6311-CAF3-0E46-4DF4405199BB}"/>
              </a:ext>
            </a:extLst>
          </p:cNvPr>
          <p:cNvGraphicFramePr>
            <a:graphicFrameLocks noGrp="1"/>
          </p:cNvGraphicFramePr>
          <p:nvPr>
            <p:ph idx="1"/>
            <p:extLst>
              <p:ext uri="{D42A27DB-BD31-4B8C-83A1-F6EECF244321}">
                <p14:modId xmlns:p14="http://schemas.microsoft.com/office/powerpoint/2010/main" val="3928896294"/>
              </p:ext>
            </p:extLst>
          </p:nvPr>
        </p:nvGraphicFramePr>
        <p:xfrm>
          <a:off x="2131283" y="1556791"/>
          <a:ext cx="5111750" cy="45693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15897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7F3C8-E79B-5F44-7084-B5290514D44E}"/>
              </a:ext>
            </a:extLst>
          </p:cNvPr>
          <p:cNvSpPr>
            <a:spLocks noGrp="1"/>
          </p:cNvSpPr>
          <p:nvPr>
            <p:ph type="title"/>
          </p:nvPr>
        </p:nvSpPr>
        <p:spPr/>
        <p:txBody>
          <a:bodyPr/>
          <a:lstStyle/>
          <a:p>
            <a:pPr algn="ctr"/>
            <a:r>
              <a:rPr lang="en-US" dirty="0"/>
              <a:t>Sexually Transmitted and Blood Borne Infections (STBBIs)</a:t>
            </a:r>
            <a:endParaRPr lang="en-CA" dirty="0"/>
          </a:p>
        </p:txBody>
      </p:sp>
      <p:sp>
        <p:nvSpPr>
          <p:cNvPr id="3" name="Content Placeholder 2">
            <a:extLst>
              <a:ext uri="{FF2B5EF4-FFF2-40B4-BE49-F238E27FC236}">
                <a16:creationId xmlns:a16="http://schemas.microsoft.com/office/drawing/2014/main" id="{7D4B1EE2-12F5-6327-F836-D4B91F39C749}"/>
              </a:ext>
            </a:extLst>
          </p:cNvPr>
          <p:cNvSpPr>
            <a:spLocks noGrp="1"/>
          </p:cNvSpPr>
          <p:nvPr>
            <p:ph idx="1"/>
          </p:nvPr>
        </p:nvSpPr>
        <p:spPr/>
        <p:txBody>
          <a:bodyPr/>
          <a:lstStyle/>
          <a:p>
            <a:pPr marL="457200" indent="-457200">
              <a:buFont typeface="Arial" panose="020B0604020202020204" pitchFamily="34" charset="0"/>
              <a:buChar char="•"/>
            </a:pPr>
            <a:r>
              <a:rPr lang="en-US" dirty="0"/>
              <a:t>Human Papillomavirus (HPV)</a:t>
            </a:r>
          </a:p>
          <a:p>
            <a:pPr marL="457200" indent="-457200">
              <a:buFont typeface="Arial" panose="020B0604020202020204" pitchFamily="34" charset="0"/>
              <a:buChar char="•"/>
            </a:pPr>
            <a:r>
              <a:rPr lang="en-CA" dirty="0"/>
              <a:t>Gonorrhea</a:t>
            </a:r>
          </a:p>
          <a:p>
            <a:pPr marL="457200" indent="-457200">
              <a:buFont typeface="Arial" panose="020B0604020202020204" pitchFamily="34" charset="0"/>
              <a:buChar char="•"/>
            </a:pPr>
            <a:r>
              <a:rPr lang="en-CA" dirty="0"/>
              <a:t>Syphilis</a:t>
            </a:r>
          </a:p>
          <a:p>
            <a:pPr marL="457200" indent="-457200">
              <a:buFont typeface="Arial" panose="020B0604020202020204" pitchFamily="34" charset="0"/>
              <a:buChar char="•"/>
            </a:pPr>
            <a:r>
              <a:rPr lang="en-CA" dirty="0"/>
              <a:t>Chlamydia</a:t>
            </a:r>
          </a:p>
          <a:p>
            <a:pPr marL="457200" indent="-457200">
              <a:buFont typeface="Arial" panose="020B0604020202020204" pitchFamily="34" charset="0"/>
              <a:buChar char="•"/>
            </a:pPr>
            <a:r>
              <a:rPr lang="en-CA" dirty="0"/>
              <a:t>Trichomoniasis</a:t>
            </a:r>
          </a:p>
          <a:p>
            <a:pPr marL="457200" indent="-457200">
              <a:buFont typeface="Arial" panose="020B0604020202020204" pitchFamily="34" charset="0"/>
              <a:buChar char="•"/>
            </a:pPr>
            <a:r>
              <a:rPr lang="en-CA" dirty="0"/>
              <a:t>Human Immunodeficiency virus (HIV)</a:t>
            </a:r>
          </a:p>
          <a:p>
            <a:pPr marL="457200" indent="-457200">
              <a:buFont typeface="Arial" panose="020B0604020202020204" pitchFamily="34" charset="0"/>
              <a:buChar char="•"/>
            </a:pPr>
            <a:r>
              <a:rPr lang="en-CA" dirty="0"/>
              <a:t>Hepatitis B</a:t>
            </a:r>
          </a:p>
        </p:txBody>
      </p:sp>
      <p:sp>
        <p:nvSpPr>
          <p:cNvPr id="4" name="Date Placeholder 3">
            <a:extLst>
              <a:ext uri="{FF2B5EF4-FFF2-40B4-BE49-F238E27FC236}">
                <a16:creationId xmlns:a16="http://schemas.microsoft.com/office/drawing/2014/main" id="{52B0383A-B47D-B473-5EAF-E990DA1050D3}"/>
              </a:ext>
            </a:extLst>
          </p:cNvPr>
          <p:cNvSpPr>
            <a:spLocks noGrp="1"/>
          </p:cNvSpPr>
          <p:nvPr>
            <p:ph type="dt" sz="half" idx="10"/>
          </p:nvPr>
        </p:nvSpPr>
        <p:spPr/>
        <p:txBody>
          <a:bodyPr/>
          <a:lstStyle/>
          <a:p>
            <a:fld id="{68DF24FC-FD17-422E-9504-E2F69FF5C7D2}" type="datetime1">
              <a:rPr lang="en-CA" smtClean="0"/>
              <a:t>2025-08-29</a:t>
            </a:fld>
            <a:endParaRPr lang="en-CA"/>
          </a:p>
        </p:txBody>
      </p:sp>
      <p:sp>
        <p:nvSpPr>
          <p:cNvPr id="5" name="Footer Placeholder 4">
            <a:extLst>
              <a:ext uri="{FF2B5EF4-FFF2-40B4-BE49-F238E27FC236}">
                <a16:creationId xmlns:a16="http://schemas.microsoft.com/office/drawing/2014/main" id="{D88FCCC0-A32B-2034-21D0-2C2CD9C5FD00}"/>
              </a:ext>
            </a:extLst>
          </p:cNvPr>
          <p:cNvSpPr>
            <a:spLocks noGrp="1"/>
          </p:cNvSpPr>
          <p:nvPr>
            <p:ph type="ftr" sz="quarter" idx="11"/>
          </p:nvPr>
        </p:nvSpPr>
        <p:spPr/>
        <p:txBody>
          <a:bodyPr/>
          <a:lstStyle/>
          <a:p>
            <a:r>
              <a:rPr lang="en-CA"/>
              <a:t>WINDSOR-ESSEX COUNTY HEALTH UNIT</a:t>
            </a:r>
          </a:p>
        </p:txBody>
      </p:sp>
      <p:sp>
        <p:nvSpPr>
          <p:cNvPr id="6" name="Slide Number Placeholder 5">
            <a:extLst>
              <a:ext uri="{FF2B5EF4-FFF2-40B4-BE49-F238E27FC236}">
                <a16:creationId xmlns:a16="http://schemas.microsoft.com/office/drawing/2014/main" id="{2A60649B-8E06-9493-9F25-ECAA7D20B3B7}"/>
              </a:ext>
            </a:extLst>
          </p:cNvPr>
          <p:cNvSpPr>
            <a:spLocks noGrp="1"/>
          </p:cNvSpPr>
          <p:nvPr>
            <p:ph type="sldNum" sz="quarter" idx="12"/>
          </p:nvPr>
        </p:nvSpPr>
        <p:spPr/>
        <p:txBody>
          <a:bodyPr/>
          <a:lstStyle/>
          <a:p>
            <a:fld id="{C027CEAB-E64B-42C9-9CB6-F0577637CFD9}" type="slidenum">
              <a:rPr lang="en-CA" smtClean="0"/>
              <a:t>21</a:t>
            </a:fld>
            <a:endParaRPr lang="en-CA"/>
          </a:p>
        </p:txBody>
      </p:sp>
    </p:spTree>
    <p:extLst>
      <p:ext uri="{BB962C8B-B14F-4D97-AF65-F5344CB8AC3E}">
        <p14:creationId xmlns:p14="http://schemas.microsoft.com/office/powerpoint/2010/main" val="1809142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QUESTIONS </a:t>
            </a:r>
            <a:endParaRPr lang="en-US" dirty="0"/>
          </a:p>
        </p:txBody>
      </p:sp>
      <p:sp>
        <p:nvSpPr>
          <p:cNvPr id="4" name="Date Placeholder 3"/>
          <p:cNvSpPr>
            <a:spLocks noGrp="1"/>
          </p:cNvSpPr>
          <p:nvPr>
            <p:ph type="dt" sz="half" idx="10"/>
          </p:nvPr>
        </p:nvSpPr>
        <p:spPr/>
        <p:txBody>
          <a:bodyPr/>
          <a:lstStyle/>
          <a:p>
            <a:fld id="{68DF24FC-FD17-422E-9504-E2F69FF5C7D2}" type="datetime1">
              <a:rPr lang="en-CA" smtClean="0"/>
              <a:t>2025-08-29</a:t>
            </a:fld>
            <a:endParaRPr lang="en-CA"/>
          </a:p>
        </p:txBody>
      </p:sp>
      <p:sp>
        <p:nvSpPr>
          <p:cNvPr id="5" name="Footer Placeholder 4"/>
          <p:cNvSpPr>
            <a:spLocks noGrp="1"/>
          </p:cNvSpPr>
          <p:nvPr>
            <p:ph type="ftr" sz="quarter" idx="11"/>
          </p:nvPr>
        </p:nvSpPr>
        <p:spPr/>
        <p:txBody>
          <a:bodyPr/>
          <a:lstStyle/>
          <a:p>
            <a:r>
              <a:rPr lang="en-CA"/>
              <a:t>WINDSOR-ESSEX COUNTY HEALTH UNIT</a:t>
            </a:r>
          </a:p>
        </p:txBody>
      </p:sp>
      <p:sp>
        <p:nvSpPr>
          <p:cNvPr id="6" name="Slide Number Placeholder 5"/>
          <p:cNvSpPr>
            <a:spLocks noGrp="1"/>
          </p:cNvSpPr>
          <p:nvPr>
            <p:ph type="sldNum" sz="quarter" idx="12"/>
          </p:nvPr>
        </p:nvSpPr>
        <p:spPr/>
        <p:txBody>
          <a:bodyPr/>
          <a:lstStyle/>
          <a:p>
            <a:fld id="{C027CEAB-E64B-42C9-9CB6-F0577637CFD9}" type="slidenum">
              <a:rPr lang="en-CA" smtClean="0"/>
              <a:t>22</a:t>
            </a:fld>
            <a:endParaRPr lang="en-CA"/>
          </a:p>
        </p:txBody>
      </p:sp>
      <p:pic>
        <p:nvPicPr>
          <p:cNvPr id="7" name="Content Placeholder 6"/>
          <p:cNvPicPr>
            <a:picLocks noGrp="1" noChangeAspect="1"/>
          </p:cNvPicPr>
          <p:nvPr>
            <p:ph idx="1"/>
          </p:nvPr>
        </p:nvPicPr>
        <p:blipFill>
          <a:blip r:embed="rId3"/>
          <a:stretch>
            <a:fillRect/>
          </a:stretch>
        </p:blipFill>
        <p:spPr>
          <a:xfrm>
            <a:off x="1676400" y="1752600"/>
            <a:ext cx="5702019" cy="4178579"/>
          </a:xfrm>
          <a:prstGeom prst="rect">
            <a:avLst/>
          </a:prstGeom>
        </p:spPr>
      </p:pic>
    </p:spTree>
    <p:extLst>
      <p:ext uri="{BB962C8B-B14F-4D97-AF65-F5344CB8AC3E}">
        <p14:creationId xmlns:p14="http://schemas.microsoft.com/office/powerpoint/2010/main" val="1516460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23A12-FBAB-DA3F-1035-14B2B4778C14}"/>
              </a:ext>
            </a:extLst>
          </p:cNvPr>
          <p:cNvSpPr>
            <a:spLocks noGrp="1"/>
          </p:cNvSpPr>
          <p:nvPr>
            <p:ph type="title"/>
          </p:nvPr>
        </p:nvSpPr>
        <p:spPr/>
        <p:txBody>
          <a:bodyPr/>
          <a:lstStyle/>
          <a:p>
            <a:r>
              <a:rPr lang="en-US" dirty="0"/>
              <a:t>References</a:t>
            </a:r>
            <a:endParaRPr lang="en-CA" dirty="0"/>
          </a:p>
        </p:txBody>
      </p:sp>
      <p:sp>
        <p:nvSpPr>
          <p:cNvPr id="3" name="Content Placeholder 2">
            <a:extLst>
              <a:ext uri="{FF2B5EF4-FFF2-40B4-BE49-F238E27FC236}">
                <a16:creationId xmlns:a16="http://schemas.microsoft.com/office/drawing/2014/main" id="{512DEDC0-5C4F-7EF9-7290-4B2E63DE5E92}"/>
              </a:ext>
            </a:extLst>
          </p:cNvPr>
          <p:cNvSpPr>
            <a:spLocks noGrp="1"/>
          </p:cNvSpPr>
          <p:nvPr>
            <p:ph idx="1"/>
          </p:nvPr>
        </p:nvSpPr>
        <p:spPr/>
        <p:txBody>
          <a:bodyPr/>
          <a:lstStyle/>
          <a:p>
            <a:r>
              <a:rPr lang="en-CA" dirty="0">
                <a:hlinkClick r:id="rId2"/>
              </a:rPr>
              <a:t>https://teachingsexualhealth.ca/</a:t>
            </a:r>
            <a:endParaRPr lang="en-CA" dirty="0"/>
          </a:p>
          <a:p>
            <a:r>
              <a:rPr lang="en-CA" dirty="0">
                <a:hlinkClick r:id="rId3"/>
              </a:rPr>
              <a:t>https://www.wechu.org/school-health/human-development-sexual-health</a:t>
            </a:r>
            <a:endParaRPr lang="en-CA" dirty="0"/>
          </a:p>
          <a:p>
            <a:endParaRPr lang="en-CA" dirty="0"/>
          </a:p>
        </p:txBody>
      </p:sp>
      <p:sp>
        <p:nvSpPr>
          <p:cNvPr id="4" name="Date Placeholder 3">
            <a:extLst>
              <a:ext uri="{FF2B5EF4-FFF2-40B4-BE49-F238E27FC236}">
                <a16:creationId xmlns:a16="http://schemas.microsoft.com/office/drawing/2014/main" id="{98614461-4E86-7552-82F2-0BBD152C1CC1}"/>
              </a:ext>
            </a:extLst>
          </p:cNvPr>
          <p:cNvSpPr>
            <a:spLocks noGrp="1"/>
          </p:cNvSpPr>
          <p:nvPr>
            <p:ph type="dt" sz="half" idx="10"/>
          </p:nvPr>
        </p:nvSpPr>
        <p:spPr/>
        <p:txBody>
          <a:bodyPr/>
          <a:lstStyle/>
          <a:p>
            <a:fld id="{68DF24FC-FD17-422E-9504-E2F69FF5C7D2}" type="datetime1">
              <a:rPr lang="en-CA" smtClean="0"/>
              <a:t>2025-08-29</a:t>
            </a:fld>
            <a:endParaRPr lang="en-CA"/>
          </a:p>
        </p:txBody>
      </p:sp>
      <p:sp>
        <p:nvSpPr>
          <p:cNvPr id="5" name="Footer Placeholder 4">
            <a:extLst>
              <a:ext uri="{FF2B5EF4-FFF2-40B4-BE49-F238E27FC236}">
                <a16:creationId xmlns:a16="http://schemas.microsoft.com/office/drawing/2014/main" id="{AB91410D-3428-B382-BF62-8E1F487569EB}"/>
              </a:ext>
            </a:extLst>
          </p:cNvPr>
          <p:cNvSpPr>
            <a:spLocks noGrp="1"/>
          </p:cNvSpPr>
          <p:nvPr>
            <p:ph type="ftr" sz="quarter" idx="11"/>
          </p:nvPr>
        </p:nvSpPr>
        <p:spPr/>
        <p:txBody>
          <a:bodyPr/>
          <a:lstStyle/>
          <a:p>
            <a:r>
              <a:rPr lang="en-CA"/>
              <a:t>WINDSOR-ESSEX COUNTY HEALTH UNIT</a:t>
            </a:r>
          </a:p>
        </p:txBody>
      </p:sp>
      <p:sp>
        <p:nvSpPr>
          <p:cNvPr id="6" name="Slide Number Placeholder 5">
            <a:extLst>
              <a:ext uri="{FF2B5EF4-FFF2-40B4-BE49-F238E27FC236}">
                <a16:creationId xmlns:a16="http://schemas.microsoft.com/office/drawing/2014/main" id="{177B05C1-0CCA-3D9C-838C-AEE65B6E451B}"/>
              </a:ext>
            </a:extLst>
          </p:cNvPr>
          <p:cNvSpPr>
            <a:spLocks noGrp="1"/>
          </p:cNvSpPr>
          <p:nvPr>
            <p:ph type="sldNum" sz="quarter" idx="12"/>
          </p:nvPr>
        </p:nvSpPr>
        <p:spPr/>
        <p:txBody>
          <a:bodyPr/>
          <a:lstStyle/>
          <a:p>
            <a:fld id="{C027CEAB-E64B-42C9-9CB6-F0577637CFD9}" type="slidenum">
              <a:rPr lang="en-CA" smtClean="0"/>
              <a:t>23</a:t>
            </a:fld>
            <a:endParaRPr lang="en-CA"/>
          </a:p>
        </p:txBody>
      </p:sp>
    </p:spTree>
    <p:extLst>
      <p:ext uri="{BB962C8B-B14F-4D97-AF65-F5344CB8AC3E}">
        <p14:creationId xmlns:p14="http://schemas.microsoft.com/office/powerpoint/2010/main" val="2266668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82154"/>
          </a:xfrm>
        </p:spPr>
        <p:txBody>
          <a:bodyPr anchor="b">
            <a:normAutofit/>
          </a:bodyPr>
          <a:lstStyle/>
          <a:p>
            <a:r>
              <a:rPr lang="en-US" dirty="0"/>
              <a:t>GROUND RULES </a:t>
            </a:r>
            <a:endParaRPr lang="en-CA" dirty="0"/>
          </a:p>
        </p:txBody>
      </p:sp>
      <p:sp>
        <p:nvSpPr>
          <p:cNvPr id="2068" name="Text Placeholder 2">
            <a:extLst>
              <a:ext uri="{FF2B5EF4-FFF2-40B4-BE49-F238E27FC236}">
                <a16:creationId xmlns:a16="http://schemas.microsoft.com/office/drawing/2014/main" id="{CAB37849-E234-B782-7E3F-D777686BCB22}"/>
              </a:ext>
            </a:extLst>
          </p:cNvPr>
          <p:cNvSpPr>
            <a:spLocks noGrp="1"/>
          </p:cNvSpPr>
          <p:nvPr>
            <p:ph type="body" idx="1"/>
          </p:nvPr>
        </p:nvSpPr>
        <p:spPr>
          <a:xfrm>
            <a:off x="457200" y="1535113"/>
            <a:ext cx="4040188" cy="639762"/>
          </a:xfrm>
        </p:spPr>
        <p:txBody>
          <a:bodyPr/>
          <a:lstStyle/>
          <a:p>
            <a:endParaRPr lang="en-US"/>
          </a:p>
        </p:txBody>
      </p:sp>
      <p:sp>
        <p:nvSpPr>
          <p:cNvPr id="3" name="Content Placeholder 2"/>
          <p:cNvSpPr>
            <a:spLocks noGrp="1"/>
          </p:cNvSpPr>
          <p:nvPr>
            <p:ph sz="half" idx="2"/>
          </p:nvPr>
        </p:nvSpPr>
        <p:spPr>
          <a:xfrm>
            <a:off x="457200" y="2174875"/>
            <a:ext cx="4040188" cy="3951288"/>
          </a:xfrm>
        </p:spPr>
        <p:txBody>
          <a:bodyPr>
            <a:normAutofit/>
          </a:bodyPr>
          <a:lstStyle/>
          <a:p>
            <a:pPr eaLnBrk="1" hangingPunct="1">
              <a:lnSpc>
                <a:spcPct val="90000"/>
              </a:lnSpc>
              <a:buClrTx/>
              <a:defRPr/>
            </a:pPr>
            <a:endParaRPr lang="en-US" sz="2000" dirty="0"/>
          </a:p>
          <a:p>
            <a:pPr eaLnBrk="1" hangingPunct="1">
              <a:lnSpc>
                <a:spcPct val="90000"/>
              </a:lnSpc>
              <a:buClrTx/>
              <a:buFont typeface="Wingdings" panose="05000000000000000000" pitchFamily="2" charset="2"/>
              <a:buChar char="ü"/>
              <a:defRPr/>
            </a:pPr>
            <a:r>
              <a:rPr lang="en-US" sz="2000" dirty="0"/>
              <a:t>ALL questions are good questions</a:t>
            </a:r>
          </a:p>
          <a:p>
            <a:pPr>
              <a:lnSpc>
                <a:spcPct val="90000"/>
              </a:lnSpc>
              <a:buFont typeface="Wingdings" panose="05000000000000000000" pitchFamily="2" charset="2"/>
              <a:buChar char="ü"/>
              <a:defRPr/>
            </a:pPr>
            <a:r>
              <a:rPr lang="en-US" sz="2000" dirty="0"/>
              <a:t>It’s ok to giggle or be embarrassed</a:t>
            </a:r>
          </a:p>
          <a:p>
            <a:pPr eaLnBrk="1" hangingPunct="1">
              <a:lnSpc>
                <a:spcPct val="90000"/>
              </a:lnSpc>
              <a:buClrTx/>
              <a:buFont typeface="Wingdings" panose="05000000000000000000" pitchFamily="2" charset="2"/>
              <a:buChar char="ü"/>
              <a:defRPr/>
            </a:pPr>
            <a:r>
              <a:rPr lang="en-US" sz="2000" dirty="0"/>
              <a:t>Use correct terms</a:t>
            </a:r>
          </a:p>
          <a:p>
            <a:pPr eaLnBrk="1" hangingPunct="1">
              <a:lnSpc>
                <a:spcPct val="90000"/>
              </a:lnSpc>
              <a:buClrTx/>
              <a:buFont typeface="Wingdings" panose="05000000000000000000" pitchFamily="2" charset="2"/>
              <a:buChar char="ü"/>
              <a:defRPr/>
            </a:pPr>
            <a:r>
              <a:rPr lang="en-US" sz="2000" dirty="0"/>
              <a:t>Respect others’ points of view</a:t>
            </a:r>
          </a:p>
          <a:p>
            <a:pPr eaLnBrk="1" hangingPunct="1">
              <a:lnSpc>
                <a:spcPct val="90000"/>
              </a:lnSpc>
              <a:buClrTx/>
              <a:buFont typeface="Wingdings" panose="05000000000000000000" pitchFamily="2" charset="2"/>
              <a:buChar char="ü"/>
              <a:defRPr/>
            </a:pPr>
            <a:r>
              <a:rPr lang="en-US" sz="2000" dirty="0"/>
              <a:t>No personal questions </a:t>
            </a:r>
          </a:p>
          <a:p>
            <a:pPr>
              <a:lnSpc>
                <a:spcPct val="90000"/>
              </a:lnSpc>
              <a:buFont typeface="Wingdings" panose="05000000000000000000" pitchFamily="2" charset="2"/>
              <a:buChar char="ü"/>
              <a:defRPr/>
            </a:pPr>
            <a:r>
              <a:rPr lang="en-US" sz="2000" dirty="0"/>
              <a:t>Discussions are confidential. With 2 exceptions: disclosure of       suicidal thoughts OR disclosure of abuse by a caregiver.</a:t>
            </a:r>
          </a:p>
          <a:p>
            <a:pPr eaLnBrk="1" hangingPunct="1">
              <a:lnSpc>
                <a:spcPct val="90000"/>
              </a:lnSpc>
              <a:buClrTx/>
              <a:buFont typeface="Wingdings" panose="05000000000000000000" pitchFamily="2" charset="2"/>
              <a:buChar char="ü"/>
              <a:defRPr/>
            </a:pPr>
            <a:endParaRPr lang="en-US" sz="2000" dirty="0"/>
          </a:p>
          <a:p>
            <a:pPr>
              <a:lnSpc>
                <a:spcPct val="90000"/>
              </a:lnSpc>
            </a:pPr>
            <a:endParaRPr lang="en-US" sz="2000" dirty="0"/>
          </a:p>
          <a:p>
            <a:pPr>
              <a:lnSpc>
                <a:spcPct val="90000"/>
              </a:lnSpc>
            </a:pPr>
            <a:endParaRPr lang="en-CA" sz="2000" dirty="0"/>
          </a:p>
        </p:txBody>
      </p:sp>
      <p:sp>
        <p:nvSpPr>
          <p:cNvPr id="2069" name="Text Placeholder 4">
            <a:extLst>
              <a:ext uri="{FF2B5EF4-FFF2-40B4-BE49-F238E27FC236}">
                <a16:creationId xmlns:a16="http://schemas.microsoft.com/office/drawing/2014/main" id="{7D1C4C77-8BB9-7A1F-B575-BCF93DD0D7E0}"/>
              </a:ext>
            </a:extLst>
          </p:cNvPr>
          <p:cNvSpPr>
            <a:spLocks noGrp="1"/>
          </p:cNvSpPr>
          <p:nvPr>
            <p:ph type="body" sz="quarter" idx="3"/>
          </p:nvPr>
        </p:nvSpPr>
        <p:spPr>
          <a:xfrm>
            <a:off x="4645025" y="1535113"/>
            <a:ext cx="4041775" cy="639762"/>
          </a:xfrm>
        </p:spPr>
        <p:txBody>
          <a:bodyPr/>
          <a:lstStyle/>
          <a:p>
            <a:endParaRPr lang="en-US"/>
          </a:p>
        </p:txBody>
      </p:sp>
      <p:pic>
        <p:nvPicPr>
          <p:cNvPr id="2052" name="Picture 4" descr="lista de verificación y lápiz - checklist fotografías e imágenes de stock"/>
          <p:cNvPicPr>
            <a:picLocks noChangeAspect="1" noChangeArrowheads="1"/>
          </p:cNvPicPr>
          <p:nvPr/>
        </p:nvPicPr>
        <p:blipFill>
          <a:blip r:embed="rId3">
            <a:extLst>
              <a:ext uri="{28A0092B-C50C-407E-A947-70E740481C1C}">
                <a14:useLocalDpi xmlns:a14="http://schemas.microsoft.com/office/drawing/2010/main" val="0"/>
              </a:ext>
            </a:extLst>
          </a:blip>
          <a:srcRect l="13232" r="19256"/>
          <a:stretch/>
        </p:blipFill>
        <p:spPr bwMode="auto">
          <a:xfrm>
            <a:off x="4645025" y="2174875"/>
            <a:ext cx="4041775" cy="3951288"/>
          </a:xfrm>
          <a:prstGeom prst="rect">
            <a:avLst/>
          </a:prstGeom>
          <a:noFill/>
        </p:spPr>
      </p:pic>
      <p:sp>
        <p:nvSpPr>
          <p:cNvPr id="4" name="Date Placeholder 3"/>
          <p:cNvSpPr>
            <a:spLocks noGrp="1"/>
          </p:cNvSpPr>
          <p:nvPr>
            <p:ph type="dt" sz="half" idx="10"/>
          </p:nvPr>
        </p:nvSpPr>
        <p:spPr>
          <a:xfrm>
            <a:off x="6629400" y="6491772"/>
            <a:ext cx="1227266" cy="365125"/>
          </a:xfrm>
        </p:spPr>
        <p:txBody>
          <a:bodyPr anchor="ctr">
            <a:normAutofit/>
          </a:bodyPr>
          <a:lstStyle/>
          <a:p>
            <a:pPr>
              <a:spcAft>
                <a:spcPts val="600"/>
              </a:spcAft>
            </a:pPr>
            <a:fld id="{06B0784C-2256-4850-A48D-3C738F7296CD}" type="datetime1">
              <a:rPr lang="en-CA" smtClean="0"/>
              <a:pPr>
                <a:spcAft>
                  <a:spcPts val="600"/>
                </a:spcAft>
              </a:pPr>
              <a:t>2025-08-29</a:t>
            </a:fld>
            <a:endParaRPr lang="en-CA"/>
          </a:p>
        </p:txBody>
      </p:sp>
      <p:sp>
        <p:nvSpPr>
          <p:cNvPr id="5" name="Footer Placeholder 4"/>
          <p:cNvSpPr>
            <a:spLocks noGrp="1"/>
          </p:cNvSpPr>
          <p:nvPr>
            <p:ph type="ftr" sz="quarter" idx="11"/>
          </p:nvPr>
        </p:nvSpPr>
        <p:spPr>
          <a:xfrm>
            <a:off x="2987824" y="6491772"/>
            <a:ext cx="4896544" cy="365125"/>
          </a:xfrm>
        </p:spPr>
        <p:txBody>
          <a:bodyPr anchor="ctr">
            <a:normAutofit/>
          </a:bodyPr>
          <a:lstStyle/>
          <a:p>
            <a:pPr>
              <a:spcAft>
                <a:spcPts val="600"/>
              </a:spcAft>
            </a:pPr>
            <a:r>
              <a:rPr lang="en-CA" dirty="0"/>
              <a:t>WINDSOR-ESSEX COUNTY HEALTH UNIT</a:t>
            </a:r>
            <a:endParaRPr lang="en-CA"/>
          </a:p>
        </p:txBody>
      </p:sp>
      <p:sp>
        <p:nvSpPr>
          <p:cNvPr id="6" name="Slide Number Placeholder 5"/>
          <p:cNvSpPr>
            <a:spLocks noGrp="1"/>
          </p:cNvSpPr>
          <p:nvPr>
            <p:ph type="sldNum" sz="quarter" idx="12"/>
          </p:nvPr>
        </p:nvSpPr>
        <p:spPr>
          <a:xfrm>
            <a:off x="7884368" y="6491772"/>
            <a:ext cx="802432" cy="365125"/>
          </a:xfrm>
        </p:spPr>
        <p:txBody>
          <a:bodyPr anchor="ctr">
            <a:normAutofit/>
          </a:bodyPr>
          <a:lstStyle/>
          <a:p>
            <a:pPr>
              <a:spcAft>
                <a:spcPts val="600"/>
              </a:spcAft>
            </a:pPr>
            <a:fld id="{C027CEAB-E64B-42C9-9CB6-F0577637CFD9}" type="slidenum">
              <a:rPr lang="en-CA" smtClean="0"/>
              <a:pPr>
                <a:spcAft>
                  <a:spcPts val="600"/>
                </a:spcAft>
              </a:pPr>
              <a:t>3</a:t>
            </a:fld>
            <a:endParaRPr lang="en-CA"/>
          </a:p>
        </p:txBody>
      </p:sp>
    </p:spTree>
    <p:extLst>
      <p:ext uri="{BB962C8B-B14F-4D97-AF65-F5344CB8AC3E}">
        <p14:creationId xmlns:p14="http://schemas.microsoft.com/office/powerpoint/2010/main" val="846875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ICE BREAKER</a:t>
            </a:r>
            <a:endParaRPr lang="en-US" dirty="0"/>
          </a:p>
        </p:txBody>
      </p:sp>
      <p:sp>
        <p:nvSpPr>
          <p:cNvPr id="4" name="Date Placeholder 3"/>
          <p:cNvSpPr>
            <a:spLocks noGrp="1"/>
          </p:cNvSpPr>
          <p:nvPr>
            <p:ph type="dt" sz="half" idx="10"/>
          </p:nvPr>
        </p:nvSpPr>
        <p:spPr/>
        <p:txBody>
          <a:bodyPr/>
          <a:lstStyle/>
          <a:p>
            <a:fld id="{68DF24FC-FD17-422E-9504-E2F69FF5C7D2}" type="datetime1">
              <a:rPr lang="en-CA" smtClean="0"/>
              <a:t>2025-08-29</a:t>
            </a:fld>
            <a:endParaRPr lang="en-CA"/>
          </a:p>
        </p:txBody>
      </p:sp>
      <p:sp>
        <p:nvSpPr>
          <p:cNvPr id="5" name="Footer Placeholder 4"/>
          <p:cNvSpPr>
            <a:spLocks noGrp="1"/>
          </p:cNvSpPr>
          <p:nvPr>
            <p:ph type="ftr" sz="quarter" idx="11"/>
          </p:nvPr>
        </p:nvSpPr>
        <p:spPr/>
        <p:txBody>
          <a:bodyPr/>
          <a:lstStyle/>
          <a:p>
            <a:r>
              <a:rPr lang="en-CA"/>
              <a:t>WINDSOR-ESSEX COUNTY HEALTH UNIT</a:t>
            </a:r>
          </a:p>
        </p:txBody>
      </p:sp>
      <p:sp>
        <p:nvSpPr>
          <p:cNvPr id="6" name="Slide Number Placeholder 5"/>
          <p:cNvSpPr>
            <a:spLocks noGrp="1"/>
          </p:cNvSpPr>
          <p:nvPr>
            <p:ph type="sldNum" sz="quarter" idx="12"/>
          </p:nvPr>
        </p:nvSpPr>
        <p:spPr/>
        <p:txBody>
          <a:bodyPr/>
          <a:lstStyle/>
          <a:p>
            <a:fld id="{C027CEAB-E64B-42C9-9CB6-F0577637CFD9}" type="slidenum">
              <a:rPr lang="en-CA" smtClean="0"/>
              <a:t>4</a:t>
            </a:fld>
            <a:endParaRPr lang="en-CA"/>
          </a:p>
        </p:txBody>
      </p:sp>
      <p:pic>
        <p:nvPicPr>
          <p:cNvPr id="9" name="Content Placeholder 3" descr="C:\Users\cfilipetti\AppData\Local\Microsoft\Windows\Temporary Internet Files\Content.IE5\HD0U5B48\MP900430632[1].jp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1608266" y="1828800"/>
            <a:ext cx="6248400" cy="3657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7915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368CC258-1AB7-6EE5-3E34-3398777EBD4E}"/>
              </a:ext>
            </a:extLst>
          </p:cNvPr>
          <p:cNvSpPr>
            <a:spLocks noGrp="1"/>
          </p:cNvSpPr>
          <p:nvPr>
            <p:ph type="title"/>
          </p:nvPr>
        </p:nvSpPr>
        <p:spPr>
          <a:xfrm>
            <a:off x="457200" y="274638"/>
            <a:ext cx="8229600" cy="1282154"/>
          </a:xfrm>
        </p:spPr>
        <p:txBody>
          <a:bodyPr/>
          <a:lstStyle/>
          <a:p>
            <a:r>
              <a:rPr lang="en-US" dirty="0"/>
              <a:t>ANATOMY</a:t>
            </a:r>
          </a:p>
        </p:txBody>
      </p:sp>
      <p:pic>
        <p:nvPicPr>
          <p:cNvPr id="7" name="Picture 6">
            <a:extLst>
              <a:ext uri="{FF2B5EF4-FFF2-40B4-BE49-F238E27FC236}">
                <a16:creationId xmlns:a16="http://schemas.microsoft.com/office/drawing/2014/main" id="{2D31305B-5D65-8413-6F54-365071A7F9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015" y="1600200"/>
            <a:ext cx="3088969" cy="4525963"/>
          </a:xfrm>
          <a:prstGeom prst="rect">
            <a:avLst/>
          </a:prstGeom>
          <a:noFill/>
          <a:ln>
            <a:noFill/>
          </a:ln>
        </p:spPr>
      </p:pic>
      <p:sp>
        <p:nvSpPr>
          <p:cNvPr id="4" name="Date Placeholder 3">
            <a:extLst>
              <a:ext uri="{FF2B5EF4-FFF2-40B4-BE49-F238E27FC236}">
                <a16:creationId xmlns:a16="http://schemas.microsoft.com/office/drawing/2014/main" id="{D7614E0A-106F-3A5B-ED69-F367D5192DA0}"/>
              </a:ext>
            </a:extLst>
          </p:cNvPr>
          <p:cNvSpPr>
            <a:spLocks noGrp="1"/>
          </p:cNvSpPr>
          <p:nvPr>
            <p:ph type="dt" sz="half" idx="10"/>
          </p:nvPr>
        </p:nvSpPr>
        <p:spPr>
          <a:xfrm>
            <a:off x="6629400" y="6491772"/>
            <a:ext cx="1227266" cy="365125"/>
          </a:xfrm>
        </p:spPr>
        <p:txBody>
          <a:bodyPr anchor="ctr">
            <a:normAutofit/>
          </a:bodyPr>
          <a:lstStyle/>
          <a:p>
            <a:pPr>
              <a:spcAft>
                <a:spcPts val="600"/>
              </a:spcAft>
            </a:pPr>
            <a:fld id="{68DF24FC-FD17-422E-9504-E2F69FF5C7D2}" type="datetime1">
              <a:rPr lang="en-CA" smtClean="0"/>
              <a:pPr>
                <a:spcAft>
                  <a:spcPts val="600"/>
                </a:spcAft>
              </a:pPr>
              <a:t>2025-08-29</a:t>
            </a:fld>
            <a:endParaRPr lang="en-CA"/>
          </a:p>
        </p:txBody>
      </p:sp>
      <p:sp>
        <p:nvSpPr>
          <p:cNvPr id="5" name="Footer Placeholder 4">
            <a:extLst>
              <a:ext uri="{FF2B5EF4-FFF2-40B4-BE49-F238E27FC236}">
                <a16:creationId xmlns:a16="http://schemas.microsoft.com/office/drawing/2014/main" id="{728F216D-BA24-7606-C82B-D969485E8778}"/>
              </a:ext>
            </a:extLst>
          </p:cNvPr>
          <p:cNvSpPr>
            <a:spLocks noGrp="1"/>
          </p:cNvSpPr>
          <p:nvPr>
            <p:ph type="ftr" sz="quarter" idx="11"/>
          </p:nvPr>
        </p:nvSpPr>
        <p:spPr>
          <a:xfrm>
            <a:off x="2987824" y="6491772"/>
            <a:ext cx="4896544" cy="365125"/>
          </a:xfrm>
        </p:spPr>
        <p:txBody>
          <a:bodyPr anchor="ctr">
            <a:normAutofit/>
          </a:bodyPr>
          <a:lstStyle/>
          <a:p>
            <a:pPr>
              <a:spcAft>
                <a:spcPts val="600"/>
              </a:spcAft>
            </a:pPr>
            <a:r>
              <a:rPr lang="en-CA"/>
              <a:t>WINDSOR-ESSEX COUNTY HEALTH UNIT</a:t>
            </a:r>
          </a:p>
        </p:txBody>
      </p:sp>
      <p:sp>
        <p:nvSpPr>
          <p:cNvPr id="6" name="Slide Number Placeholder 5">
            <a:extLst>
              <a:ext uri="{FF2B5EF4-FFF2-40B4-BE49-F238E27FC236}">
                <a16:creationId xmlns:a16="http://schemas.microsoft.com/office/drawing/2014/main" id="{663613FF-0541-8F4F-1D47-33F1E68D0C4A}"/>
              </a:ext>
            </a:extLst>
          </p:cNvPr>
          <p:cNvSpPr>
            <a:spLocks noGrp="1"/>
          </p:cNvSpPr>
          <p:nvPr>
            <p:ph type="sldNum" sz="quarter" idx="12"/>
          </p:nvPr>
        </p:nvSpPr>
        <p:spPr>
          <a:xfrm>
            <a:off x="7884368" y="6491772"/>
            <a:ext cx="802432" cy="365125"/>
          </a:xfrm>
        </p:spPr>
        <p:txBody>
          <a:bodyPr anchor="ctr">
            <a:normAutofit/>
          </a:bodyPr>
          <a:lstStyle/>
          <a:p>
            <a:pPr>
              <a:spcAft>
                <a:spcPts val="600"/>
              </a:spcAft>
            </a:pPr>
            <a:fld id="{C027CEAB-E64B-42C9-9CB6-F0577637CFD9}" type="slidenum">
              <a:rPr lang="en-CA" smtClean="0"/>
              <a:pPr>
                <a:spcAft>
                  <a:spcPts val="600"/>
                </a:spcAft>
              </a:pPr>
              <a:t>5</a:t>
            </a:fld>
            <a:endParaRPr lang="en-CA"/>
          </a:p>
        </p:txBody>
      </p:sp>
      <p:pic>
        <p:nvPicPr>
          <p:cNvPr id="8" name="Content Placeholder 7">
            <a:extLst>
              <a:ext uri="{FF2B5EF4-FFF2-40B4-BE49-F238E27FC236}">
                <a16:creationId xmlns:a16="http://schemas.microsoft.com/office/drawing/2014/main" id="{367EA33D-E551-B21D-85E5-B578F38171E3}"/>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120540" y="1600200"/>
            <a:ext cx="3093920" cy="4525963"/>
          </a:xfrm>
          <a:prstGeom prst="rect">
            <a:avLst/>
          </a:prstGeom>
        </p:spPr>
      </p:pic>
    </p:spTree>
    <p:extLst>
      <p:ext uri="{BB962C8B-B14F-4D97-AF65-F5344CB8AC3E}">
        <p14:creationId xmlns:p14="http://schemas.microsoft.com/office/powerpoint/2010/main" val="3852448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6315BC6F-163B-07BE-0A87-9D724CEFF4DA}"/>
              </a:ext>
            </a:extLst>
          </p:cNvPr>
          <p:cNvSpPr>
            <a:spLocks noGrp="1"/>
          </p:cNvSpPr>
          <p:nvPr>
            <p:ph type="title"/>
          </p:nvPr>
        </p:nvSpPr>
        <p:spPr>
          <a:xfrm>
            <a:off x="457200" y="274638"/>
            <a:ext cx="8229600" cy="1282154"/>
          </a:xfrm>
        </p:spPr>
        <p:txBody>
          <a:bodyPr/>
          <a:lstStyle/>
          <a:p>
            <a:r>
              <a:rPr lang="en-US" dirty="0"/>
              <a:t>FEMALE EXTERNAL GENITALS</a:t>
            </a:r>
          </a:p>
        </p:txBody>
      </p:sp>
      <p:pic>
        <p:nvPicPr>
          <p:cNvPr id="7" name="Content Placeholder 6">
            <a:extLst>
              <a:ext uri="{FF2B5EF4-FFF2-40B4-BE49-F238E27FC236}">
                <a16:creationId xmlns:a16="http://schemas.microsoft.com/office/drawing/2014/main" id="{A5DE0E49-300A-0113-7A2C-356BC4743DA8}"/>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828992" y="1600200"/>
            <a:ext cx="5486015" cy="4525963"/>
          </a:xfrm>
          <a:prstGeom prst="rect">
            <a:avLst/>
          </a:prstGeom>
          <a:noFill/>
          <a:ln>
            <a:noFill/>
          </a:ln>
        </p:spPr>
      </p:pic>
      <p:sp>
        <p:nvSpPr>
          <p:cNvPr id="4" name="Date Placeholder 3">
            <a:extLst>
              <a:ext uri="{FF2B5EF4-FFF2-40B4-BE49-F238E27FC236}">
                <a16:creationId xmlns:a16="http://schemas.microsoft.com/office/drawing/2014/main" id="{250950E1-BC68-2DB8-F5BE-22514E7C03AE}"/>
              </a:ext>
            </a:extLst>
          </p:cNvPr>
          <p:cNvSpPr>
            <a:spLocks noGrp="1"/>
          </p:cNvSpPr>
          <p:nvPr>
            <p:ph type="dt" sz="half" idx="10"/>
          </p:nvPr>
        </p:nvSpPr>
        <p:spPr>
          <a:xfrm>
            <a:off x="6629400" y="6491772"/>
            <a:ext cx="1227266" cy="365125"/>
          </a:xfrm>
        </p:spPr>
        <p:txBody>
          <a:bodyPr anchor="ctr">
            <a:normAutofit/>
          </a:bodyPr>
          <a:lstStyle/>
          <a:p>
            <a:pPr>
              <a:spcAft>
                <a:spcPts val="600"/>
              </a:spcAft>
            </a:pPr>
            <a:fld id="{68DF24FC-FD17-422E-9504-E2F69FF5C7D2}" type="datetime1">
              <a:rPr lang="en-CA" smtClean="0"/>
              <a:pPr>
                <a:spcAft>
                  <a:spcPts val="600"/>
                </a:spcAft>
              </a:pPr>
              <a:t>2025-08-29</a:t>
            </a:fld>
            <a:endParaRPr lang="en-CA"/>
          </a:p>
        </p:txBody>
      </p:sp>
      <p:sp>
        <p:nvSpPr>
          <p:cNvPr id="5" name="Footer Placeholder 4">
            <a:extLst>
              <a:ext uri="{FF2B5EF4-FFF2-40B4-BE49-F238E27FC236}">
                <a16:creationId xmlns:a16="http://schemas.microsoft.com/office/drawing/2014/main" id="{FE4E9231-9D0F-C883-A488-D94D6EB62ECE}"/>
              </a:ext>
            </a:extLst>
          </p:cNvPr>
          <p:cNvSpPr>
            <a:spLocks noGrp="1"/>
          </p:cNvSpPr>
          <p:nvPr>
            <p:ph type="ftr" sz="quarter" idx="11"/>
          </p:nvPr>
        </p:nvSpPr>
        <p:spPr>
          <a:xfrm>
            <a:off x="2987824" y="6491772"/>
            <a:ext cx="4896544" cy="365125"/>
          </a:xfrm>
        </p:spPr>
        <p:txBody>
          <a:bodyPr anchor="ctr">
            <a:normAutofit/>
          </a:bodyPr>
          <a:lstStyle/>
          <a:p>
            <a:pPr>
              <a:spcAft>
                <a:spcPts val="600"/>
              </a:spcAft>
            </a:pPr>
            <a:r>
              <a:rPr lang="en-CA"/>
              <a:t>WINDSOR-ESSEX COUNTY HEALTH UNIT</a:t>
            </a:r>
          </a:p>
        </p:txBody>
      </p:sp>
      <p:sp>
        <p:nvSpPr>
          <p:cNvPr id="6" name="Slide Number Placeholder 5">
            <a:extLst>
              <a:ext uri="{FF2B5EF4-FFF2-40B4-BE49-F238E27FC236}">
                <a16:creationId xmlns:a16="http://schemas.microsoft.com/office/drawing/2014/main" id="{2AC26C0F-AAE8-8D18-B9AB-EFD1F94A2406}"/>
              </a:ext>
            </a:extLst>
          </p:cNvPr>
          <p:cNvSpPr>
            <a:spLocks noGrp="1"/>
          </p:cNvSpPr>
          <p:nvPr>
            <p:ph type="sldNum" sz="quarter" idx="12"/>
          </p:nvPr>
        </p:nvSpPr>
        <p:spPr>
          <a:xfrm>
            <a:off x="7884368" y="6491772"/>
            <a:ext cx="802432" cy="365125"/>
          </a:xfrm>
        </p:spPr>
        <p:txBody>
          <a:bodyPr anchor="ctr">
            <a:normAutofit/>
          </a:bodyPr>
          <a:lstStyle/>
          <a:p>
            <a:pPr>
              <a:spcAft>
                <a:spcPts val="600"/>
              </a:spcAft>
            </a:pPr>
            <a:fld id="{C027CEAB-E64B-42C9-9CB6-F0577637CFD9}" type="slidenum">
              <a:rPr lang="en-CA" smtClean="0"/>
              <a:pPr>
                <a:spcAft>
                  <a:spcPts val="600"/>
                </a:spcAft>
              </a:pPr>
              <a:t>6</a:t>
            </a:fld>
            <a:endParaRPr lang="en-CA"/>
          </a:p>
        </p:txBody>
      </p:sp>
    </p:spTree>
    <p:extLst>
      <p:ext uri="{BB962C8B-B14F-4D97-AF65-F5344CB8AC3E}">
        <p14:creationId xmlns:p14="http://schemas.microsoft.com/office/powerpoint/2010/main" val="1798689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D89ED05A-316D-A056-1EEC-7832FBC294FE}"/>
              </a:ext>
            </a:extLst>
          </p:cNvPr>
          <p:cNvSpPr>
            <a:spLocks noGrp="1"/>
          </p:cNvSpPr>
          <p:nvPr>
            <p:ph type="title"/>
          </p:nvPr>
        </p:nvSpPr>
        <p:spPr>
          <a:xfrm>
            <a:off x="457200" y="274638"/>
            <a:ext cx="8229600" cy="1282154"/>
          </a:xfrm>
        </p:spPr>
        <p:txBody>
          <a:bodyPr/>
          <a:lstStyle/>
          <a:p>
            <a:r>
              <a:rPr lang="en-CA" dirty="0"/>
              <a:t>FEMALE REPRODUCTIVE PARTS </a:t>
            </a:r>
            <a:endParaRPr lang="en-US" dirty="0"/>
          </a:p>
        </p:txBody>
      </p:sp>
      <p:pic>
        <p:nvPicPr>
          <p:cNvPr id="8" name="Content Placeholder 7">
            <a:extLst>
              <a:ext uri="{FF2B5EF4-FFF2-40B4-BE49-F238E27FC236}">
                <a16:creationId xmlns:a16="http://schemas.microsoft.com/office/drawing/2014/main" id="{1E77DB84-EE88-282B-85FA-3F0B1294836C}"/>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b="9471"/>
          <a:stretch/>
        </p:blipFill>
        <p:spPr>
          <a:xfrm>
            <a:off x="457200" y="1600200"/>
            <a:ext cx="8229600" cy="4525963"/>
          </a:xfrm>
          <a:prstGeom prst="rect">
            <a:avLst/>
          </a:prstGeom>
          <a:noFill/>
          <a:ln>
            <a:noFill/>
          </a:ln>
        </p:spPr>
      </p:pic>
      <p:sp>
        <p:nvSpPr>
          <p:cNvPr id="5" name="Date Placeholder 4">
            <a:extLst>
              <a:ext uri="{FF2B5EF4-FFF2-40B4-BE49-F238E27FC236}">
                <a16:creationId xmlns:a16="http://schemas.microsoft.com/office/drawing/2014/main" id="{3F363058-7FD6-5305-C857-1ECB23F335A4}"/>
              </a:ext>
            </a:extLst>
          </p:cNvPr>
          <p:cNvSpPr>
            <a:spLocks noGrp="1"/>
          </p:cNvSpPr>
          <p:nvPr>
            <p:ph type="dt" sz="half" idx="10"/>
          </p:nvPr>
        </p:nvSpPr>
        <p:spPr>
          <a:xfrm>
            <a:off x="6629400" y="6491772"/>
            <a:ext cx="1227266" cy="365125"/>
          </a:xfrm>
        </p:spPr>
        <p:txBody>
          <a:bodyPr anchor="ctr">
            <a:normAutofit/>
          </a:bodyPr>
          <a:lstStyle/>
          <a:p>
            <a:pPr>
              <a:spcAft>
                <a:spcPts val="600"/>
              </a:spcAft>
            </a:pPr>
            <a:fld id="{8B22F414-386B-474C-AC2C-F2E8676AC59D}" type="datetime1">
              <a:rPr lang="en-CA" smtClean="0"/>
              <a:pPr>
                <a:spcAft>
                  <a:spcPts val="600"/>
                </a:spcAft>
              </a:pPr>
              <a:t>2025-08-29</a:t>
            </a:fld>
            <a:endParaRPr lang="en-CA"/>
          </a:p>
        </p:txBody>
      </p:sp>
      <p:sp>
        <p:nvSpPr>
          <p:cNvPr id="6" name="Footer Placeholder 5">
            <a:extLst>
              <a:ext uri="{FF2B5EF4-FFF2-40B4-BE49-F238E27FC236}">
                <a16:creationId xmlns:a16="http://schemas.microsoft.com/office/drawing/2014/main" id="{08D98907-E5EB-F306-6606-4B9A0CBBB9FB}"/>
              </a:ext>
            </a:extLst>
          </p:cNvPr>
          <p:cNvSpPr>
            <a:spLocks noGrp="1"/>
          </p:cNvSpPr>
          <p:nvPr>
            <p:ph type="ftr" sz="quarter" idx="11"/>
          </p:nvPr>
        </p:nvSpPr>
        <p:spPr>
          <a:xfrm>
            <a:off x="2987824" y="6491772"/>
            <a:ext cx="4896544" cy="365125"/>
          </a:xfrm>
        </p:spPr>
        <p:txBody>
          <a:bodyPr anchor="ctr">
            <a:normAutofit/>
          </a:bodyPr>
          <a:lstStyle/>
          <a:p>
            <a:pPr>
              <a:spcAft>
                <a:spcPts val="600"/>
              </a:spcAft>
            </a:pPr>
            <a:r>
              <a:rPr lang="en-CA"/>
              <a:t>WINDSOR-ESSEX COUNTY HEALTH UNIT</a:t>
            </a:r>
          </a:p>
        </p:txBody>
      </p:sp>
      <p:sp>
        <p:nvSpPr>
          <p:cNvPr id="7" name="Slide Number Placeholder 6">
            <a:extLst>
              <a:ext uri="{FF2B5EF4-FFF2-40B4-BE49-F238E27FC236}">
                <a16:creationId xmlns:a16="http://schemas.microsoft.com/office/drawing/2014/main" id="{EDDA07DA-DE9A-37E4-1BDB-92085B04A531}"/>
              </a:ext>
            </a:extLst>
          </p:cNvPr>
          <p:cNvSpPr>
            <a:spLocks noGrp="1"/>
          </p:cNvSpPr>
          <p:nvPr>
            <p:ph type="sldNum" sz="quarter" idx="12"/>
          </p:nvPr>
        </p:nvSpPr>
        <p:spPr>
          <a:xfrm>
            <a:off x="7884368" y="6491772"/>
            <a:ext cx="802432" cy="365125"/>
          </a:xfrm>
        </p:spPr>
        <p:txBody>
          <a:bodyPr anchor="ctr">
            <a:normAutofit/>
          </a:bodyPr>
          <a:lstStyle/>
          <a:p>
            <a:pPr>
              <a:spcAft>
                <a:spcPts val="600"/>
              </a:spcAft>
            </a:pPr>
            <a:fld id="{C027CEAB-E64B-42C9-9CB6-F0577637CFD9}" type="slidenum">
              <a:rPr lang="en-CA" smtClean="0"/>
              <a:pPr>
                <a:spcAft>
                  <a:spcPts val="600"/>
                </a:spcAft>
              </a:pPr>
              <a:t>7</a:t>
            </a:fld>
            <a:endParaRPr lang="en-CA"/>
          </a:p>
        </p:txBody>
      </p:sp>
    </p:spTree>
    <p:extLst>
      <p:ext uri="{BB962C8B-B14F-4D97-AF65-F5344CB8AC3E}">
        <p14:creationId xmlns:p14="http://schemas.microsoft.com/office/powerpoint/2010/main" val="2482945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29237-1D11-0937-4864-B8CC13A0BA59}"/>
              </a:ext>
            </a:extLst>
          </p:cNvPr>
          <p:cNvSpPr>
            <a:spLocks noGrp="1"/>
          </p:cNvSpPr>
          <p:nvPr>
            <p:ph type="title"/>
          </p:nvPr>
        </p:nvSpPr>
        <p:spPr>
          <a:xfrm>
            <a:off x="457200" y="274638"/>
            <a:ext cx="8229600" cy="1282154"/>
          </a:xfrm>
        </p:spPr>
        <p:txBody>
          <a:bodyPr anchor="b">
            <a:normAutofit/>
          </a:bodyPr>
          <a:lstStyle/>
          <a:p>
            <a:r>
              <a:rPr lang="en-US" dirty="0"/>
              <a:t>MENSTRUATION</a:t>
            </a:r>
            <a:endParaRPr lang="en-CA" dirty="0"/>
          </a:p>
        </p:txBody>
      </p:sp>
      <p:pic>
        <p:nvPicPr>
          <p:cNvPr id="4098" name="Picture 2" descr="The Menstrual Cycle - SHINE SA">
            <a:extLst>
              <a:ext uri="{FF2B5EF4-FFF2-40B4-BE49-F238E27FC236}">
                <a16:creationId xmlns:a16="http://schemas.microsoft.com/office/drawing/2014/main" id="{3641FD59-AD09-C684-92FE-5F4028D2582B}"/>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457200" y="2246132"/>
            <a:ext cx="4038600" cy="3234098"/>
          </a:xfrm>
          <a:prstGeom prst="rect">
            <a:avLst/>
          </a:prstGeom>
          <a:noFill/>
          <a:extLst>
            <a:ext uri="{909E8E84-426E-40DD-AFC4-6F175D3DCCD1}">
              <a14:hiddenFill xmlns:a14="http://schemas.microsoft.com/office/drawing/2010/main">
                <a:solidFill>
                  <a:srgbClr val="FFFFFF"/>
                </a:solidFill>
              </a14:hiddenFill>
            </a:ext>
          </a:extLst>
        </p:spPr>
      </p:pic>
      <p:sp>
        <p:nvSpPr>
          <p:cNvPr id="4103" name="Content Placeholder 3">
            <a:extLst>
              <a:ext uri="{FF2B5EF4-FFF2-40B4-BE49-F238E27FC236}">
                <a16:creationId xmlns:a16="http://schemas.microsoft.com/office/drawing/2014/main" id="{705EE331-4CD5-ACDC-D447-FDD3894141D1}"/>
              </a:ext>
            </a:extLst>
          </p:cNvPr>
          <p:cNvSpPr>
            <a:spLocks noGrp="1"/>
          </p:cNvSpPr>
          <p:nvPr>
            <p:ph sz="half" idx="2"/>
          </p:nvPr>
        </p:nvSpPr>
        <p:spPr>
          <a:xfrm>
            <a:off x="4648200" y="1600200"/>
            <a:ext cx="4038600" cy="4525963"/>
          </a:xfrm>
        </p:spPr>
        <p:txBody>
          <a:bodyPr>
            <a:normAutofit/>
          </a:bodyPr>
          <a:lstStyle/>
          <a:p>
            <a:endParaRPr lang="en-US" sz="4000" dirty="0"/>
          </a:p>
          <a:p>
            <a:r>
              <a:rPr lang="en-US" sz="4000" dirty="0"/>
              <a:t>The lining of the uterus is shed from the body. </a:t>
            </a:r>
          </a:p>
        </p:txBody>
      </p:sp>
      <p:sp>
        <p:nvSpPr>
          <p:cNvPr id="4" name="Date Placeholder 3">
            <a:extLst>
              <a:ext uri="{FF2B5EF4-FFF2-40B4-BE49-F238E27FC236}">
                <a16:creationId xmlns:a16="http://schemas.microsoft.com/office/drawing/2014/main" id="{003E0485-4EFD-91E3-F999-1E55AF8E016F}"/>
              </a:ext>
            </a:extLst>
          </p:cNvPr>
          <p:cNvSpPr>
            <a:spLocks noGrp="1"/>
          </p:cNvSpPr>
          <p:nvPr>
            <p:ph type="dt" sz="half" idx="10"/>
          </p:nvPr>
        </p:nvSpPr>
        <p:spPr>
          <a:xfrm>
            <a:off x="6629400" y="6491772"/>
            <a:ext cx="1227266" cy="365125"/>
          </a:xfrm>
        </p:spPr>
        <p:txBody>
          <a:bodyPr anchor="ctr">
            <a:normAutofit/>
          </a:bodyPr>
          <a:lstStyle/>
          <a:p>
            <a:pPr>
              <a:spcAft>
                <a:spcPts val="600"/>
              </a:spcAft>
            </a:pPr>
            <a:fld id="{68DF24FC-FD17-422E-9504-E2F69FF5C7D2}" type="datetime1">
              <a:rPr lang="en-CA" smtClean="0"/>
              <a:pPr>
                <a:spcAft>
                  <a:spcPts val="600"/>
                </a:spcAft>
              </a:pPr>
              <a:t>2025-08-29</a:t>
            </a:fld>
            <a:endParaRPr lang="en-CA"/>
          </a:p>
        </p:txBody>
      </p:sp>
      <p:sp>
        <p:nvSpPr>
          <p:cNvPr id="5" name="Footer Placeholder 4">
            <a:extLst>
              <a:ext uri="{FF2B5EF4-FFF2-40B4-BE49-F238E27FC236}">
                <a16:creationId xmlns:a16="http://schemas.microsoft.com/office/drawing/2014/main" id="{0EFE885F-F543-AF4D-A969-A6F3EA9F764C}"/>
              </a:ext>
            </a:extLst>
          </p:cNvPr>
          <p:cNvSpPr>
            <a:spLocks noGrp="1"/>
          </p:cNvSpPr>
          <p:nvPr>
            <p:ph type="ftr" sz="quarter" idx="11"/>
          </p:nvPr>
        </p:nvSpPr>
        <p:spPr>
          <a:xfrm>
            <a:off x="2987824" y="6491772"/>
            <a:ext cx="4896544" cy="365125"/>
          </a:xfrm>
        </p:spPr>
        <p:txBody>
          <a:bodyPr anchor="ctr">
            <a:normAutofit/>
          </a:bodyPr>
          <a:lstStyle/>
          <a:p>
            <a:pPr>
              <a:spcAft>
                <a:spcPts val="600"/>
              </a:spcAft>
            </a:pPr>
            <a:r>
              <a:rPr lang="en-CA"/>
              <a:t>WINDSOR-ESSEX COUNTY HEALTH UNIT</a:t>
            </a:r>
          </a:p>
        </p:txBody>
      </p:sp>
      <p:sp>
        <p:nvSpPr>
          <p:cNvPr id="6" name="Slide Number Placeholder 5">
            <a:extLst>
              <a:ext uri="{FF2B5EF4-FFF2-40B4-BE49-F238E27FC236}">
                <a16:creationId xmlns:a16="http://schemas.microsoft.com/office/drawing/2014/main" id="{A8158CF9-06FD-55C0-DF53-339F2B238CC3}"/>
              </a:ext>
            </a:extLst>
          </p:cNvPr>
          <p:cNvSpPr>
            <a:spLocks noGrp="1"/>
          </p:cNvSpPr>
          <p:nvPr>
            <p:ph type="sldNum" sz="quarter" idx="12"/>
          </p:nvPr>
        </p:nvSpPr>
        <p:spPr>
          <a:xfrm>
            <a:off x="7884368" y="6491772"/>
            <a:ext cx="802432" cy="365125"/>
          </a:xfrm>
        </p:spPr>
        <p:txBody>
          <a:bodyPr anchor="ctr">
            <a:normAutofit/>
          </a:bodyPr>
          <a:lstStyle/>
          <a:p>
            <a:pPr>
              <a:spcAft>
                <a:spcPts val="600"/>
              </a:spcAft>
            </a:pPr>
            <a:fld id="{C027CEAB-E64B-42C9-9CB6-F0577637CFD9}" type="slidenum">
              <a:rPr lang="en-CA" smtClean="0"/>
              <a:pPr>
                <a:spcAft>
                  <a:spcPts val="600"/>
                </a:spcAft>
              </a:pPr>
              <a:t>8</a:t>
            </a:fld>
            <a:endParaRPr lang="en-CA"/>
          </a:p>
        </p:txBody>
      </p:sp>
    </p:spTree>
    <p:extLst>
      <p:ext uri="{BB962C8B-B14F-4D97-AF65-F5344CB8AC3E}">
        <p14:creationId xmlns:p14="http://schemas.microsoft.com/office/powerpoint/2010/main" val="2641783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MENSTRUATION </a:t>
            </a:r>
            <a:endParaRPr lang="en-US" dirty="0"/>
          </a:p>
        </p:txBody>
      </p:sp>
      <p:sp>
        <p:nvSpPr>
          <p:cNvPr id="4" name="Date Placeholder 3"/>
          <p:cNvSpPr>
            <a:spLocks noGrp="1"/>
          </p:cNvSpPr>
          <p:nvPr>
            <p:ph type="dt" sz="half" idx="10"/>
          </p:nvPr>
        </p:nvSpPr>
        <p:spPr/>
        <p:txBody>
          <a:bodyPr/>
          <a:lstStyle/>
          <a:p>
            <a:fld id="{68DF24FC-FD17-422E-9504-E2F69FF5C7D2}" type="datetime1">
              <a:rPr lang="en-CA" smtClean="0"/>
              <a:t>2025-08-29</a:t>
            </a:fld>
            <a:endParaRPr lang="en-CA"/>
          </a:p>
        </p:txBody>
      </p:sp>
      <p:sp>
        <p:nvSpPr>
          <p:cNvPr id="5" name="Footer Placeholder 4"/>
          <p:cNvSpPr>
            <a:spLocks noGrp="1"/>
          </p:cNvSpPr>
          <p:nvPr>
            <p:ph type="ftr" sz="quarter" idx="11"/>
          </p:nvPr>
        </p:nvSpPr>
        <p:spPr/>
        <p:txBody>
          <a:bodyPr/>
          <a:lstStyle/>
          <a:p>
            <a:r>
              <a:rPr lang="en-CA"/>
              <a:t>WINDSOR-ESSEX COUNTY HEALTH UNIT</a:t>
            </a:r>
          </a:p>
        </p:txBody>
      </p:sp>
      <p:sp>
        <p:nvSpPr>
          <p:cNvPr id="6" name="Slide Number Placeholder 5"/>
          <p:cNvSpPr>
            <a:spLocks noGrp="1"/>
          </p:cNvSpPr>
          <p:nvPr>
            <p:ph type="sldNum" sz="quarter" idx="12"/>
          </p:nvPr>
        </p:nvSpPr>
        <p:spPr/>
        <p:txBody>
          <a:bodyPr/>
          <a:lstStyle/>
          <a:p>
            <a:fld id="{C027CEAB-E64B-42C9-9CB6-F0577637CFD9}" type="slidenum">
              <a:rPr lang="en-CA" smtClean="0"/>
              <a:t>9</a:t>
            </a:fld>
            <a:endParaRPr lang="en-CA"/>
          </a:p>
        </p:txBody>
      </p:sp>
      <p:pic>
        <p:nvPicPr>
          <p:cNvPr id="9" name="Content Placeholder 8">
            <a:extLst>
              <a:ext uri="{FF2B5EF4-FFF2-40B4-BE49-F238E27FC236}">
                <a16:creationId xmlns:a16="http://schemas.microsoft.com/office/drawing/2014/main" id="{38714A72-AA27-8F94-AF00-24CD6EF80CB3}"/>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2902" r="28648" b="2902"/>
          <a:stretch/>
        </p:blipFill>
        <p:spPr>
          <a:xfrm>
            <a:off x="2110448" y="1600200"/>
            <a:ext cx="5396329" cy="4891572"/>
          </a:xfrm>
          <a:prstGeom prst="rect">
            <a:avLst/>
          </a:prstGeom>
        </p:spPr>
      </p:pic>
    </p:spTree>
    <p:extLst>
      <p:ext uri="{BB962C8B-B14F-4D97-AF65-F5344CB8AC3E}">
        <p14:creationId xmlns:p14="http://schemas.microsoft.com/office/powerpoint/2010/main" val="3744543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WECHU2016">
      <a:dk1>
        <a:sysClr val="windowText" lastClr="000000"/>
      </a:dk1>
      <a:lt1>
        <a:sysClr val="window" lastClr="FFFFFF"/>
      </a:lt1>
      <a:dk2>
        <a:srgbClr val="00596F"/>
      </a:dk2>
      <a:lt2>
        <a:srgbClr val="D2D3D3"/>
      </a:lt2>
      <a:accent1>
        <a:srgbClr val="67C8C7"/>
      </a:accent1>
      <a:accent2>
        <a:srgbClr val="333E48"/>
      </a:accent2>
      <a:accent3>
        <a:srgbClr val="FFDA00"/>
      </a:accent3>
      <a:accent4>
        <a:srgbClr val="79BC43"/>
      </a:accent4>
      <a:accent5>
        <a:srgbClr val="00596F"/>
      </a:accent5>
      <a:accent6>
        <a:srgbClr val="7E868C"/>
      </a:accent6>
      <a:hlink>
        <a:srgbClr val="00596F"/>
      </a:hlink>
      <a:folHlink>
        <a:srgbClr val="79BC4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WECHU_PPPresentation" id="{5815F003-ABDE-4496-AD21-E521AFE42DAB}" vid="{66CD1BD3-3D42-475C-BBA8-AA419F11015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521d2d6e-7d0d-4af9-af44-011aad182e43}" enabled="1" method="Standard" siteId="{2285467f-c96f-4143-9edf-e88d6878f6ab}" removed="0"/>
</clbl:labelList>
</file>

<file path=docProps/app.xml><?xml version="1.0" encoding="utf-8"?>
<Properties xmlns="http://schemas.openxmlformats.org/officeDocument/2006/extended-properties" xmlns:vt="http://schemas.openxmlformats.org/officeDocument/2006/docPropsVTypes">
  <Template>WECHU_CorporatePP</Template>
  <TotalTime>1503</TotalTime>
  <Words>2880</Words>
  <Application>Microsoft Office PowerPoint</Application>
  <PresentationFormat>On-screen Show (4:3)</PresentationFormat>
  <Paragraphs>289</Paragraphs>
  <Slides>23</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ArialMT</vt:lpstr>
      <vt:lpstr>Calibri</vt:lpstr>
      <vt:lpstr>CourierNewPSMT</vt:lpstr>
      <vt:lpstr>Wingdings</vt:lpstr>
      <vt:lpstr>Office Theme</vt:lpstr>
      <vt:lpstr>PowerPoint Presentation</vt:lpstr>
      <vt:lpstr>ANATOMY AND SEXUAL HEALTH</vt:lpstr>
      <vt:lpstr>GROUND RULES </vt:lpstr>
      <vt:lpstr>ICE BREAKER</vt:lpstr>
      <vt:lpstr>ANATOMY</vt:lpstr>
      <vt:lpstr>FEMALE EXTERNAL GENITALS</vt:lpstr>
      <vt:lpstr>FEMALE REPRODUCTIVE PARTS </vt:lpstr>
      <vt:lpstr>MENSTRUATION</vt:lpstr>
      <vt:lpstr>MENSTRUATION </vt:lpstr>
      <vt:lpstr>MALE EXTERNAL GENITALS</vt:lpstr>
      <vt:lpstr>CIRCUMSIZED VS UNCIRCUMSIZED</vt:lpstr>
      <vt:lpstr>MALE REPRODUCTIVE PARTS </vt:lpstr>
      <vt:lpstr>SPERM PRODUCTION</vt:lpstr>
      <vt:lpstr>DISCUSSION</vt:lpstr>
      <vt:lpstr>FERTILIZATION</vt:lpstr>
      <vt:lpstr>PowerPoint Presentation</vt:lpstr>
      <vt:lpstr>IMPLANTATION</vt:lpstr>
      <vt:lpstr>PowerPoint Presentation</vt:lpstr>
      <vt:lpstr>PowerPoint Presentation</vt:lpstr>
      <vt:lpstr>BIRTH CONTROL METHODS</vt:lpstr>
      <vt:lpstr>Sexually Transmitted and Blood Borne Infections (STBBIs)</vt:lpstr>
      <vt:lpstr>QUESTIONS </vt:lpstr>
      <vt:lpstr>References</vt:lpstr>
    </vt:vector>
  </TitlesOfParts>
  <Company>Windsor Essex County Health Unit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Santilli</dc:creator>
  <cp:lastModifiedBy>Jason Barrera</cp:lastModifiedBy>
  <cp:revision>89</cp:revision>
  <cp:lastPrinted>2024-04-25T12:59:57Z</cp:lastPrinted>
  <dcterms:created xsi:type="dcterms:W3CDTF">2020-02-12T17:35:38Z</dcterms:created>
  <dcterms:modified xsi:type="dcterms:W3CDTF">2025-08-29T15:37:55Z</dcterms:modified>
</cp:coreProperties>
</file>