
<file path=[Content_Types].xml><?xml version="1.0" encoding="utf-8"?>
<Types xmlns="http://schemas.openxmlformats.org/package/2006/content-types">
  <Default Extension="1"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5"/>
  </p:notesMasterIdLst>
  <p:handoutMasterIdLst>
    <p:handoutMasterId r:id="rId26"/>
  </p:handoutMasterIdLst>
  <p:sldIdLst>
    <p:sldId id="258" r:id="rId3"/>
    <p:sldId id="292" r:id="rId4"/>
    <p:sldId id="293" r:id="rId5"/>
    <p:sldId id="257" r:id="rId6"/>
    <p:sldId id="259" r:id="rId7"/>
    <p:sldId id="260" r:id="rId8"/>
    <p:sldId id="261" r:id="rId9"/>
    <p:sldId id="262" r:id="rId10"/>
    <p:sldId id="264" r:id="rId11"/>
    <p:sldId id="263" r:id="rId12"/>
    <p:sldId id="282" r:id="rId13"/>
    <p:sldId id="266" r:id="rId14"/>
    <p:sldId id="267" r:id="rId15"/>
    <p:sldId id="268" r:id="rId16"/>
    <p:sldId id="269" r:id="rId17"/>
    <p:sldId id="270" r:id="rId18"/>
    <p:sldId id="271" r:id="rId19"/>
    <p:sldId id="272" r:id="rId20"/>
    <p:sldId id="273" r:id="rId21"/>
    <p:sldId id="274" r:id="rId22"/>
    <p:sldId id="275" r:id="rId23"/>
    <p:sldId id="291"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E199E08-7ABD-49B2-B370-B7AFF9E0646B}">
          <p14:sldIdLst>
            <p14:sldId id="258"/>
            <p14:sldId id="292"/>
            <p14:sldId id="293"/>
            <p14:sldId id="257"/>
            <p14:sldId id="259"/>
            <p14:sldId id="260"/>
            <p14:sldId id="261"/>
            <p14:sldId id="262"/>
            <p14:sldId id="264"/>
            <p14:sldId id="263"/>
            <p14:sldId id="282"/>
            <p14:sldId id="266"/>
            <p14:sldId id="267"/>
            <p14:sldId id="268"/>
            <p14:sldId id="269"/>
            <p14:sldId id="270"/>
            <p14:sldId id="271"/>
            <p14:sldId id="272"/>
            <p14:sldId id="273"/>
            <p14:sldId id="274"/>
            <p14:sldId id="275"/>
            <p14:sldId id="29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453DBBD-1552-4629-F336-7C38888F245E}" name="Melissa" initials="M" userId="S::mvalentik@wechu.org::c9b582c7-7947-432c-b831-1ad383315aa1" providerId="AD"/>
  <p188:author id="{5D7ACFFA-CD98-9008-BB05-9D4C31546A43}" name="Stacey" initials="S" userId="S::slanoue@wechu.org::474fa89f-aad7-4b01-bf97-42190e81e24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3244" autoAdjust="0"/>
  </p:normalViewPr>
  <p:slideViewPr>
    <p:cSldViewPr>
      <p:cViewPr varScale="1">
        <p:scale>
          <a:sx n="78" d="100"/>
          <a:sy n="78" d="100"/>
        </p:scale>
        <p:origin x="2556" y="54"/>
      </p:cViewPr>
      <p:guideLst>
        <p:guide orient="horz" pos="2160"/>
        <p:guide pos="2880"/>
      </p:guideLst>
    </p:cSldViewPr>
  </p:slideViewPr>
  <p:notesTextViewPr>
    <p:cViewPr>
      <p:scale>
        <a:sx n="1" d="1"/>
        <a:sy n="1" d="1"/>
      </p:scale>
      <p:origin x="0" y="0"/>
    </p:cViewPr>
  </p:notesTextViewPr>
  <p:notesViewPr>
    <p:cSldViewPr>
      <p:cViewPr varScale="1">
        <p:scale>
          <a:sx n="63" d="100"/>
          <a:sy n="63" d="100"/>
        </p:scale>
        <p:origin x="3206" y="77"/>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8/10/relationships/authors" Targe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iagrams/_rels/data5.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10" Type="http://schemas.openxmlformats.org/officeDocument/2006/relationships/image" Target="../media/image35.svg"/><Relationship Id="rId4" Type="http://schemas.openxmlformats.org/officeDocument/2006/relationships/image" Target="../media/image29.svg"/><Relationship Id="rId9" Type="http://schemas.openxmlformats.org/officeDocument/2006/relationships/image" Target="../media/image34.png"/></Relationships>
</file>

<file path=ppt/diagrams/_rels/drawing5.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10" Type="http://schemas.openxmlformats.org/officeDocument/2006/relationships/image" Target="../media/image35.svg"/><Relationship Id="rId4" Type="http://schemas.openxmlformats.org/officeDocument/2006/relationships/image" Target="../media/image29.svg"/><Relationship Id="rId9" Type="http://schemas.openxmlformats.org/officeDocument/2006/relationships/image" Target="../media/image3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84A8B5-88A4-4258-BC07-D45D170002F1}"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n-US"/>
        </a:p>
      </dgm:t>
    </dgm:pt>
    <dgm:pt modelId="{0A37CEC0-FD3E-4519-ADF0-F39ECBA6B9F2}">
      <dgm:prSet/>
      <dgm:spPr>
        <a:solidFill>
          <a:schemeClr val="accent4"/>
        </a:solidFill>
      </dgm:spPr>
      <dgm:t>
        <a:bodyPr/>
        <a:lstStyle/>
        <a:p>
          <a:r>
            <a:rPr lang="en-US" b="1" dirty="0"/>
            <a:t>Formaldehyde</a:t>
          </a:r>
          <a:r>
            <a:rPr lang="en-US" dirty="0"/>
            <a:t>- preservative found in labs and funeral homes</a:t>
          </a:r>
        </a:p>
      </dgm:t>
    </dgm:pt>
    <dgm:pt modelId="{9929CB05-89BC-4C72-B2F6-362BCD3B298C}" type="parTrans" cxnId="{938DD187-CF50-466D-9FEE-5782B92CB98F}">
      <dgm:prSet/>
      <dgm:spPr/>
      <dgm:t>
        <a:bodyPr/>
        <a:lstStyle/>
        <a:p>
          <a:endParaRPr lang="en-US"/>
        </a:p>
      </dgm:t>
    </dgm:pt>
    <dgm:pt modelId="{9204B62F-4341-4052-A61F-7EB2D6979170}" type="sibTrans" cxnId="{938DD187-CF50-466D-9FEE-5782B92CB98F}">
      <dgm:prSet/>
      <dgm:spPr/>
      <dgm:t>
        <a:bodyPr/>
        <a:lstStyle/>
        <a:p>
          <a:endParaRPr lang="en-US"/>
        </a:p>
      </dgm:t>
    </dgm:pt>
    <dgm:pt modelId="{55FFB7E1-6929-40DB-A5AB-091DF97B8C61}">
      <dgm:prSet/>
      <dgm:spPr/>
      <dgm:t>
        <a:bodyPr/>
        <a:lstStyle/>
        <a:p>
          <a:r>
            <a:rPr lang="en-US" b="1"/>
            <a:t>Acetone</a:t>
          </a:r>
          <a:r>
            <a:rPr lang="en-US"/>
            <a:t>- nail polish remover</a:t>
          </a:r>
        </a:p>
      </dgm:t>
    </dgm:pt>
    <dgm:pt modelId="{EFCA0493-F9F7-44C9-BBB7-C6C223B7C513}" type="parTrans" cxnId="{96CF2957-9D20-46C7-B721-14390823BD2C}">
      <dgm:prSet/>
      <dgm:spPr/>
      <dgm:t>
        <a:bodyPr/>
        <a:lstStyle/>
        <a:p>
          <a:endParaRPr lang="en-US"/>
        </a:p>
      </dgm:t>
    </dgm:pt>
    <dgm:pt modelId="{82AC5EE3-020B-4C30-8A77-0FA7ACC99C9C}" type="sibTrans" cxnId="{96CF2957-9D20-46C7-B721-14390823BD2C}">
      <dgm:prSet/>
      <dgm:spPr/>
      <dgm:t>
        <a:bodyPr/>
        <a:lstStyle/>
        <a:p>
          <a:endParaRPr lang="en-US"/>
        </a:p>
      </dgm:t>
    </dgm:pt>
    <dgm:pt modelId="{B7938871-709F-440E-BB40-47A51E74B7EB}">
      <dgm:prSet/>
      <dgm:spPr>
        <a:solidFill>
          <a:schemeClr val="accent6">
            <a:lumMod val="75000"/>
          </a:schemeClr>
        </a:solidFill>
      </dgm:spPr>
      <dgm:t>
        <a:bodyPr/>
        <a:lstStyle/>
        <a:p>
          <a:r>
            <a:rPr lang="en-CA" b="1" dirty="0"/>
            <a:t>Benzene</a:t>
          </a:r>
          <a:r>
            <a:rPr lang="en-CA" dirty="0"/>
            <a:t>- found in detergents, insecticides and  fuel</a:t>
          </a:r>
          <a:endParaRPr lang="en-US" dirty="0"/>
        </a:p>
      </dgm:t>
    </dgm:pt>
    <dgm:pt modelId="{80DE470C-9B68-4752-A602-ECE8BBD726C2}" type="parTrans" cxnId="{88FF4D2D-168A-49FE-89E5-430DAC0A7832}">
      <dgm:prSet/>
      <dgm:spPr/>
      <dgm:t>
        <a:bodyPr/>
        <a:lstStyle/>
        <a:p>
          <a:endParaRPr lang="en-US"/>
        </a:p>
      </dgm:t>
    </dgm:pt>
    <dgm:pt modelId="{874817B9-0FB2-4462-9357-4C5827FA2811}" type="sibTrans" cxnId="{88FF4D2D-168A-49FE-89E5-430DAC0A7832}">
      <dgm:prSet/>
      <dgm:spPr/>
      <dgm:t>
        <a:bodyPr/>
        <a:lstStyle/>
        <a:p>
          <a:endParaRPr lang="en-US"/>
        </a:p>
      </dgm:t>
    </dgm:pt>
    <dgm:pt modelId="{0001EAE3-782F-4B2F-9513-43CE28D9570F}" type="pres">
      <dgm:prSet presAssocID="{E684A8B5-88A4-4258-BC07-D45D170002F1}" presName="diagram" presStyleCnt="0">
        <dgm:presLayoutVars>
          <dgm:dir/>
          <dgm:resizeHandles val="exact"/>
        </dgm:presLayoutVars>
      </dgm:prSet>
      <dgm:spPr/>
    </dgm:pt>
    <dgm:pt modelId="{E63DD834-9A20-4C82-B65B-8F6041CD1CA2}" type="pres">
      <dgm:prSet presAssocID="{0A37CEC0-FD3E-4519-ADF0-F39ECBA6B9F2}" presName="node" presStyleLbl="node1" presStyleIdx="0" presStyleCnt="3">
        <dgm:presLayoutVars>
          <dgm:bulletEnabled val="1"/>
        </dgm:presLayoutVars>
      </dgm:prSet>
      <dgm:spPr/>
    </dgm:pt>
    <dgm:pt modelId="{56068F22-A125-4964-B9F4-F0AD125C4AE8}" type="pres">
      <dgm:prSet presAssocID="{9204B62F-4341-4052-A61F-7EB2D6979170}" presName="sibTrans" presStyleCnt="0"/>
      <dgm:spPr/>
    </dgm:pt>
    <dgm:pt modelId="{852CB099-66EE-4E91-89D5-B1E6AD8081F9}" type="pres">
      <dgm:prSet presAssocID="{55FFB7E1-6929-40DB-A5AB-091DF97B8C61}" presName="node" presStyleLbl="node1" presStyleIdx="1" presStyleCnt="3">
        <dgm:presLayoutVars>
          <dgm:bulletEnabled val="1"/>
        </dgm:presLayoutVars>
      </dgm:prSet>
      <dgm:spPr/>
    </dgm:pt>
    <dgm:pt modelId="{D5D3A734-59DB-4C55-8227-8C936B3D5BC3}" type="pres">
      <dgm:prSet presAssocID="{82AC5EE3-020B-4C30-8A77-0FA7ACC99C9C}" presName="sibTrans" presStyleCnt="0"/>
      <dgm:spPr/>
    </dgm:pt>
    <dgm:pt modelId="{95002C00-9754-4684-8D2D-7F814A515AB2}" type="pres">
      <dgm:prSet presAssocID="{B7938871-709F-440E-BB40-47A51E74B7EB}" presName="node" presStyleLbl="node1" presStyleIdx="2" presStyleCnt="3">
        <dgm:presLayoutVars>
          <dgm:bulletEnabled val="1"/>
        </dgm:presLayoutVars>
      </dgm:prSet>
      <dgm:spPr/>
    </dgm:pt>
  </dgm:ptLst>
  <dgm:cxnLst>
    <dgm:cxn modelId="{3D08720E-2BCD-46CD-8800-693B7ED22A9E}" type="presOf" srcId="{55FFB7E1-6929-40DB-A5AB-091DF97B8C61}" destId="{852CB099-66EE-4E91-89D5-B1E6AD8081F9}" srcOrd="0" destOrd="0" presId="urn:microsoft.com/office/officeart/2005/8/layout/default"/>
    <dgm:cxn modelId="{88FF4D2D-168A-49FE-89E5-430DAC0A7832}" srcId="{E684A8B5-88A4-4258-BC07-D45D170002F1}" destId="{B7938871-709F-440E-BB40-47A51E74B7EB}" srcOrd="2" destOrd="0" parTransId="{80DE470C-9B68-4752-A602-ECE8BBD726C2}" sibTransId="{874817B9-0FB2-4462-9357-4C5827FA2811}"/>
    <dgm:cxn modelId="{8F572C51-1268-46F0-8EA3-149D33F12567}" type="presOf" srcId="{E684A8B5-88A4-4258-BC07-D45D170002F1}" destId="{0001EAE3-782F-4B2F-9513-43CE28D9570F}" srcOrd="0" destOrd="0" presId="urn:microsoft.com/office/officeart/2005/8/layout/default"/>
    <dgm:cxn modelId="{96CF2957-9D20-46C7-B721-14390823BD2C}" srcId="{E684A8B5-88A4-4258-BC07-D45D170002F1}" destId="{55FFB7E1-6929-40DB-A5AB-091DF97B8C61}" srcOrd="1" destOrd="0" parTransId="{EFCA0493-F9F7-44C9-BBB7-C6C223B7C513}" sibTransId="{82AC5EE3-020B-4C30-8A77-0FA7ACC99C9C}"/>
    <dgm:cxn modelId="{938DD187-CF50-466D-9FEE-5782B92CB98F}" srcId="{E684A8B5-88A4-4258-BC07-D45D170002F1}" destId="{0A37CEC0-FD3E-4519-ADF0-F39ECBA6B9F2}" srcOrd="0" destOrd="0" parTransId="{9929CB05-89BC-4C72-B2F6-362BCD3B298C}" sibTransId="{9204B62F-4341-4052-A61F-7EB2D6979170}"/>
    <dgm:cxn modelId="{56AD3299-E22D-43EF-A642-6117138F5E18}" type="presOf" srcId="{0A37CEC0-FD3E-4519-ADF0-F39ECBA6B9F2}" destId="{E63DD834-9A20-4C82-B65B-8F6041CD1CA2}" srcOrd="0" destOrd="0" presId="urn:microsoft.com/office/officeart/2005/8/layout/default"/>
    <dgm:cxn modelId="{841B63B3-E24C-400E-8AB6-5D4F1A3B3C6F}" type="presOf" srcId="{B7938871-709F-440E-BB40-47A51E74B7EB}" destId="{95002C00-9754-4684-8D2D-7F814A515AB2}" srcOrd="0" destOrd="0" presId="urn:microsoft.com/office/officeart/2005/8/layout/default"/>
    <dgm:cxn modelId="{B57988B2-C13A-4EEF-B215-FD6A9F56987F}" type="presParOf" srcId="{0001EAE3-782F-4B2F-9513-43CE28D9570F}" destId="{E63DD834-9A20-4C82-B65B-8F6041CD1CA2}" srcOrd="0" destOrd="0" presId="urn:microsoft.com/office/officeart/2005/8/layout/default"/>
    <dgm:cxn modelId="{B192B1F4-5C40-4750-8941-9028AB3CDEF8}" type="presParOf" srcId="{0001EAE3-782F-4B2F-9513-43CE28D9570F}" destId="{56068F22-A125-4964-B9F4-F0AD125C4AE8}" srcOrd="1" destOrd="0" presId="urn:microsoft.com/office/officeart/2005/8/layout/default"/>
    <dgm:cxn modelId="{1E1CDAED-F094-4E57-98F3-D453AD48EE7D}" type="presParOf" srcId="{0001EAE3-782F-4B2F-9513-43CE28D9570F}" destId="{852CB099-66EE-4E91-89D5-B1E6AD8081F9}" srcOrd="2" destOrd="0" presId="urn:microsoft.com/office/officeart/2005/8/layout/default"/>
    <dgm:cxn modelId="{37E4DF82-35AC-4737-9AEA-AE0E6FFC7DFC}" type="presParOf" srcId="{0001EAE3-782F-4B2F-9513-43CE28D9570F}" destId="{D5D3A734-59DB-4C55-8227-8C936B3D5BC3}" srcOrd="3" destOrd="0" presId="urn:microsoft.com/office/officeart/2005/8/layout/default"/>
    <dgm:cxn modelId="{50D09829-FDA3-48C5-9E7F-218D817011EF}" type="presParOf" srcId="{0001EAE3-782F-4B2F-9513-43CE28D9570F}" destId="{95002C00-9754-4684-8D2D-7F814A515AB2}"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9F5E64F-F215-430A-A9D7-B39D4F516EA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AC7ADF18-DAD1-44A6-8929-5CA6FA5AB1A5}">
      <dgm:prSet/>
      <dgm:spPr/>
      <dgm:t>
        <a:bodyPr/>
        <a:lstStyle/>
        <a:p>
          <a:r>
            <a:rPr lang="en-US" dirty="0">
              <a:solidFill>
                <a:schemeClr val="accent2"/>
              </a:solidFill>
            </a:rPr>
            <a:t>Reaches the brain in 7 seconds</a:t>
          </a:r>
        </a:p>
      </dgm:t>
    </dgm:pt>
    <dgm:pt modelId="{9AF948B8-BF73-428C-9CD0-AC474C6925C0}" type="parTrans" cxnId="{855BFBF5-1D86-499F-9719-1C4596D0C8A2}">
      <dgm:prSet/>
      <dgm:spPr/>
      <dgm:t>
        <a:bodyPr/>
        <a:lstStyle/>
        <a:p>
          <a:endParaRPr lang="en-US"/>
        </a:p>
      </dgm:t>
    </dgm:pt>
    <dgm:pt modelId="{A3FB5222-5681-4313-86E1-15AADC3111E1}" type="sibTrans" cxnId="{855BFBF5-1D86-499F-9719-1C4596D0C8A2}">
      <dgm:prSet/>
      <dgm:spPr/>
      <dgm:t>
        <a:bodyPr/>
        <a:lstStyle/>
        <a:p>
          <a:endParaRPr lang="en-US"/>
        </a:p>
      </dgm:t>
    </dgm:pt>
    <dgm:pt modelId="{0EBD2016-0EC9-4CBA-83B3-3FB962F32126}">
      <dgm:prSet/>
      <dgm:spPr/>
      <dgm:t>
        <a:bodyPr/>
        <a:lstStyle/>
        <a:p>
          <a:r>
            <a:rPr lang="en-US" dirty="0">
              <a:solidFill>
                <a:schemeClr val="accent2"/>
              </a:solidFill>
            </a:rPr>
            <a:t>Affects the front of the brain</a:t>
          </a:r>
        </a:p>
      </dgm:t>
    </dgm:pt>
    <dgm:pt modelId="{E010C496-F509-420C-AB26-A217772C7D9E}" type="parTrans" cxnId="{AB12871F-77CD-43B0-A054-237AAF163328}">
      <dgm:prSet/>
      <dgm:spPr/>
      <dgm:t>
        <a:bodyPr/>
        <a:lstStyle/>
        <a:p>
          <a:endParaRPr lang="en-US"/>
        </a:p>
      </dgm:t>
    </dgm:pt>
    <dgm:pt modelId="{524EBC8E-EC4F-4C51-9E94-8A5C3800F2E4}" type="sibTrans" cxnId="{AB12871F-77CD-43B0-A054-237AAF163328}">
      <dgm:prSet/>
      <dgm:spPr/>
      <dgm:t>
        <a:bodyPr/>
        <a:lstStyle/>
        <a:p>
          <a:endParaRPr lang="en-US"/>
        </a:p>
      </dgm:t>
    </dgm:pt>
    <dgm:pt modelId="{3E84994B-AC94-41D8-9346-73F8EA124DB4}">
      <dgm:prSet/>
      <dgm:spPr/>
      <dgm:t>
        <a:bodyPr/>
        <a:lstStyle/>
        <a:p>
          <a:r>
            <a:rPr lang="en-US" dirty="0">
              <a:solidFill>
                <a:schemeClr val="accent2"/>
              </a:solidFill>
            </a:rPr>
            <a:t>Impulse control</a:t>
          </a:r>
        </a:p>
      </dgm:t>
    </dgm:pt>
    <dgm:pt modelId="{A2B2472F-1A2B-4E7F-8C71-FB8DA3DDA25C}" type="parTrans" cxnId="{AD9595E5-3871-4122-9A54-896323C9F7F2}">
      <dgm:prSet/>
      <dgm:spPr/>
      <dgm:t>
        <a:bodyPr/>
        <a:lstStyle/>
        <a:p>
          <a:endParaRPr lang="en-US"/>
        </a:p>
      </dgm:t>
    </dgm:pt>
    <dgm:pt modelId="{961F01BE-D398-46C5-8105-F02D41378BC3}" type="sibTrans" cxnId="{AD9595E5-3871-4122-9A54-896323C9F7F2}">
      <dgm:prSet/>
      <dgm:spPr/>
      <dgm:t>
        <a:bodyPr/>
        <a:lstStyle/>
        <a:p>
          <a:endParaRPr lang="en-US"/>
        </a:p>
      </dgm:t>
    </dgm:pt>
    <dgm:pt modelId="{169FF2C0-AD16-4F5C-9A96-EB72ABB0139B}">
      <dgm:prSet/>
      <dgm:spPr/>
      <dgm:t>
        <a:bodyPr/>
        <a:lstStyle/>
        <a:p>
          <a:r>
            <a:rPr lang="en-US" dirty="0">
              <a:solidFill>
                <a:schemeClr val="accent2"/>
              </a:solidFill>
            </a:rPr>
            <a:t>Attention</a:t>
          </a:r>
        </a:p>
      </dgm:t>
    </dgm:pt>
    <dgm:pt modelId="{56973770-A745-4586-9273-7CB69A9B20E3}" type="parTrans" cxnId="{AE82C29B-3036-4692-8F40-0D278C5BB10D}">
      <dgm:prSet/>
      <dgm:spPr/>
      <dgm:t>
        <a:bodyPr/>
        <a:lstStyle/>
        <a:p>
          <a:endParaRPr lang="en-US"/>
        </a:p>
      </dgm:t>
    </dgm:pt>
    <dgm:pt modelId="{85658644-E9EE-4C68-A56E-F8897F0623ED}" type="sibTrans" cxnId="{AE82C29B-3036-4692-8F40-0D278C5BB10D}">
      <dgm:prSet/>
      <dgm:spPr/>
      <dgm:t>
        <a:bodyPr/>
        <a:lstStyle/>
        <a:p>
          <a:endParaRPr lang="en-US"/>
        </a:p>
      </dgm:t>
    </dgm:pt>
    <dgm:pt modelId="{6AA85BF2-5F4D-4E5E-BB1D-104684BE0092}">
      <dgm:prSet/>
      <dgm:spPr/>
      <dgm:t>
        <a:bodyPr/>
        <a:lstStyle/>
        <a:p>
          <a:r>
            <a:rPr lang="en-US" dirty="0">
              <a:solidFill>
                <a:schemeClr val="accent2"/>
              </a:solidFill>
            </a:rPr>
            <a:t>Memory</a:t>
          </a:r>
        </a:p>
      </dgm:t>
    </dgm:pt>
    <dgm:pt modelId="{03FEEC77-D59F-4204-B4E0-2AF9733682BA}" type="parTrans" cxnId="{6AFB018F-2ABF-4E3A-990F-6AF6925DC958}">
      <dgm:prSet/>
      <dgm:spPr/>
      <dgm:t>
        <a:bodyPr/>
        <a:lstStyle/>
        <a:p>
          <a:endParaRPr lang="en-US"/>
        </a:p>
      </dgm:t>
    </dgm:pt>
    <dgm:pt modelId="{C2B01D58-8372-42EC-AB21-B4C72E293887}" type="sibTrans" cxnId="{6AFB018F-2ABF-4E3A-990F-6AF6925DC958}">
      <dgm:prSet/>
      <dgm:spPr/>
      <dgm:t>
        <a:bodyPr/>
        <a:lstStyle/>
        <a:p>
          <a:endParaRPr lang="en-US"/>
        </a:p>
      </dgm:t>
    </dgm:pt>
    <dgm:pt modelId="{3791F8D2-E5D5-449C-AA46-0ECD2A6765B5}">
      <dgm:prSet/>
      <dgm:spPr/>
      <dgm:t>
        <a:bodyPr/>
        <a:lstStyle/>
        <a:p>
          <a:r>
            <a:rPr lang="en-US" dirty="0">
              <a:solidFill>
                <a:schemeClr val="accent2"/>
              </a:solidFill>
            </a:rPr>
            <a:t>Cognitive flexibility (think and learn)</a:t>
          </a:r>
        </a:p>
      </dgm:t>
    </dgm:pt>
    <dgm:pt modelId="{5D798D39-B120-4582-B443-4C2FBF8C534A}" type="parTrans" cxnId="{D93C8BED-6498-4D9E-BCDF-8C473E0839EA}">
      <dgm:prSet/>
      <dgm:spPr/>
      <dgm:t>
        <a:bodyPr/>
        <a:lstStyle/>
        <a:p>
          <a:endParaRPr lang="en-US"/>
        </a:p>
      </dgm:t>
    </dgm:pt>
    <dgm:pt modelId="{F2B026CC-7BC9-4993-86C3-284DB4845E2C}" type="sibTrans" cxnId="{D93C8BED-6498-4D9E-BCDF-8C473E0839EA}">
      <dgm:prSet/>
      <dgm:spPr/>
      <dgm:t>
        <a:bodyPr/>
        <a:lstStyle/>
        <a:p>
          <a:endParaRPr lang="en-US"/>
        </a:p>
      </dgm:t>
    </dgm:pt>
    <dgm:pt modelId="{AB106A71-9323-41C4-884D-4120F75E5EC4}" type="pres">
      <dgm:prSet presAssocID="{19F5E64F-F215-430A-A9D7-B39D4F516EA3}" presName="vert0" presStyleCnt="0">
        <dgm:presLayoutVars>
          <dgm:dir/>
          <dgm:animOne val="branch"/>
          <dgm:animLvl val="lvl"/>
        </dgm:presLayoutVars>
      </dgm:prSet>
      <dgm:spPr/>
    </dgm:pt>
    <dgm:pt modelId="{6651B753-CD14-4F2A-8AC9-23D1564EEEA9}" type="pres">
      <dgm:prSet presAssocID="{AC7ADF18-DAD1-44A6-8929-5CA6FA5AB1A5}" presName="thickLine" presStyleLbl="alignNode1" presStyleIdx="0" presStyleCnt="6"/>
      <dgm:spPr/>
    </dgm:pt>
    <dgm:pt modelId="{6DA5FB0A-08A9-4E4A-B153-46999002D9EB}" type="pres">
      <dgm:prSet presAssocID="{AC7ADF18-DAD1-44A6-8929-5CA6FA5AB1A5}" presName="horz1" presStyleCnt="0"/>
      <dgm:spPr/>
    </dgm:pt>
    <dgm:pt modelId="{F3BEE311-F7B4-4908-864B-010359A9F8B3}" type="pres">
      <dgm:prSet presAssocID="{AC7ADF18-DAD1-44A6-8929-5CA6FA5AB1A5}" presName="tx1" presStyleLbl="revTx" presStyleIdx="0" presStyleCnt="6"/>
      <dgm:spPr/>
    </dgm:pt>
    <dgm:pt modelId="{B25D7586-665E-4A7A-9C2D-DF232A4573D5}" type="pres">
      <dgm:prSet presAssocID="{AC7ADF18-DAD1-44A6-8929-5CA6FA5AB1A5}" presName="vert1" presStyleCnt="0"/>
      <dgm:spPr/>
    </dgm:pt>
    <dgm:pt modelId="{9A858ABE-3AB3-4054-84F7-6D349C31588D}" type="pres">
      <dgm:prSet presAssocID="{0EBD2016-0EC9-4CBA-83B3-3FB962F32126}" presName="thickLine" presStyleLbl="alignNode1" presStyleIdx="1" presStyleCnt="6"/>
      <dgm:spPr/>
    </dgm:pt>
    <dgm:pt modelId="{6F2B5893-911B-4C25-BBC4-C6D98828F39A}" type="pres">
      <dgm:prSet presAssocID="{0EBD2016-0EC9-4CBA-83B3-3FB962F32126}" presName="horz1" presStyleCnt="0"/>
      <dgm:spPr/>
    </dgm:pt>
    <dgm:pt modelId="{0D54989F-7B48-41A4-A133-9B8739D87CB8}" type="pres">
      <dgm:prSet presAssocID="{0EBD2016-0EC9-4CBA-83B3-3FB962F32126}" presName="tx1" presStyleLbl="revTx" presStyleIdx="1" presStyleCnt="6"/>
      <dgm:spPr/>
    </dgm:pt>
    <dgm:pt modelId="{0E2B1FD5-10B9-432C-AA67-46B5618A98D2}" type="pres">
      <dgm:prSet presAssocID="{0EBD2016-0EC9-4CBA-83B3-3FB962F32126}" presName="vert1" presStyleCnt="0"/>
      <dgm:spPr/>
    </dgm:pt>
    <dgm:pt modelId="{D9173131-79FF-4A65-A213-AD335EAC2A91}" type="pres">
      <dgm:prSet presAssocID="{3E84994B-AC94-41D8-9346-73F8EA124DB4}" presName="thickLine" presStyleLbl="alignNode1" presStyleIdx="2" presStyleCnt="6"/>
      <dgm:spPr/>
    </dgm:pt>
    <dgm:pt modelId="{2FB16C5C-4BB9-4CC7-9B06-DC70860C9119}" type="pres">
      <dgm:prSet presAssocID="{3E84994B-AC94-41D8-9346-73F8EA124DB4}" presName="horz1" presStyleCnt="0"/>
      <dgm:spPr/>
    </dgm:pt>
    <dgm:pt modelId="{867F1125-A1C7-48BC-BFCB-8F21A2A84489}" type="pres">
      <dgm:prSet presAssocID="{3E84994B-AC94-41D8-9346-73F8EA124DB4}" presName="tx1" presStyleLbl="revTx" presStyleIdx="2" presStyleCnt="6"/>
      <dgm:spPr/>
    </dgm:pt>
    <dgm:pt modelId="{508E1F2B-6E03-46D9-9C1E-63BA38BDD26A}" type="pres">
      <dgm:prSet presAssocID="{3E84994B-AC94-41D8-9346-73F8EA124DB4}" presName="vert1" presStyleCnt="0"/>
      <dgm:spPr/>
    </dgm:pt>
    <dgm:pt modelId="{6B838EBE-2F54-46DA-840E-0F4BCBBE6000}" type="pres">
      <dgm:prSet presAssocID="{169FF2C0-AD16-4F5C-9A96-EB72ABB0139B}" presName="thickLine" presStyleLbl="alignNode1" presStyleIdx="3" presStyleCnt="6"/>
      <dgm:spPr/>
    </dgm:pt>
    <dgm:pt modelId="{30C78BD2-3F99-4C1F-9F39-814EBB7C0863}" type="pres">
      <dgm:prSet presAssocID="{169FF2C0-AD16-4F5C-9A96-EB72ABB0139B}" presName="horz1" presStyleCnt="0"/>
      <dgm:spPr/>
    </dgm:pt>
    <dgm:pt modelId="{58589DB4-66E0-435E-A958-AA6F17B58F2F}" type="pres">
      <dgm:prSet presAssocID="{169FF2C0-AD16-4F5C-9A96-EB72ABB0139B}" presName="tx1" presStyleLbl="revTx" presStyleIdx="3" presStyleCnt="6"/>
      <dgm:spPr/>
    </dgm:pt>
    <dgm:pt modelId="{0A5B9118-C27D-4621-9E32-777FDE64E0A2}" type="pres">
      <dgm:prSet presAssocID="{169FF2C0-AD16-4F5C-9A96-EB72ABB0139B}" presName="vert1" presStyleCnt="0"/>
      <dgm:spPr/>
    </dgm:pt>
    <dgm:pt modelId="{7BAA6ABB-00C1-4428-ACBB-602DA49581A0}" type="pres">
      <dgm:prSet presAssocID="{6AA85BF2-5F4D-4E5E-BB1D-104684BE0092}" presName="thickLine" presStyleLbl="alignNode1" presStyleIdx="4" presStyleCnt="6"/>
      <dgm:spPr/>
    </dgm:pt>
    <dgm:pt modelId="{752FD797-247B-49C1-8213-50395FBB4D1C}" type="pres">
      <dgm:prSet presAssocID="{6AA85BF2-5F4D-4E5E-BB1D-104684BE0092}" presName="horz1" presStyleCnt="0"/>
      <dgm:spPr/>
    </dgm:pt>
    <dgm:pt modelId="{DE4D4DB6-0CAB-4A6A-A8B9-8EE858874B4A}" type="pres">
      <dgm:prSet presAssocID="{6AA85BF2-5F4D-4E5E-BB1D-104684BE0092}" presName="tx1" presStyleLbl="revTx" presStyleIdx="4" presStyleCnt="6"/>
      <dgm:spPr/>
    </dgm:pt>
    <dgm:pt modelId="{10A2818F-A165-48C1-9D1E-2E2C8604B485}" type="pres">
      <dgm:prSet presAssocID="{6AA85BF2-5F4D-4E5E-BB1D-104684BE0092}" presName="vert1" presStyleCnt="0"/>
      <dgm:spPr/>
    </dgm:pt>
    <dgm:pt modelId="{7B66A154-0621-4245-9B9E-96496CD0C106}" type="pres">
      <dgm:prSet presAssocID="{3791F8D2-E5D5-449C-AA46-0ECD2A6765B5}" presName="thickLine" presStyleLbl="alignNode1" presStyleIdx="5" presStyleCnt="6"/>
      <dgm:spPr/>
    </dgm:pt>
    <dgm:pt modelId="{71E8C7BF-A88C-41EF-B114-CA5A027AF826}" type="pres">
      <dgm:prSet presAssocID="{3791F8D2-E5D5-449C-AA46-0ECD2A6765B5}" presName="horz1" presStyleCnt="0"/>
      <dgm:spPr/>
    </dgm:pt>
    <dgm:pt modelId="{C756879E-6721-4C0D-90BB-3D0DFB1B4A96}" type="pres">
      <dgm:prSet presAssocID="{3791F8D2-E5D5-449C-AA46-0ECD2A6765B5}" presName="tx1" presStyleLbl="revTx" presStyleIdx="5" presStyleCnt="6"/>
      <dgm:spPr/>
    </dgm:pt>
    <dgm:pt modelId="{B2672597-40E7-4AC5-A0C1-338213BF9230}" type="pres">
      <dgm:prSet presAssocID="{3791F8D2-E5D5-449C-AA46-0ECD2A6765B5}" presName="vert1" presStyleCnt="0"/>
      <dgm:spPr/>
    </dgm:pt>
  </dgm:ptLst>
  <dgm:cxnLst>
    <dgm:cxn modelId="{F9DCED0B-9738-451E-ABE2-89F3E8812CE1}" type="presOf" srcId="{3791F8D2-E5D5-449C-AA46-0ECD2A6765B5}" destId="{C756879E-6721-4C0D-90BB-3D0DFB1B4A96}" srcOrd="0" destOrd="0" presId="urn:microsoft.com/office/officeart/2008/layout/LinedList"/>
    <dgm:cxn modelId="{AB12871F-77CD-43B0-A054-237AAF163328}" srcId="{19F5E64F-F215-430A-A9D7-B39D4F516EA3}" destId="{0EBD2016-0EC9-4CBA-83B3-3FB962F32126}" srcOrd="1" destOrd="0" parTransId="{E010C496-F509-420C-AB26-A217772C7D9E}" sibTransId="{524EBC8E-EC4F-4C51-9E94-8A5C3800F2E4}"/>
    <dgm:cxn modelId="{6AFB018F-2ABF-4E3A-990F-6AF6925DC958}" srcId="{19F5E64F-F215-430A-A9D7-B39D4F516EA3}" destId="{6AA85BF2-5F4D-4E5E-BB1D-104684BE0092}" srcOrd="4" destOrd="0" parTransId="{03FEEC77-D59F-4204-B4E0-2AF9733682BA}" sibTransId="{C2B01D58-8372-42EC-AB21-B4C72E293887}"/>
    <dgm:cxn modelId="{AE82C29B-3036-4692-8F40-0D278C5BB10D}" srcId="{19F5E64F-F215-430A-A9D7-B39D4F516EA3}" destId="{169FF2C0-AD16-4F5C-9A96-EB72ABB0139B}" srcOrd="3" destOrd="0" parTransId="{56973770-A745-4586-9273-7CB69A9B20E3}" sibTransId="{85658644-E9EE-4C68-A56E-F8897F0623ED}"/>
    <dgm:cxn modelId="{2D2F4DBA-15F5-45FC-907F-0587F351CE2F}" type="presOf" srcId="{19F5E64F-F215-430A-A9D7-B39D4F516EA3}" destId="{AB106A71-9323-41C4-884D-4120F75E5EC4}" srcOrd="0" destOrd="0" presId="urn:microsoft.com/office/officeart/2008/layout/LinedList"/>
    <dgm:cxn modelId="{D89CFEC8-C54F-4750-9CDF-42A0BE3EF0F3}" type="presOf" srcId="{AC7ADF18-DAD1-44A6-8929-5CA6FA5AB1A5}" destId="{F3BEE311-F7B4-4908-864B-010359A9F8B3}" srcOrd="0" destOrd="0" presId="urn:microsoft.com/office/officeart/2008/layout/LinedList"/>
    <dgm:cxn modelId="{36D22CDB-7933-4F75-A9E1-24EDE4613EC9}" type="presOf" srcId="{169FF2C0-AD16-4F5C-9A96-EB72ABB0139B}" destId="{58589DB4-66E0-435E-A958-AA6F17B58F2F}" srcOrd="0" destOrd="0" presId="urn:microsoft.com/office/officeart/2008/layout/LinedList"/>
    <dgm:cxn modelId="{A941B3DF-78DE-4CDA-9165-CBBDD1686D46}" type="presOf" srcId="{3E84994B-AC94-41D8-9346-73F8EA124DB4}" destId="{867F1125-A1C7-48BC-BFCB-8F21A2A84489}" srcOrd="0" destOrd="0" presId="urn:microsoft.com/office/officeart/2008/layout/LinedList"/>
    <dgm:cxn modelId="{55BCAEE4-93DA-405C-8E30-43FD067C65AA}" type="presOf" srcId="{0EBD2016-0EC9-4CBA-83B3-3FB962F32126}" destId="{0D54989F-7B48-41A4-A133-9B8739D87CB8}" srcOrd="0" destOrd="0" presId="urn:microsoft.com/office/officeart/2008/layout/LinedList"/>
    <dgm:cxn modelId="{AD9595E5-3871-4122-9A54-896323C9F7F2}" srcId="{19F5E64F-F215-430A-A9D7-B39D4F516EA3}" destId="{3E84994B-AC94-41D8-9346-73F8EA124DB4}" srcOrd="2" destOrd="0" parTransId="{A2B2472F-1A2B-4E7F-8C71-FB8DA3DDA25C}" sibTransId="{961F01BE-D398-46C5-8105-F02D41378BC3}"/>
    <dgm:cxn modelId="{D93C8BED-6498-4D9E-BCDF-8C473E0839EA}" srcId="{19F5E64F-F215-430A-A9D7-B39D4F516EA3}" destId="{3791F8D2-E5D5-449C-AA46-0ECD2A6765B5}" srcOrd="5" destOrd="0" parTransId="{5D798D39-B120-4582-B443-4C2FBF8C534A}" sibTransId="{F2B026CC-7BC9-4993-86C3-284DB4845E2C}"/>
    <dgm:cxn modelId="{908B01F4-8EFB-4759-BEA0-E9AD7775ABEB}" type="presOf" srcId="{6AA85BF2-5F4D-4E5E-BB1D-104684BE0092}" destId="{DE4D4DB6-0CAB-4A6A-A8B9-8EE858874B4A}" srcOrd="0" destOrd="0" presId="urn:microsoft.com/office/officeart/2008/layout/LinedList"/>
    <dgm:cxn modelId="{855BFBF5-1D86-499F-9719-1C4596D0C8A2}" srcId="{19F5E64F-F215-430A-A9D7-B39D4F516EA3}" destId="{AC7ADF18-DAD1-44A6-8929-5CA6FA5AB1A5}" srcOrd="0" destOrd="0" parTransId="{9AF948B8-BF73-428C-9CD0-AC474C6925C0}" sibTransId="{A3FB5222-5681-4313-86E1-15AADC3111E1}"/>
    <dgm:cxn modelId="{1A07099B-28BC-4B79-B2E3-8F764E50BBFF}" type="presParOf" srcId="{AB106A71-9323-41C4-884D-4120F75E5EC4}" destId="{6651B753-CD14-4F2A-8AC9-23D1564EEEA9}" srcOrd="0" destOrd="0" presId="urn:microsoft.com/office/officeart/2008/layout/LinedList"/>
    <dgm:cxn modelId="{79067EC4-2C08-4536-93F8-ED951A9CFAC5}" type="presParOf" srcId="{AB106A71-9323-41C4-884D-4120F75E5EC4}" destId="{6DA5FB0A-08A9-4E4A-B153-46999002D9EB}" srcOrd="1" destOrd="0" presId="urn:microsoft.com/office/officeart/2008/layout/LinedList"/>
    <dgm:cxn modelId="{3DA7CBA6-79F0-4911-BF0E-53963C50E828}" type="presParOf" srcId="{6DA5FB0A-08A9-4E4A-B153-46999002D9EB}" destId="{F3BEE311-F7B4-4908-864B-010359A9F8B3}" srcOrd="0" destOrd="0" presId="urn:microsoft.com/office/officeart/2008/layout/LinedList"/>
    <dgm:cxn modelId="{C19B8738-F38C-4757-A6D1-6E17BC861894}" type="presParOf" srcId="{6DA5FB0A-08A9-4E4A-B153-46999002D9EB}" destId="{B25D7586-665E-4A7A-9C2D-DF232A4573D5}" srcOrd="1" destOrd="0" presId="urn:microsoft.com/office/officeart/2008/layout/LinedList"/>
    <dgm:cxn modelId="{0F1CA8D2-4D9E-4B6A-81CB-637A8313F1AE}" type="presParOf" srcId="{AB106A71-9323-41C4-884D-4120F75E5EC4}" destId="{9A858ABE-3AB3-4054-84F7-6D349C31588D}" srcOrd="2" destOrd="0" presId="urn:microsoft.com/office/officeart/2008/layout/LinedList"/>
    <dgm:cxn modelId="{6139468F-96D5-4F27-A15E-44CEBBF70C22}" type="presParOf" srcId="{AB106A71-9323-41C4-884D-4120F75E5EC4}" destId="{6F2B5893-911B-4C25-BBC4-C6D98828F39A}" srcOrd="3" destOrd="0" presId="urn:microsoft.com/office/officeart/2008/layout/LinedList"/>
    <dgm:cxn modelId="{46C22585-6764-4944-AA66-9B59BF0CC6A4}" type="presParOf" srcId="{6F2B5893-911B-4C25-BBC4-C6D98828F39A}" destId="{0D54989F-7B48-41A4-A133-9B8739D87CB8}" srcOrd="0" destOrd="0" presId="urn:microsoft.com/office/officeart/2008/layout/LinedList"/>
    <dgm:cxn modelId="{B229ADBB-8AE3-427D-B6D4-075BEB21C106}" type="presParOf" srcId="{6F2B5893-911B-4C25-BBC4-C6D98828F39A}" destId="{0E2B1FD5-10B9-432C-AA67-46B5618A98D2}" srcOrd="1" destOrd="0" presId="urn:microsoft.com/office/officeart/2008/layout/LinedList"/>
    <dgm:cxn modelId="{D4C4163D-D384-461A-804A-C97A5CDCB76F}" type="presParOf" srcId="{AB106A71-9323-41C4-884D-4120F75E5EC4}" destId="{D9173131-79FF-4A65-A213-AD335EAC2A91}" srcOrd="4" destOrd="0" presId="urn:microsoft.com/office/officeart/2008/layout/LinedList"/>
    <dgm:cxn modelId="{6A3ACA91-BF26-487D-8776-81A86E91F056}" type="presParOf" srcId="{AB106A71-9323-41C4-884D-4120F75E5EC4}" destId="{2FB16C5C-4BB9-4CC7-9B06-DC70860C9119}" srcOrd="5" destOrd="0" presId="urn:microsoft.com/office/officeart/2008/layout/LinedList"/>
    <dgm:cxn modelId="{B666B02F-8E3D-4916-96DE-5F9003814619}" type="presParOf" srcId="{2FB16C5C-4BB9-4CC7-9B06-DC70860C9119}" destId="{867F1125-A1C7-48BC-BFCB-8F21A2A84489}" srcOrd="0" destOrd="0" presId="urn:microsoft.com/office/officeart/2008/layout/LinedList"/>
    <dgm:cxn modelId="{0AA055A5-F0D9-4E46-A2C8-39EAB268574A}" type="presParOf" srcId="{2FB16C5C-4BB9-4CC7-9B06-DC70860C9119}" destId="{508E1F2B-6E03-46D9-9C1E-63BA38BDD26A}" srcOrd="1" destOrd="0" presId="urn:microsoft.com/office/officeart/2008/layout/LinedList"/>
    <dgm:cxn modelId="{184B6F06-6F17-457C-BB10-67B520B5B4EC}" type="presParOf" srcId="{AB106A71-9323-41C4-884D-4120F75E5EC4}" destId="{6B838EBE-2F54-46DA-840E-0F4BCBBE6000}" srcOrd="6" destOrd="0" presId="urn:microsoft.com/office/officeart/2008/layout/LinedList"/>
    <dgm:cxn modelId="{529DD23D-D20B-4263-8DD0-8D3B333989DC}" type="presParOf" srcId="{AB106A71-9323-41C4-884D-4120F75E5EC4}" destId="{30C78BD2-3F99-4C1F-9F39-814EBB7C0863}" srcOrd="7" destOrd="0" presId="urn:microsoft.com/office/officeart/2008/layout/LinedList"/>
    <dgm:cxn modelId="{014E77E6-4EA4-4EAE-B970-E54EDBDE5429}" type="presParOf" srcId="{30C78BD2-3F99-4C1F-9F39-814EBB7C0863}" destId="{58589DB4-66E0-435E-A958-AA6F17B58F2F}" srcOrd="0" destOrd="0" presId="urn:microsoft.com/office/officeart/2008/layout/LinedList"/>
    <dgm:cxn modelId="{A94487FA-5F60-444F-A78A-D571A72D8131}" type="presParOf" srcId="{30C78BD2-3F99-4C1F-9F39-814EBB7C0863}" destId="{0A5B9118-C27D-4621-9E32-777FDE64E0A2}" srcOrd="1" destOrd="0" presId="urn:microsoft.com/office/officeart/2008/layout/LinedList"/>
    <dgm:cxn modelId="{93CF43FB-EA2F-4A5D-92B9-F30C87561517}" type="presParOf" srcId="{AB106A71-9323-41C4-884D-4120F75E5EC4}" destId="{7BAA6ABB-00C1-4428-ACBB-602DA49581A0}" srcOrd="8" destOrd="0" presId="urn:microsoft.com/office/officeart/2008/layout/LinedList"/>
    <dgm:cxn modelId="{F05F1323-E63F-48C5-B83C-E281B35293A5}" type="presParOf" srcId="{AB106A71-9323-41C4-884D-4120F75E5EC4}" destId="{752FD797-247B-49C1-8213-50395FBB4D1C}" srcOrd="9" destOrd="0" presId="urn:microsoft.com/office/officeart/2008/layout/LinedList"/>
    <dgm:cxn modelId="{B1A91AF6-15D8-4613-8889-01853D018367}" type="presParOf" srcId="{752FD797-247B-49C1-8213-50395FBB4D1C}" destId="{DE4D4DB6-0CAB-4A6A-A8B9-8EE858874B4A}" srcOrd="0" destOrd="0" presId="urn:microsoft.com/office/officeart/2008/layout/LinedList"/>
    <dgm:cxn modelId="{E20F9606-4FFF-47F0-A886-5FA1E09A95A7}" type="presParOf" srcId="{752FD797-247B-49C1-8213-50395FBB4D1C}" destId="{10A2818F-A165-48C1-9D1E-2E2C8604B485}" srcOrd="1" destOrd="0" presId="urn:microsoft.com/office/officeart/2008/layout/LinedList"/>
    <dgm:cxn modelId="{CB7893D0-428F-40F9-AEB3-9B8BEDC4C2DF}" type="presParOf" srcId="{AB106A71-9323-41C4-884D-4120F75E5EC4}" destId="{7B66A154-0621-4245-9B9E-96496CD0C106}" srcOrd="10" destOrd="0" presId="urn:microsoft.com/office/officeart/2008/layout/LinedList"/>
    <dgm:cxn modelId="{7EB6590F-9BC2-4A06-A527-525008644490}" type="presParOf" srcId="{AB106A71-9323-41C4-884D-4120F75E5EC4}" destId="{71E8C7BF-A88C-41EF-B114-CA5A027AF826}" srcOrd="11" destOrd="0" presId="urn:microsoft.com/office/officeart/2008/layout/LinedList"/>
    <dgm:cxn modelId="{147525CD-0CCF-484F-9F81-894E3EC66B80}" type="presParOf" srcId="{71E8C7BF-A88C-41EF-B114-CA5A027AF826}" destId="{C756879E-6721-4C0D-90BB-3D0DFB1B4A96}" srcOrd="0" destOrd="0" presId="urn:microsoft.com/office/officeart/2008/layout/LinedList"/>
    <dgm:cxn modelId="{F43FD5F0-A234-4D73-BEB9-1F14AE77062B}" type="presParOf" srcId="{71E8C7BF-A88C-41EF-B114-CA5A027AF826}" destId="{B2672597-40E7-4AC5-A0C1-338213BF9230}" srcOrd="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955C726-47B5-4FCB-9996-6FE067B103BE}" type="doc">
      <dgm:prSet loTypeId="urn:microsoft.com/office/officeart/2005/8/layout/hChevron3" loCatId="process" qsTypeId="urn:microsoft.com/office/officeart/2005/8/quickstyle/simple1" qsCatId="simple" csTypeId="urn:microsoft.com/office/officeart/2005/8/colors/colorful4" csCatId="colorful" phldr="1"/>
      <dgm:spPr/>
    </dgm:pt>
    <dgm:pt modelId="{56023612-2E60-416F-BB82-12FD3364E93B}">
      <dgm:prSet phldrT="[Text]"/>
      <dgm:spPr/>
      <dgm:t>
        <a:bodyPr/>
        <a:lstStyle/>
        <a:p>
          <a:pPr algn="l"/>
          <a:r>
            <a:rPr lang="en-US" b="1" dirty="0"/>
            <a:t>IMMEDIATE</a:t>
          </a:r>
        </a:p>
      </dgm:t>
    </dgm:pt>
    <dgm:pt modelId="{221D69F4-5453-4D7D-A679-A56A2A0B83EE}" type="parTrans" cxnId="{7783299D-91C1-4C89-907B-2FDDC4619D4D}">
      <dgm:prSet/>
      <dgm:spPr/>
      <dgm:t>
        <a:bodyPr/>
        <a:lstStyle/>
        <a:p>
          <a:endParaRPr lang="en-US"/>
        </a:p>
      </dgm:t>
    </dgm:pt>
    <dgm:pt modelId="{038CDEF0-5512-48CC-80DC-D29396DE2FDE}" type="sibTrans" cxnId="{7783299D-91C1-4C89-907B-2FDDC4619D4D}">
      <dgm:prSet/>
      <dgm:spPr/>
      <dgm:t>
        <a:bodyPr/>
        <a:lstStyle/>
        <a:p>
          <a:endParaRPr lang="en-US"/>
        </a:p>
      </dgm:t>
    </dgm:pt>
    <dgm:pt modelId="{4CBD2D9E-2504-4D2B-B778-4CF6CC5AC3B1}">
      <dgm:prSet phldrT="[Text]"/>
      <dgm:spPr/>
      <dgm:t>
        <a:bodyPr/>
        <a:lstStyle/>
        <a:p>
          <a:endParaRPr lang="en-US" dirty="0"/>
        </a:p>
      </dgm:t>
    </dgm:pt>
    <dgm:pt modelId="{F0C2CD5C-A367-4274-962F-DB154D772FD3}" type="parTrans" cxnId="{80EAE168-812F-472A-BD5D-66E74E0EAAC1}">
      <dgm:prSet/>
      <dgm:spPr/>
      <dgm:t>
        <a:bodyPr/>
        <a:lstStyle/>
        <a:p>
          <a:endParaRPr lang="en-US"/>
        </a:p>
      </dgm:t>
    </dgm:pt>
    <dgm:pt modelId="{4D09963A-4716-4961-ACA8-57B4D4AEF3EE}" type="sibTrans" cxnId="{80EAE168-812F-472A-BD5D-66E74E0EAAC1}">
      <dgm:prSet/>
      <dgm:spPr/>
      <dgm:t>
        <a:bodyPr/>
        <a:lstStyle/>
        <a:p>
          <a:endParaRPr lang="en-US"/>
        </a:p>
      </dgm:t>
    </dgm:pt>
    <dgm:pt modelId="{B9B5B8C9-1618-4A6B-8C79-4362120D3455}">
      <dgm:prSet phldrT="[Text]"/>
      <dgm:spPr/>
      <dgm:t>
        <a:bodyPr/>
        <a:lstStyle/>
        <a:p>
          <a:endParaRPr lang="en-US" dirty="0"/>
        </a:p>
      </dgm:t>
    </dgm:pt>
    <dgm:pt modelId="{7FCBB8D2-3DB8-4708-9B06-2A718EFAF073}" type="parTrans" cxnId="{BAB41209-4215-4BA7-BC6C-077416206E8C}">
      <dgm:prSet/>
      <dgm:spPr/>
      <dgm:t>
        <a:bodyPr/>
        <a:lstStyle/>
        <a:p>
          <a:endParaRPr lang="en-US"/>
        </a:p>
      </dgm:t>
    </dgm:pt>
    <dgm:pt modelId="{FC3F369B-DBC5-462C-969A-03E4BD24E224}" type="sibTrans" cxnId="{BAB41209-4215-4BA7-BC6C-077416206E8C}">
      <dgm:prSet/>
      <dgm:spPr/>
      <dgm:t>
        <a:bodyPr/>
        <a:lstStyle/>
        <a:p>
          <a:endParaRPr lang="en-US"/>
        </a:p>
      </dgm:t>
    </dgm:pt>
    <dgm:pt modelId="{E397AFD5-B2E6-4AA8-BAF9-5DBD81AEECEC}">
      <dgm:prSet phldrT="[Text]"/>
      <dgm:spPr/>
      <dgm:t>
        <a:bodyPr/>
        <a:lstStyle/>
        <a:p>
          <a:pPr algn="l"/>
          <a:r>
            <a:rPr lang="en-US" b="1" dirty="0"/>
            <a:t> OVER TIME</a:t>
          </a:r>
        </a:p>
      </dgm:t>
    </dgm:pt>
    <dgm:pt modelId="{731CB795-3312-492B-999C-4914B835B3AC}" type="parTrans" cxnId="{B6A94985-6D80-4798-9254-2259CA54B8A0}">
      <dgm:prSet/>
      <dgm:spPr/>
      <dgm:t>
        <a:bodyPr/>
        <a:lstStyle/>
        <a:p>
          <a:endParaRPr lang="en-US"/>
        </a:p>
      </dgm:t>
    </dgm:pt>
    <dgm:pt modelId="{CBB1B8B7-561B-4A58-9243-ABCCF26C73EE}" type="sibTrans" cxnId="{B6A94985-6D80-4798-9254-2259CA54B8A0}">
      <dgm:prSet/>
      <dgm:spPr/>
      <dgm:t>
        <a:bodyPr/>
        <a:lstStyle/>
        <a:p>
          <a:endParaRPr lang="en-US"/>
        </a:p>
      </dgm:t>
    </dgm:pt>
    <dgm:pt modelId="{79225BCF-0CC1-4AF6-AC29-135202ECF246}" type="pres">
      <dgm:prSet presAssocID="{5955C726-47B5-4FCB-9996-6FE067B103BE}" presName="Name0" presStyleCnt="0">
        <dgm:presLayoutVars>
          <dgm:dir/>
          <dgm:resizeHandles val="exact"/>
        </dgm:presLayoutVars>
      </dgm:prSet>
      <dgm:spPr/>
    </dgm:pt>
    <dgm:pt modelId="{3CB2CB2E-1C34-4938-A56D-CC84D7A83CCD}" type="pres">
      <dgm:prSet presAssocID="{56023612-2E60-416F-BB82-12FD3364E93B}" presName="parTxOnly" presStyleLbl="node1" presStyleIdx="0" presStyleCnt="4" custLinFactNeighborX="3698" custLinFactNeighborY="-2541">
        <dgm:presLayoutVars>
          <dgm:bulletEnabled val="1"/>
        </dgm:presLayoutVars>
      </dgm:prSet>
      <dgm:spPr/>
    </dgm:pt>
    <dgm:pt modelId="{DF066327-6133-49F2-A398-8344978A584E}" type="pres">
      <dgm:prSet presAssocID="{038CDEF0-5512-48CC-80DC-D29396DE2FDE}" presName="parSpace" presStyleCnt="0"/>
      <dgm:spPr/>
    </dgm:pt>
    <dgm:pt modelId="{504E148E-090D-4601-9A5A-0FC30418D4FB}" type="pres">
      <dgm:prSet presAssocID="{4CBD2D9E-2504-4D2B-B778-4CF6CC5AC3B1}" presName="parTxOnly" presStyleLbl="node1" presStyleIdx="1" presStyleCnt="4" custScaleX="52264">
        <dgm:presLayoutVars>
          <dgm:bulletEnabled val="1"/>
        </dgm:presLayoutVars>
      </dgm:prSet>
      <dgm:spPr/>
    </dgm:pt>
    <dgm:pt modelId="{2A4E70F1-07BB-4D43-B8BF-28116D2345A2}" type="pres">
      <dgm:prSet presAssocID="{4D09963A-4716-4961-ACA8-57B4D4AEF3EE}" presName="parSpace" presStyleCnt="0"/>
      <dgm:spPr/>
    </dgm:pt>
    <dgm:pt modelId="{A9CFB054-F6BB-462C-84F5-B900535C954F}" type="pres">
      <dgm:prSet presAssocID="{B9B5B8C9-1618-4A6B-8C79-4362120D3455}" presName="parTxOnly" presStyleLbl="node1" presStyleIdx="2" presStyleCnt="4" custScaleX="46658">
        <dgm:presLayoutVars>
          <dgm:bulletEnabled val="1"/>
        </dgm:presLayoutVars>
      </dgm:prSet>
      <dgm:spPr/>
    </dgm:pt>
    <dgm:pt modelId="{3D840AD8-0F7F-4A4E-BEE5-E6B2BEA13372}" type="pres">
      <dgm:prSet presAssocID="{FC3F369B-DBC5-462C-969A-03E4BD24E224}" presName="parSpace" presStyleCnt="0"/>
      <dgm:spPr/>
    </dgm:pt>
    <dgm:pt modelId="{03DD75C2-4482-4C7F-95BF-3BB86823DC42}" type="pres">
      <dgm:prSet presAssocID="{E397AFD5-B2E6-4AA8-BAF9-5DBD81AEECEC}" presName="parTxOnly" presStyleLbl="node1" presStyleIdx="3" presStyleCnt="4" custScaleY="97059">
        <dgm:presLayoutVars>
          <dgm:bulletEnabled val="1"/>
        </dgm:presLayoutVars>
      </dgm:prSet>
      <dgm:spPr/>
    </dgm:pt>
  </dgm:ptLst>
  <dgm:cxnLst>
    <dgm:cxn modelId="{BAB41209-4215-4BA7-BC6C-077416206E8C}" srcId="{5955C726-47B5-4FCB-9996-6FE067B103BE}" destId="{B9B5B8C9-1618-4A6B-8C79-4362120D3455}" srcOrd="2" destOrd="0" parTransId="{7FCBB8D2-3DB8-4708-9B06-2A718EFAF073}" sibTransId="{FC3F369B-DBC5-462C-969A-03E4BD24E224}"/>
    <dgm:cxn modelId="{C454E92D-F084-42A3-B98F-6189A22ADFFB}" type="presOf" srcId="{B9B5B8C9-1618-4A6B-8C79-4362120D3455}" destId="{A9CFB054-F6BB-462C-84F5-B900535C954F}" srcOrd="0" destOrd="0" presId="urn:microsoft.com/office/officeart/2005/8/layout/hChevron3"/>
    <dgm:cxn modelId="{80EAE168-812F-472A-BD5D-66E74E0EAAC1}" srcId="{5955C726-47B5-4FCB-9996-6FE067B103BE}" destId="{4CBD2D9E-2504-4D2B-B778-4CF6CC5AC3B1}" srcOrd="1" destOrd="0" parTransId="{F0C2CD5C-A367-4274-962F-DB154D772FD3}" sibTransId="{4D09963A-4716-4961-ACA8-57B4D4AEF3EE}"/>
    <dgm:cxn modelId="{54E29269-654C-4FFA-B0FA-0C5FA5C66DFF}" type="presOf" srcId="{4CBD2D9E-2504-4D2B-B778-4CF6CC5AC3B1}" destId="{504E148E-090D-4601-9A5A-0FC30418D4FB}" srcOrd="0" destOrd="0" presId="urn:microsoft.com/office/officeart/2005/8/layout/hChevron3"/>
    <dgm:cxn modelId="{B6A94985-6D80-4798-9254-2259CA54B8A0}" srcId="{5955C726-47B5-4FCB-9996-6FE067B103BE}" destId="{E397AFD5-B2E6-4AA8-BAF9-5DBD81AEECEC}" srcOrd="3" destOrd="0" parTransId="{731CB795-3312-492B-999C-4914B835B3AC}" sibTransId="{CBB1B8B7-561B-4A58-9243-ABCCF26C73EE}"/>
    <dgm:cxn modelId="{7783299D-91C1-4C89-907B-2FDDC4619D4D}" srcId="{5955C726-47B5-4FCB-9996-6FE067B103BE}" destId="{56023612-2E60-416F-BB82-12FD3364E93B}" srcOrd="0" destOrd="0" parTransId="{221D69F4-5453-4D7D-A679-A56A2A0B83EE}" sibTransId="{038CDEF0-5512-48CC-80DC-D29396DE2FDE}"/>
    <dgm:cxn modelId="{83A0B3AE-8961-43BD-BBD7-C2B7AA7DB0F3}" type="presOf" srcId="{56023612-2E60-416F-BB82-12FD3364E93B}" destId="{3CB2CB2E-1C34-4938-A56D-CC84D7A83CCD}" srcOrd="0" destOrd="0" presId="urn:microsoft.com/office/officeart/2005/8/layout/hChevron3"/>
    <dgm:cxn modelId="{550A06B4-88DA-4596-9CBE-6058044B4948}" type="presOf" srcId="{5955C726-47B5-4FCB-9996-6FE067B103BE}" destId="{79225BCF-0CC1-4AF6-AC29-135202ECF246}" srcOrd="0" destOrd="0" presId="urn:microsoft.com/office/officeart/2005/8/layout/hChevron3"/>
    <dgm:cxn modelId="{5D8CA5C6-BC29-477F-83F1-8FD354838562}" type="presOf" srcId="{E397AFD5-B2E6-4AA8-BAF9-5DBD81AEECEC}" destId="{03DD75C2-4482-4C7F-95BF-3BB86823DC42}" srcOrd="0" destOrd="0" presId="urn:microsoft.com/office/officeart/2005/8/layout/hChevron3"/>
    <dgm:cxn modelId="{521FB422-4BE8-4570-931C-B5EBCD9C5602}" type="presParOf" srcId="{79225BCF-0CC1-4AF6-AC29-135202ECF246}" destId="{3CB2CB2E-1C34-4938-A56D-CC84D7A83CCD}" srcOrd="0" destOrd="0" presId="urn:microsoft.com/office/officeart/2005/8/layout/hChevron3"/>
    <dgm:cxn modelId="{5FE8BE73-669F-4D94-A832-3E5BC747D594}" type="presParOf" srcId="{79225BCF-0CC1-4AF6-AC29-135202ECF246}" destId="{DF066327-6133-49F2-A398-8344978A584E}" srcOrd="1" destOrd="0" presId="urn:microsoft.com/office/officeart/2005/8/layout/hChevron3"/>
    <dgm:cxn modelId="{C040ACAC-0F27-4A8B-951F-72249790C78C}" type="presParOf" srcId="{79225BCF-0CC1-4AF6-AC29-135202ECF246}" destId="{504E148E-090D-4601-9A5A-0FC30418D4FB}" srcOrd="2" destOrd="0" presId="urn:microsoft.com/office/officeart/2005/8/layout/hChevron3"/>
    <dgm:cxn modelId="{04814C73-D639-458A-BA1C-DAC79AAF3A8B}" type="presParOf" srcId="{79225BCF-0CC1-4AF6-AC29-135202ECF246}" destId="{2A4E70F1-07BB-4D43-B8BF-28116D2345A2}" srcOrd="3" destOrd="0" presId="urn:microsoft.com/office/officeart/2005/8/layout/hChevron3"/>
    <dgm:cxn modelId="{59DAAE27-9BD4-4AC1-9A0F-38FB059080D4}" type="presParOf" srcId="{79225BCF-0CC1-4AF6-AC29-135202ECF246}" destId="{A9CFB054-F6BB-462C-84F5-B900535C954F}" srcOrd="4" destOrd="0" presId="urn:microsoft.com/office/officeart/2005/8/layout/hChevron3"/>
    <dgm:cxn modelId="{27A46325-7D1C-4617-87C2-45B8F094281C}" type="presParOf" srcId="{79225BCF-0CC1-4AF6-AC29-135202ECF246}" destId="{3D840AD8-0F7F-4A4E-BEE5-E6B2BEA13372}" srcOrd="5" destOrd="0" presId="urn:microsoft.com/office/officeart/2005/8/layout/hChevron3"/>
    <dgm:cxn modelId="{99D297B6-C541-4D4B-B8AB-1D80305656B7}" type="presParOf" srcId="{79225BCF-0CC1-4AF6-AC29-135202ECF246}" destId="{03DD75C2-4482-4C7F-95BF-3BB86823DC42}" srcOrd="6" destOrd="0" presId="urn:microsoft.com/office/officeart/2005/8/layout/hChevron3"/>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DA78DD0-3C23-4B3C-9CB1-26BD1EC898F4}" type="doc">
      <dgm:prSet loTypeId="urn:microsoft.com/office/officeart/2008/layout/LinedList" loCatId="list" qsTypeId="urn:microsoft.com/office/officeart/2005/8/quickstyle/simple2" qsCatId="simple" csTypeId="urn:microsoft.com/office/officeart/2005/8/colors/colorful1" csCatId="colorful" phldr="1"/>
      <dgm:spPr/>
      <dgm:t>
        <a:bodyPr/>
        <a:lstStyle/>
        <a:p>
          <a:endParaRPr lang="en-US"/>
        </a:p>
      </dgm:t>
    </dgm:pt>
    <dgm:pt modelId="{1D1DF1B4-2EE2-4A08-A696-F812C54C264D}">
      <dgm:prSet/>
      <dgm:spPr>
        <a:xfrm>
          <a:off x="0" y="2231"/>
          <a:ext cx="5111749" cy="760818"/>
        </a:xfrm>
        <a:prstGeom prst="rect">
          <a:avLst/>
        </a:prstGeom>
      </dgm:spPr>
      <dgm:t>
        <a:bodyPr/>
        <a:lstStyle/>
        <a:p>
          <a:pPr>
            <a:buNone/>
          </a:pPr>
          <a:r>
            <a:rPr lang="en-US" dirty="0">
              <a:latin typeface="Aptos" panose="02110004020202020204"/>
              <a:ea typeface="+mn-ea"/>
              <a:cs typeface="+mn-cs"/>
            </a:rPr>
            <a:t>Child and Youth Worker/MAHN</a:t>
          </a:r>
        </a:p>
      </dgm:t>
    </dgm:pt>
    <dgm:pt modelId="{C8D0902A-E16B-4F9D-B2F9-07695B689113}" type="parTrans" cxnId="{31B13B95-F5F1-4CB9-B32A-A740664CF7D3}">
      <dgm:prSet/>
      <dgm:spPr/>
      <dgm:t>
        <a:bodyPr/>
        <a:lstStyle/>
        <a:p>
          <a:endParaRPr lang="en-US"/>
        </a:p>
      </dgm:t>
    </dgm:pt>
    <dgm:pt modelId="{42FF909D-4726-4337-BE26-DEB62B92B547}" type="sibTrans" cxnId="{31B13B95-F5F1-4CB9-B32A-A740664CF7D3}">
      <dgm:prSet/>
      <dgm:spPr/>
      <dgm:t>
        <a:bodyPr/>
        <a:lstStyle/>
        <a:p>
          <a:endParaRPr lang="en-US"/>
        </a:p>
      </dgm:t>
    </dgm:pt>
    <dgm:pt modelId="{785402CD-827F-47C3-87EF-CD58DFC67641}">
      <dgm:prSet/>
      <dgm:spPr>
        <a:xfrm>
          <a:off x="0" y="763049"/>
          <a:ext cx="5111749" cy="760818"/>
        </a:xfrm>
        <a:prstGeom prst="rect">
          <a:avLst/>
        </a:prstGeom>
      </dgm:spPr>
      <dgm:t>
        <a:bodyPr/>
        <a:lstStyle/>
        <a:p>
          <a:pPr>
            <a:buNone/>
          </a:pPr>
          <a:r>
            <a:rPr lang="en-US">
              <a:latin typeface="Aptos" panose="02110004020202020204"/>
              <a:ea typeface="+mn-ea"/>
              <a:cs typeface="+mn-cs"/>
            </a:rPr>
            <a:t>An adult you trust</a:t>
          </a:r>
          <a:endParaRPr lang="en-US" dirty="0">
            <a:latin typeface="Aptos" panose="02110004020202020204"/>
            <a:ea typeface="+mn-ea"/>
            <a:cs typeface="+mn-cs"/>
          </a:endParaRPr>
        </a:p>
      </dgm:t>
    </dgm:pt>
    <dgm:pt modelId="{79315966-EA14-4353-A5A4-9E8290DCD99E}" type="parTrans" cxnId="{5F0182A7-575F-447A-9BA1-12998AA2D73D}">
      <dgm:prSet/>
      <dgm:spPr/>
      <dgm:t>
        <a:bodyPr/>
        <a:lstStyle/>
        <a:p>
          <a:endParaRPr lang="en-US"/>
        </a:p>
      </dgm:t>
    </dgm:pt>
    <dgm:pt modelId="{40131922-B673-41A7-BBF5-B495CC8E33FA}" type="sibTrans" cxnId="{5F0182A7-575F-447A-9BA1-12998AA2D73D}">
      <dgm:prSet/>
      <dgm:spPr/>
      <dgm:t>
        <a:bodyPr/>
        <a:lstStyle/>
        <a:p>
          <a:endParaRPr lang="en-US"/>
        </a:p>
      </dgm:t>
    </dgm:pt>
    <dgm:pt modelId="{2F4D222A-9DC1-4539-B6EB-3747D27976C6}">
      <dgm:prSet/>
      <dgm:spPr>
        <a:xfrm>
          <a:off x="0" y="1523867"/>
          <a:ext cx="5111749" cy="760818"/>
        </a:xfrm>
        <a:prstGeom prst="rect">
          <a:avLst/>
        </a:prstGeom>
      </dgm:spPr>
      <dgm:t>
        <a:bodyPr/>
        <a:lstStyle/>
        <a:p>
          <a:pPr>
            <a:buNone/>
          </a:pPr>
          <a:r>
            <a:rPr lang="en-US">
              <a:latin typeface="Aptos" panose="02110004020202020204"/>
              <a:ea typeface="+mn-ea"/>
              <a:cs typeface="+mn-cs"/>
            </a:rPr>
            <a:t>Public Health Nurse</a:t>
          </a:r>
          <a:endParaRPr lang="en-US" dirty="0">
            <a:latin typeface="Aptos" panose="02110004020202020204"/>
            <a:ea typeface="+mn-ea"/>
            <a:cs typeface="+mn-cs"/>
          </a:endParaRPr>
        </a:p>
      </dgm:t>
    </dgm:pt>
    <dgm:pt modelId="{D86DE520-AA11-4312-A803-736ADA6787A4}" type="parTrans" cxnId="{7890E4CB-846E-4343-B11A-32BDD69A3319}">
      <dgm:prSet/>
      <dgm:spPr/>
      <dgm:t>
        <a:bodyPr/>
        <a:lstStyle/>
        <a:p>
          <a:endParaRPr lang="en-US"/>
        </a:p>
      </dgm:t>
    </dgm:pt>
    <dgm:pt modelId="{C6B80716-3E5F-4382-B2F9-3CBE42784F31}" type="sibTrans" cxnId="{7890E4CB-846E-4343-B11A-32BDD69A3319}">
      <dgm:prSet/>
      <dgm:spPr/>
      <dgm:t>
        <a:bodyPr/>
        <a:lstStyle/>
        <a:p>
          <a:endParaRPr lang="en-US"/>
        </a:p>
      </dgm:t>
    </dgm:pt>
    <dgm:pt modelId="{611273B2-8FE8-4C90-A8CC-E14C6E7461DA}">
      <dgm:prSet/>
      <dgm:spPr>
        <a:xfrm>
          <a:off x="0" y="2284685"/>
          <a:ext cx="5111749" cy="760818"/>
        </a:xfrm>
        <a:prstGeom prst="rect">
          <a:avLst/>
        </a:prstGeom>
      </dgm:spPr>
      <dgm:t>
        <a:bodyPr/>
        <a:lstStyle/>
        <a:p>
          <a:pPr>
            <a:buNone/>
          </a:pPr>
          <a:r>
            <a:rPr lang="en-US">
              <a:latin typeface="Aptos" panose="02110004020202020204"/>
              <a:ea typeface="+mn-ea"/>
              <a:cs typeface="+mn-cs"/>
            </a:rPr>
            <a:t>Your health care provider</a:t>
          </a:r>
          <a:endParaRPr lang="en-US" dirty="0">
            <a:latin typeface="Aptos" panose="02110004020202020204"/>
            <a:ea typeface="+mn-ea"/>
            <a:cs typeface="+mn-cs"/>
          </a:endParaRPr>
        </a:p>
      </dgm:t>
    </dgm:pt>
    <dgm:pt modelId="{5CD63E6D-B62B-4969-B13D-0A6D144B54D2}" type="parTrans" cxnId="{3F774128-B3B9-4FFF-A108-DC776A30BD70}">
      <dgm:prSet/>
      <dgm:spPr/>
      <dgm:t>
        <a:bodyPr/>
        <a:lstStyle/>
        <a:p>
          <a:endParaRPr lang="en-US"/>
        </a:p>
      </dgm:t>
    </dgm:pt>
    <dgm:pt modelId="{0B0D8C4A-5326-4B8B-AB9A-3D58DBAEF456}" type="sibTrans" cxnId="{3F774128-B3B9-4FFF-A108-DC776A30BD70}">
      <dgm:prSet/>
      <dgm:spPr/>
      <dgm:t>
        <a:bodyPr/>
        <a:lstStyle/>
        <a:p>
          <a:endParaRPr lang="en-US"/>
        </a:p>
      </dgm:t>
    </dgm:pt>
    <dgm:pt modelId="{AF6128BC-7F9F-4CC9-BA9B-B6D0679D6791}">
      <dgm:prSet/>
      <dgm:spPr>
        <a:xfrm>
          <a:off x="0" y="3045503"/>
          <a:ext cx="5111749" cy="760818"/>
        </a:xfrm>
        <a:prstGeom prst="rect">
          <a:avLst/>
        </a:prstGeom>
      </dgm:spPr>
      <dgm:t>
        <a:bodyPr/>
        <a:lstStyle/>
        <a:p>
          <a:pPr>
            <a:buNone/>
          </a:pPr>
          <a:r>
            <a:rPr lang="en-US">
              <a:latin typeface="Aptos" panose="02110004020202020204"/>
              <a:ea typeface="+mn-ea"/>
              <a:cs typeface="+mn-cs"/>
            </a:rPr>
            <a:t>Other supports: Kids Help Phone</a:t>
          </a:r>
          <a:endParaRPr lang="en-US" dirty="0">
            <a:latin typeface="Aptos" panose="02110004020202020204"/>
            <a:ea typeface="+mn-ea"/>
            <a:cs typeface="+mn-cs"/>
          </a:endParaRPr>
        </a:p>
      </dgm:t>
    </dgm:pt>
    <dgm:pt modelId="{34642D7F-C318-4856-B3A5-6D7CF2049F6D}" type="parTrans" cxnId="{A2D9AB9D-CD7B-40D8-A23D-D32ABB5315DA}">
      <dgm:prSet/>
      <dgm:spPr/>
      <dgm:t>
        <a:bodyPr/>
        <a:lstStyle/>
        <a:p>
          <a:endParaRPr lang="en-US"/>
        </a:p>
      </dgm:t>
    </dgm:pt>
    <dgm:pt modelId="{EAAFDE7F-5128-4CFE-B9CF-0B3620AA6B9F}" type="sibTrans" cxnId="{A2D9AB9D-CD7B-40D8-A23D-D32ABB5315DA}">
      <dgm:prSet/>
      <dgm:spPr/>
      <dgm:t>
        <a:bodyPr/>
        <a:lstStyle/>
        <a:p>
          <a:endParaRPr lang="en-US"/>
        </a:p>
      </dgm:t>
    </dgm:pt>
    <dgm:pt modelId="{AEEA898F-5300-43F5-A060-EE2F607D23F4}">
      <dgm:prSet/>
      <dgm:spPr>
        <a:xfrm>
          <a:off x="0" y="3806321"/>
          <a:ext cx="5111749" cy="760818"/>
        </a:xfrm>
        <a:prstGeom prst="rect">
          <a:avLst/>
        </a:prstGeom>
      </dgm:spPr>
      <dgm:t>
        <a:bodyPr/>
        <a:lstStyle/>
        <a:p>
          <a:pPr>
            <a:buNone/>
          </a:pPr>
          <a:r>
            <a:rPr lang="en-US">
              <a:latin typeface="Aptos" panose="02110004020202020204"/>
              <a:ea typeface="+mn-ea"/>
              <a:cs typeface="+mn-cs"/>
            </a:rPr>
            <a:t>Quash App</a:t>
          </a:r>
          <a:endParaRPr lang="en-US" dirty="0">
            <a:latin typeface="Aptos" panose="02110004020202020204"/>
            <a:ea typeface="+mn-ea"/>
            <a:cs typeface="+mn-cs"/>
          </a:endParaRPr>
        </a:p>
      </dgm:t>
    </dgm:pt>
    <dgm:pt modelId="{B6C7A5DD-CFFF-428F-B39C-109A16840B87}" type="parTrans" cxnId="{6E6A0302-AD70-4A14-B49D-75B2FD997FFA}">
      <dgm:prSet/>
      <dgm:spPr/>
      <dgm:t>
        <a:bodyPr/>
        <a:lstStyle/>
        <a:p>
          <a:endParaRPr lang="en-US"/>
        </a:p>
      </dgm:t>
    </dgm:pt>
    <dgm:pt modelId="{86A233D7-87AA-48DE-8EE4-E2E014EF84C4}" type="sibTrans" cxnId="{6E6A0302-AD70-4A14-B49D-75B2FD997FFA}">
      <dgm:prSet/>
      <dgm:spPr/>
      <dgm:t>
        <a:bodyPr/>
        <a:lstStyle/>
        <a:p>
          <a:endParaRPr lang="en-US"/>
        </a:p>
      </dgm:t>
    </dgm:pt>
    <dgm:pt modelId="{5692A803-0ABD-48B1-BD95-BDE5D8A1A5D0}" type="pres">
      <dgm:prSet presAssocID="{7DA78DD0-3C23-4B3C-9CB1-26BD1EC898F4}" presName="vert0" presStyleCnt="0">
        <dgm:presLayoutVars>
          <dgm:dir/>
          <dgm:animOne val="branch"/>
          <dgm:animLvl val="lvl"/>
        </dgm:presLayoutVars>
      </dgm:prSet>
      <dgm:spPr/>
    </dgm:pt>
    <dgm:pt modelId="{508BFC31-2B6B-44D4-A23A-0FDA01864A15}" type="pres">
      <dgm:prSet presAssocID="{1D1DF1B4-2EE2-4A08-A696-F812C54C264D}" presName="thickLine" presStyleLbl="alignNode1" presStyleIdx="0" presStyleCnt="6"/>
      <dgm:spPr>
        <a:xfrm>
          <a:off x="0" y="2231"/>
          <a:ext cx="5111749" cy="0"/>
        </a:xfrm>
        <a:prstGeom prst="line">
          <a:avLst/>
        </a:prstGeom>
      </dgm:spPr>
    </dgm:pt>
    <dgm:pt modelId="{A4E5EA02-93CD-4FB8-850B-31625329F04C}" type="pres">
      <dgm:prSet presAssocID="{1D1DF1B4-2EE2-4A08-A696-F812C54C264D}" presName="horz1" presStyleCnt="0"/>
      <dgm:spPr/>
    </dgm:pt>
    <dgm:pt modelId="{8C7D1765-FFD5-4323-A203-7E9B79FD1681}" type="pres">
      <dgm:prSet presAssocID="{1D1DF1B4-2EE2-4A08-A696-F812C54C264D}" presName="tx1" presStyleLbl="revTx" presStyleIdx="0" presStyleCnt="6"/>
      <dgm:spPr/>
    </dgm:pt>
    <dgm:pt modelId="{16A7657B-CEFB-47D5-B4A7-3C3A3FC24237}" type="pres">
      <dgm:prSet presAssocID="{1D1DF1B4-2EE2-4A08-A696-F812C54C264D}" presName="vert1" presStyleCnt="0"/>
      <dgm:spPr/>
    </dgm:pt>
    <dgm:pt modelId="{74585015-D68A-496D-B018-B915D62A46F5}" type="pres">
      <dgm:prSet presAssocID="{785402CD-827F-47C3-87EF-CD58DFC67641}" presName="thickLine" presStyleLbl="alignNode1" presStyleIdx="1" presStyleCnt="6"/>
      <dgm:spPr>
        <a:xfrm>
          <a:off x="0" y="763049"/>
          <a:ext cx="5111749" cy="0"/>
        </a:xfrm>
        <a:prstGeom prst="line">
          <a:avLst/>
        </a:prstGeom>
      </dgm:spPr>
    </dgm:pt>
    <dgm:pt modelId="{438666F6-768A-4538-9486-7B775CA08E83}" type="pres">
      <dgm:prSet presAssocID="{785402CD-827F-47C3-87EF-CD58DFC67641}" presName="horz1" presStyleCnt="0"/>
      <dgm:spPr/>
    </dgm:pt>
    <dgm:pt modelId="{453E05E2-A078-4217-90AE-74B11643EA7C}" type="pres">
      <dgm:prSet presAssocID="{785402CD-827F-47C3-87EF-CD58DFC67641}" presName="tx1" presStyleLbl="revTx" presStyleIdx="1" presStyleCnt="6"/>
      <dgm:spPr/>
    </dgm:pt>
    <dgm:pt modelId="{803201D4-C0EE-45D1-BB9D-13F25A6DCEC6}" type="pres">
      <dgm:prSet presAssocID="{785402CD-827F-47C3-87EF-CD58DFC67641}" presName="vert1" presStyleCnt="0"/>
      <dgm:spPr/>
    </dgm:pt>
    <dgm:pt modelId="{E8DA9C56-2561-47FC-BEF8-5D2D9592874A}" type="pres">
      <dgm:prSet presAssocID="{2F4D222A-9DC1-4539-B6EB-3747D27976C6}" presName="thickLine" presStyleLbl="alignNode1" presStyleIdx="2" presStyleCnt="6"/>
      <dgm:spPr>
        <a:xfrm>
          <a:off x="0" y="1523867"/>
          <a:ext cx="5111749" cy="0"/>
        </a:xfrm>
        <a:prstGeom prst="line">
          <a:avLst/>
        </a:prstGeom>
      </dgm:spPr>
    </dgm:pt>
    <dgm:pt modelId="{86973F3D-EA77-45B5-927D-BB70AF33E82F}" type="pres">
      <dgm:prSet presAssocID="{2F4D222A-9DC1-4539-B6EB-3747D27976C6}" presName="horz1" presStyleCnt="0"/>
      <dgm:spPr/>
    </dgm:pt>
    <dgm:pt modelId="{0FA5A905-FA44-48E6-8898-8D7AA8DB33DA}" type="pres">
      <dgm:prSet presAssocID="{2F4D222A-9DC1-4539-B6EB-3747D27976C6}" presName="tx1" presStyleLbl="revTx" presStyleIdx="2" presStyleCnt="6"/>
      <dgm:spPr/>
    </dgm:pt>
    <dgm:pt modelId="{C696830D-F801-4CE5-B6F3-9D74ABAD6C60}" type="pres">
      <dgm:prSet presAssocID="{2F4D222A-9DC1-4539-B6EB-3747D27976C6}" presName="vert1" presStyleCnt="0"/>
      <dgm:spPr/>
    </dgm:pt>
    <dgm:pt modelId="{10A13F29-3407-4A9D-A9AF-F23F4E2B1CF0}" type="pres">
      <dgm:prSet presAssocID="{611273B2-8FE8-4C90-A8CC-E14C6E7461DA}" presName="thickLine" presStyleLbl="alignNode1" presStyleIdx="3" presStyleCnt="6"/>
      <dgm:spPr>
        <a:xfrm>
          <a:off x="0" y="2284685"/>
          <a:ext cx="5111749" cy="0"/>
        </a:xfrm>
        <a:prstGeom prst="line">
          <a:avLst/>
        </a:prstGeom>
      </dgm:spPr>
    </dgm:pt>
    <dgm:pt modelId="{C264DB96-26A4-4E62-9360-F1C2F57EA7F6}" type="pres">
      <dgm:prSet presAssocID="{611273B2-8FE8-4C90-A8CC-E14C6E7461DA}" presName="horz1" presStyleCnt="0"/>
      <dgm:spPr/>
    </dgm:pt>
    <dgm:pt modelId="{E2A57A62-B81F-4899-B3B1-3E86B682380F}" type="pres">
      <dgm:prSet presAssocID="{611273B2-8FE8-4C90-A8CC-E14C6E7461DA}" presName="tx1" presStyleLbl="revTx" presStyleIdx="3" presStyleCnt="6"/>
      <dgm:spPr/>
    </dgm:pt>
    <dgm:pt modelId="{24539B5E-6649-4479-AA1E-A0A0D4778150}" type="pres">
      <dgm:prSet presAssocID="{611273B2-8FE8-4C90-A8CC-E14C6E7461DA}" presName="vert1" presStyleCnt="0"/>
      <dgm:spPr/>
    </dgm:pt>
    <dgm:pt modelId="{AAEE2478-8DAD-40B4-B783-F37DE0A7B5DE}" type="pres">
      <dgm:prSet presAssocID="{AF6128BC-7F9F-4CC9-BA9B-B6D0679D6791}" presName="thickLine" presStyleLbl="alignNode1" presStyleIdx="4" presStyleCnt="6"/>
      <dgm:spPr>
        <a:xfrm>
          <a:off x="0" y="3045503"/>
          <a:ext cx="5111749" cy="0"/>
        </a:xfrm>
        <a:prstGeom prst="line">
          <a:avLst/>
        </a:prstGeom>
      </dgm:spPr>
    </dgm:pt>
    <dgm:pt modelId="{1C65CA20-A5A5-4EDA-9FF0-91103D6D7D5A}" type="pres">
      <dgm:prSet presAssocID="{AF6128BC-7F9F-4CC9-BA9B-B6D0679D6791}" presName="horz1" presStyleCnt="0"/>
      <dgm:spPr/>
    </dgm:pt>
    <dgm:pt modelId="{CD50BF06-ECE9-4BE6-86BF-8204180C5310}" type="pres">
      <dgm:prSet presAssocID="{AF6128BC-7F9F-4CC9-BA9B-B6D0679D6791}" presName="tx1" presStyleLbl="revTx" presStyleIdx="4" presStyleCnt="6"/>
      <dgm:spPr/>
    </dgm:pt>
    <dgm:pt modelId="{F7DB91C9-A515-49E8-A105-0035C6D77C62}" type="pres">
      <dgm:prSet presAssocID="{AF6128BC-7F9F-4CC9-BA9B-B6D0679D6791}" presName="vert1" presStyleCnt="0"/>
      <dgm:spPr/>
    </dgm:pt>
    <dgm:pt modelId="{BA72FFAB-8A51-4ECA-A399-30EB22402886}" type="pres">
      <dgm:prSet presAssocID="{AEEA898F-5300-43F5-A060-EE2F607D23F4}" presName="thickLine" presStyleLbl="alignNode1" presStyleIdx="5" presStyleCnt="6"/>
      <dgm:spPr>
        <a:xfrm>
          <a:off x="0" y="3806321"/>
          <a:ext cx="5111749" cy="0"/>
        </a:xfrm>
        <a:prstGeom prst="line">
          <a:avLst/>
        </a:prstGeom>
      </dgm:spPr>
    </dgm:pt>
    <dgm:pt modelId="{EBB78EFE-BE21-4625-B78D-9564860278BC}" type="pres">
      <dgm:prSet presAssocID="{AEEA898F-5300-43F5-A060-EE2F607D23F4}" presName="horz1" presStyleCnt="0"/>
      <dgm:spPr/>
    </dgm:pt>
    <dgm:pt modelId="{7699E30B-838C-441D-B2EF-F58E5FC2E999}" type="pres">
      <dgm:prSet presAssocID="{AEEA898F-5300-43F5-A060-EE2F607D23F4}" presName="tx1" presStyleLbl="revTx" presStyleIdx="5" presStyleCnt="6"/>
      <dgm:spPr/>
    </dgm:pt>
    <dgm:pt modelId="{CA44EABC-AAC4-4297-9DC7-124242217347}" type="pres">
      <dgm:prSet presAssocID="{AEEA898F-5300-43F5-A060-EE2F607D23F4}" presName="vert1" presStyleCnt="0"/>
      <dgm:spPr/>
    </dgm:pt>
  </dgm:ptLst>
  <dgm:cxnLst>
    <dgm:cxn modelId="{6E6A0302-AD70-4A14-B49D-75B2FD997FFA}" srcId="{7DA78DD0-3C23-4B3C-9CB1-26BD1EC898F4}" destId="{AEEA898F-5300-43F5-A060-EE2F607D23F4}" srcOrd="5" destOrd="0" parTransId="{B6C7A5DD-CFFF-428F-B39C-109A16840B87}" sibTransId="{86A233D7-87AA-48DE-8EE4-E2E014EF84C4}"/>
    <dgm:cxn modelId="{757F0307-3D95-4A5D-AAD6-CD4F8F8633DA}" type="presOf" srcId="{AF6128BC-7F9F-4CC9-BA9B-B6D0679D6791}" destId="{CD50BF06-ECE9-4BE6-86BF-8204180C5310}" srcOrd="0" destOrd="0" presId="urn:microsoft.com/office/officeart/2008/layout/LinedList"/>
    <dgm:cxn modelId="{3F774128-B3B9-4FFF-A108-DC776A30BD70}" srcId="{7DA78DD0-3C23-4B3C-9CB1-26BD1EC898F4}" destId="{611273B2-8FE8-4C90-A8CC-E14C6E7461DA}" srcOrd="3" destOrd="0" parTransId="{5CD63E6D-B62B-4969-B13D-0A6D144B54D2}" sibTransId="{0B0D8C4A-5326-4B8B-AB9A-3D58DBAEF456}"/>
    <dgm:cxn modelId="{50971E29-1ECE-4AF1-936E-4A7ECD04245D}" type="presOf" srcId="{2F4D222A-9DC1-4539-B6EB-3747D27976C6}" destId="{0FA5A905-FA44-48E6-8898-8D7AA8DB33DA}" srcOrd="0" destOrd="0" presId="urn:microsoft.com/office/officeart/2008/layout/LinedList"/>
    <dgm:cxn modelId="{B33CEC3C-5677-47D5-8EFA-D97FA3376949}" type="presOf" srcId="{AEEA898F-5300-43F5-A060-EE2F607D23F4}" destId="{7699E30B-838C-441D-B2EF-F58E5FC2E999}" srcOrd="0" destOrd="0" presId="urn:microsoft.com/office/officeart/2008/layout/LinedList"/>
    <dgm:cxn modelId="{8C2A524B-30E1-4202-80BE-855A912AA99B}" type="presOf" srcId="{1D1DF1B4-2EE2-4A08-A696-F812C54C264D}" destId="{8C7D1765-FFD5-4323-A203-7E9B79FD1681}" srcOrd="0" destOrd="0" presId="urn:microsoft.com/office/officeart/2008/layout/LinedList"/>
    <dgm:cxn modelId="{A81EF153-5405-4255-A869-791BF9F259FE}" type="presOf" srcId="{785402CD-827F-47C3-87EF-CD58DFC67641}" destId="{453E05E2-A078-4217-90AE-74B11643EA7C}" srcOrd="0" destOrd="0" presId="urn:microsoft.com/office/officeart/2008/layout/LinedList"/>
    <dgm:cxn modelId="{31B13B95-F5F1-4CB9-B32A-A740664CF7D3}" srcId="{7DA78DD0-3C23-4B3C-9CB1-26BD1EC898F4}" destId="{1D1DF1B4-2EE2-4A08-A696-F812C54C264D}" srcOrd="0" destOrd="0" parTransId="{C8D0902A-E16B-4F9D-B2F9-07695B689113}" sibTransId="{42FF909D-4726-4337-BE26-DEB62B92B547}"/>
    <dgm:cxn modelId="{A2D9AB9D-CD7B-40D8-A23D-D32ABB5315DA}" srcId="{7DA78DD0-3C23-4B3C-9CB1-26BD1EC898F4}" destId="{AF6128BC-7F9F-4CC9-BA9B-B6D0679D6791}" srcOrd="4" destOrd="0" parTransId="{34642D7F-C318-4856-B3A5-6D7CF2049F6D}" sibTransId="{EAAFDE7F-5128-4CFE-B9CF-0B3620AA6B9F}"/>
    <dgm:cxn modelId="{5F0182A7-575F-447A-9BA1-12998AA2D73D}" srcId="{7DA78DD0-3C23-4B3C-9CB1-26BD1EC898F4}" destId="{785402CD-827F-47C3-87EF-CD58DFC67641}" srcOrd="1" destOrd="0" parTransId="{79315966-EA14-4353-A5A4-9E8290DCD99E}" sibTransId="{40131922-B673-41A7-BBF5-B495CC8E33FA}"/>
    <dgm:cxn modelId="{7890E4CB-846E-4343-B11A-32BDD69A3319}" srcId="{7DA78DD0-3C23-4B3C-9CB1-26BD1EC898F4}" destId="{2F4D222A-9DC1-4539-B6EB-3747D27976C6}" srcOrd="2" destOrd="0" parTransId="{D86DE520-AA11-4312-A803-736ADA6787A4}" sibTransId="{C6B80716-3E5F-4382-B2F9-3CBE42784F31}"/>
    <dgm:cxn modelId="{AA7E7FD1-CA95-4911-890A-78DA6123F044}" type="presOf" srcId="{611273B2-8FE8-4C90-A8CC-E14C6E7461DA}" destId="{E2A57A62-B81F-4899-B3B1-3E86B682380F}" srcOrd="0" destOrd="0" presId="urn:microsoft.com/office/officeart/2008/layout/LinedList"/>
    <dgm:cxn modelId="{D98889E2-638F-42BA-A640-3684220DAC1F}" type="presOf" srcId="{7DA78DD0-3C23-4B3C-9CB1-26BD1EC898F4}" destId="{5692A803-0ABD-48B1-BD95-BDE5D8A1A5D0}" srcOrd="0" destOrd="0" presId="urn:microsoft.com/office/officeart/2008/layout/LinedList"/>
    <dgm:cxn modelId="{EE0FA839-2CDB-405E-A21A-122A11695039}" type="presParOf" srcId="{5692A803-0ABD-48B1-BD95-BDE5D8A1A5D0}" destId="{508BFC31-2B6B-44D4-A23A-0FDA01864A15}" srcOrd="0" destOrd="0" presId="urn:microsoft.com/office/officeart/2008/layout/LinedList"/>
    <dgm:cxn modelId="{5B9802D2-4710-4BC9-AD5D-26CA0ABCA4D6}" type="presParOf" srcId="{5692A803-0ABD-48B1-BD95-BDE5D8A1A5D0}" destId="{A4E5EA02-93CD-4FB8-850B-31625329F04C}" srcOrd="1" destOrd="0" presId="urn:microsoft.com/office/officeart/2008/layout/LinedList"/>
    <dgm:cxn modelId="{722FEA59-835F-49EE-8FEA-675D7A96563C}" type="presParOf" srcId="{A4E5EA02-93CD-4FB8-850B-31625329F04C}" destId="{8C7D1765-FFD5-4323-A203-7E9B79FD1681}" srcOrd="0" destOrd="0" presId="urn:microsoft.com/office/officeart/2008/layout/LinedList"/>
    <dgm:cxn modelId="{F5DA9A3C-DB70-44DA-B882-B8D0592E6C33}" type="presParOf" srcId="{A4E5EA02-93CD-4FB8-850B-31625329F04C}" destId="{16A7657B-CEFB-47D5-B4A7-3C3A3FC24237}" srcOrd="1" destOrd="0" presId="urn:microsoft.com/office/officeart/2008/layout/LinedList"/>
    <dgm:cxn modelId="{5106381C-7EC6-4F15-B704-F2D80DC6D4FC}" type="presParOf" srcId="{5692A803-0ABD-48B1-BD95-BDE5D8A1A5D0}" destId="{74585015-D68A-496D-B018-B915D62A46F5}" srcOrd="2" destOrd="0" presId="urn:microsoft.com/office/officeart/2008/layout/LinedList"/>
    <dgm:cxn modelId="{834F2BD1-3BF9-4DED-97B3-876356E2782C}" type="presParOf" srcId="{5692A803-0ABD-48B1-BD95-BDE5D8A1A5D0}" destId="{438666F6-768A-4538-9486-7B775CA08E83}" srcOrd="3" destOrd="0" presId="urn:microsoft.com/office/officeart/2008/layout/LinedList"/>
    <dgm:cxn modelId="{03055F83-93A4-42F4-9066-41044C1ABC11}" type="presParOf" srcId="{438666F6-768A-4538-9486-7B775CA08E83}" destId="{453E05E2-A078-4217-90AE-74B11643EA7C}" srcOrd="0" destOrd="0" presId="urn:microsoft.com/office/officeart/2008/layout/LinedList"/>
    <dgm:cxn modelId="{19636C4D-DD48-4E88-AF78-3FBC90DCB17F}" type="presParOf" srcId="{438666F6-768A-4538-9486-7B775CA08E83}" destId="{803201D4-C0EE-45D1-BB9D-13F25A6DCEC6}" srcOrd="1" destOrd="0" presId="urn:microsoft.com/office/officeart/2008/layout/LinedList"/>
    <dgm:cxn modelId="{0BAA3EF2-D17E-4368-A04F-03146D36F8F0}" type="presParOf" srcId="{5692A803-0ABD-48B1-BD95-BDE5D8A1A5D0}" destId="{E8DA9C56-2561-47FC-BEF8-5D2D9592874A}" srcOrd="4" destOrd="0" presId="urn:microsoft.com/office/officeart/2008/layout/LinedList"/>
    <dgm:cxn modelId="{B2465E73-D065-4710-B3E9-E88D9CE8AF14}" type="presParOf" srcId="{5692A803-0ABD-48B1-BD95-BDE5D8A1A5D0}" destId="{86973F3D-EA77-45B5-927D-BB70AF33E82F}" srcOrd="5" destOrd="0" presId="urn:microsoft.com/office/officeart/2008/layout/LinedList"/>
    <dgm:cxn modelId="{873ECFAA-1C01-49CE-9725-C7B4762A6791}" type="presParOf" srcId="{86973F3D-EA77-45B5-927D-BB70AF33E82F}" destId="{0FA5A905-FA44-48E6-8898-8D7AA8DB33DA}" srcOrd="0" destOrd="0" presId="urn:microsoft.com/office/officeart/2008/layout/LinedList"/>
    <dgm:cxn modelId="{CFAA0F68-11B6-4A5A-8092-DD77FA0CADFC}" type="presParOf" srcId="{86973F3D-EA77-45B5-927D-BB70AF33E82F}" destId="{C696830D-F801-4CE5-B6F3-9D74ABAD6C60}" srcOrd="1" destOrd="0" presId="urn:microsoft.com/office/officeart/2008/layout/LinedList"/>
    <dgm:cxn modelId="{CC7AE270-73D8-41B5-858D-81D788594697}" type="presParOf" srcId="{5692A803-0ABD-48B1-BD95-BDE5D8A1A5D0}" destId="{10A13F29-3407-4A9D-A9AF-F23F4E2B1CF0}" srcOrd="6" destOrd="0" presId="urn:microsoft.com/office/officeart/2008/layout/LinedList"/>
    <dgm:cxn modelId="{FB3CFA4F-D0DA-41F9-BC3E-5DC8E2580686}" type="presParOf" srcId="{5692A803-0ABD-48B1-BD95-BDE5D8A1A5D0}" destId="{C264DB96-26A4-4E62-9360-F1C2F57EA7F6}" srcOrd="7" destOrd="0" presId="urn:microsoft.com/office/officeart/2008/layout/LinedList"/>
    <dgm:cxn modelId="{6DCE182E-B5B8-490F-AE04-D2424B608321}" type="presParOf" srcId="{C264DB96-26A4-4E62-9360-F1C2F57EA7F6}" destId="{E2A57A62-B81F-4899-B3B1-3E86B682380F}" srcOrd="0" destOrd="0" presId="urn:microsoft.com/office/officeart/2008/layout/LinedList"/>
    <dgm:cxn modelId="{355E1DC7-7124-459C-87CB-85E9E26369F2}" type="presParOf" srcId="{C264DB96-26A4-4E62-9360-F1C2F57EA7F6}" destId="{24539B5E-6649-4479-AA1E-A0A0D4778150}" srcOrd="1" destOrd="0" presId="urn:microsoft.com/office/officeart/2008/layout/LinedList"/>
    <dgm:cxn modelId="{5A945682-7862-42E2-93D7-3A587DE01C74}" type="presParOf" srcId="{5692A803-0ABD-48B1-BD95-BDE5D8A1A5D0}" destId="{AAEE2478-8DAD-40B4-B783-F37DE0A7B5DE}" srcOrd="8" destOrd="0" presId="urn:microsoft.com/office/officeart/2008/layout/LinedList"/>
    <dgm:cxn modelId="{09B9C5BB-166D-4100-87D2-33CCFC2CDEDB}" type="presParOf" srcId="{5692A803-0ABD-48B1-BD95-BDE5D8A1A5D0}" destId="{1C65CA20-A5A5-4EDA-9FF0-91103D6D7D5A}" srcOrd="9" destOrd="0" presId="urn:microsoft.com/office/officeart/2008/layout/LinedList"/>
    <dgm:cxn modelId="{5BF0D994-98E2-45D9-8E09-21FF96798220}" type="presParOf" srcId="{1C65CA20-A5A5-4EDA-9FF0-91103D6D7D5A}" destId="{CD50BF06-ECE9-4BE6-86BF-8204180C5310}" srcOrd="0" destOrd="0" presId="urn:microsoft.com/office/officeart/2008/layout/LinedList"/>
    <dgm:cxn modelId="{62BA7209-9077-4B87-AEEE-23FE2D73EAD9}" type="presParOf" srcId="{1C65CA20-A5A5-4EDA-9FF0-91103D6D7D5A}" destId="{F7DB91C9-A515-49E8-A105-0035C6D77C62}" srcOrd="1" destOrd="0" presId="urn:microsoft.com/office/officeart/2008/layout/LinedList"/>
    <dgm:cxn modelId="{9F3023C3-883A-412B-83D2-981EA4D51D97}" type="presParOf" srcId="{5692A803-0ABD-48B1-BD95-BDE5D8A1A5D0}" destId="{BA72FFAB-8A51-4ECA-A399-30EB22402886}" srcOrd="10" destOrd="0" presId="urn:microsoft.com/office/officeart/2008/layout/LinedList"/>
    <dgm:cxn modelId="{6543A9BC-7CD4-458F-BDB0-928D61D7F2DE}" type="presParOf" srcId="{5692A803-0ABD-48B1-BD95-BDE5D8A1A5D0}" destId="{EBB78EFE-BE21-4625-B78D-9564860278BC}" srcOrd="11" destOrd="0" presId="urn:microsoft.com/office/officeart/2008/layout/LinedList"/>
    <dgm:cxn modelId="{C7C0E430-172F-4F40-9D1A-8956FD8D3629}" type="presParOf" srcId="{EBB78EFE-BE21-4625-B78D-9564860278BC}" destId="{7699E30B-838C-441D-B2EF-F58E5FC2E999}" srcOrd="0" destOrd="0" presId="urn:microsoft.com/office/officeart/2008/layout/LinedList"/>
    <dgm:cxn modelId="{4C431416-102A-4B8A-AEBD-6425C5AE79F2}" type="presParOf" srcId="{EBB78EFE-BE21-4625-B78D-9564860278BC}" destId="{CA44EABC-AAC4-4297-9DC7-124242217347}" srcOrd="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8EC6471-5384-42D6-90AF-007ECC3F9CFD}"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60526DCC-0B9C-4DAC-9626-D50AA0434B3D}">
      <dgm:prSet custT="1"/>
      <dgm:spPr/>
      <dgm:t>
        <a:bodyPr/>
        <a:lstStyle/>
        <a:p>
          <a:r>
            <a:rPr lang="en-US" sz="2400" b="1"/>
            <a:t>Long term health effects are unknown</a:t>
          </a:r>
        </a:p>
      </dgm:t>
    </dgm:pt>
    <dgm:pt modelId="{E45A1C6E-7CAD-40E6-8D9E-6ABFFBE43300}" type="parTrans" cxnId="{5880B802-C898-4E1E-858C-B860F4A6258D}">
      <dgm:prSet/>
      <dgm:spPr/>
      <dgm:t>
        <a:bodyPr/>
        <a:lstStyle/>
        <a:p>
          <a:endParaRPr lang="en-US" sz="2400" b="1"/>
        </a:p>
      </dgm:t>
    </dgm:pt>
    <dgm:pt modelId="{490453D2-0F41-4907-94C0-6129C5802723}" type="sibTrans" cxnId="{5880B802-C898-4E1E-858C-B860F4A6258D}">
      <dgm:prSet/>
      <dgm:spPr/>
      <dgm:t>
        <a:bodyPr/>
        <a:lstStyle/>
        <a:p>
          <a:endParaRPr lang="en-US" sz="2400" b="1"/>
        </a:p>
      </dgm:t>
    </dgm:pt>
    <dgm:pt modelId="{B1B4FAD7-7EBD-4420-A4BD-EB5D35B5E002}">
      <dgm:prSet custT="1"/>
      <dgm:spPr/>
      <dgm:t>
        <a:bodyPr/>
        <a:lstStyle/>
        <a:p>
          <a:r>
            <a:rPr lang="en-US" sz="2400" b="1" dirty="0"/>
            <a:t>Ingredients in e-juice are harmful</a:t>
          </a:r>
        </a:p>
      </dgm:t>
    </dgm:pt>
    <dgm:pt modelId="{490B0A09-44EE-46C2-A822-BA8ADBDA62B7}" type="parTrans" cxnId="{6E868BF9-B3D5-4CEF-945A-7D0FE9A020C3}">
      <dgm:prSet/>
      <dgm:spPr/>
      <dgm:t>
        <a:bodyPr/>
        <a:lstStyle/>
        <a:p>
          <a:endParaRPr lang="en-US" sz="2400" b="1"/>
        </a:p>
      </dgm:t>
    </dgm:pt>
    <dgm:pt modelId="{AA1FE6D4-357D-4F7E-9156-09EEC472A76E}" type="sibTrans" cxnId="{6E868BF9-B3D5-4CEF-945A-7D0FE9A020C3}">
      <dgm:prSet/>
      <dgm:spPr/>
      <dgm:t>
        <a:bodyPr/>
        <a:lstStyle/>
        <a:p>
          <a:endParaRPr lang="en-US" sz="2400" b="1"/>
        </a:p>
      </dgm:t>
    </dgm:pt>
    <dgm:pt modelId="{5AE7C9D6-D3B8-433A-8AFB-150D93362DDE}">
      <dgm:prSet custT="1"/>
      <dgm:spPr/>
      <dgm:t>
        <a:bodyPr/>
        <a:lstStyle/>
        <a:p>
          <a:r>
            <a:rPr lang="en-US" sz="2400" b="1"/>
            <a:t>Nicotine = addiction</a:t>
          </a:r>
        </a:p>
      </dgm:t>
    </dgm:pt>
    <dgm:pt modelId="{46216417-B893-44E9-A09F-20F4128433E5}" type="parTrans" cxnId="{4A39478A-8B70-49A8-A572-3C6F65B93F09}">
      <dgm:prSet/>
      <dgm:spPr/>
      <dgm:t>
        <a:bodyPr/>
        <a:lstStyle/>
        <a:p>
          <a:endParaRPr lang="en-US" sz="2400" b="1"/>
        </a:p>
      </dgm:t>
    </dgm:pt>
    <dgm:pt modelId="{C628D6A4-07D9-4054-9955-BCA037E75D5F}" type="sibTrans" cxnId="{4A39478A-8B70-49A8-A572-3C6F65B93F09}">
      <dgm:prSet/>
      <dgm:spPr/>
      <dgm:t>
        <a:bodyPr/>
        <a:lstStyle/>
        <a:p>
          <a:endParaRPr lang="en-US" sz="2400" b="1"/>
        </a:p>
      </dgm:t>
    </dgm:pt>
    <dgm:pt modelId="{15843F5D-6190-4418-8E2A-2FB9202BF5CE}">
      <dgm:prSet custT="1"/>
      <dgm:spPr/>
      <dgm:t>
        <a:bodyPr/>
        <a:lstStyle/>
        <a:p>
          <a:r>
            <a:rPr lang="en-US" sz="2400" b="1" dirty="0"/>
            <a:t>If you don’t smoke, don’t vape</a:t>
          </a:r>
        </a:p>
      </dgm:t>
    </dgm:pt>
    <dgm:pt modelId="{7AC7A32F-BABD-4EAB-9FE9-836239B8B39A}" type="parTrans" cxnId="{465AA204-0953-4669-AD92-6C803DB53B63}">
      <dgm:prSet/>
      <dgm:spPr/>
      <dgm:t>
        <a:bodyPr/>
        <a:lstStyle/>
        <a:p>
          <a:endParaRPr lang="en-US" sz="2400" b="1"/>
        </a:p>
      </dgm:t>
    </dgm:pt>
    <dgm:pt modelId="{76815421-5C6F-478D-94D0-81C70E97D3EC}" type="sibTrans" cxnId="{465AA204-0953-4669-AD92-6C803DB53B63}">
      <dgm:prSet/>
      <dgm:spPr/>
      <dgm:t>
        <a:bodyPr/>
        <a:lstStyle/>
        <a:p>
          <a:endParaRPr lang="en-US" sz="2400" b="1"/>
        </a:p>
      </dgm:t>
    </dgm:pt>
    <dgm:pt modelId="{2D067B6C-FA95-4C99-8DEA-93166C314BCF}">
      <dgm:prSet custT="1"/>
      <dgm:spPr/>
      <dgm:t>
        <a:bodyPr/>
        <a:lstStyle/>
        <a:p>
          <a:r>
            <a:rPr lang="en-US" sz="2400" b="1"/>
            <a:t>Just say NO!</a:t>
          </a:r>
        </a:p>
      </dgm:t>
    </dgm:pt>
    <dgm:pt modelId="{2B6138DA-0964-4C2C-B347-DAEAADB50673}" type="parTrans" cxnId="{CD425234-8942-423A-92CE-7CF14618E7FA}">
      <dgm:prSet/>
      <dgm:spPr/>
      <dgm:t>
        <a:bodyPr/>
        <a:lstStyle/>
        <a:p>
          <a:endParaRPr lang="en-US" sz="2400" b="1"/>
        </a:p>
      </dgm:t>
    </dgm:pt>
    <dgm:pt modelId="{489B6D2B-3016-4924-9F25-C4333DDF0335}" type="sibTrans" cxnId="{CD425234-8942-423A-92CE-7CF14618E7FA}">
      <dgm:prSet/>
      <dgm:spPr/>
      <dgm:t>
        <a:bodyPr/>
        <a:lstStyle/>
        <a:p>
          <a:endParaRPr lang="en-US" sz="2400" b="1"/>
        </a:p>
      </dgm:t>
    </dgm:pt>
    <dgm:pt modelId="{A53E02CF-6482-4F5F-B8B0-38BCD3E0A7A5}" type="pres">
      <dgm:prSet presAssocID="{38EC6471-5384-42D6-90AF-007ECC3F9CFD}" presName="root" presStyleCnt="0">
        <dgm:presLayoutVars>
          <dgm:dir/>
          <dgm:resizeHandles val="exact"/>
        </dgm:presLayoutVars>
      </dgm:prSet>
      <dgm:spPr/>
    </dgm:pt>
    <dgm:pt modelId="{BE29E20B-EFDD-45CD-B77B-FAE6FBEFB0C5}" type="pres">
      <dgm:prSet presAssocID="{60526DCC-0B9C-4DAC-9626-D50AA0434B3D}" presName="compNode" presStyleCnt="0"/>
      <dgm:spPr/>
    </dgm:pt>
    <dgm:pt modelId="{74606F06-83BD-4CF6-9F92-B7341054F21B}" type="pres">
      <dgm:prSet presAssocID="{60526DCC-0B9C-4DAC-9626-D50AA0434B3D}" presName="bgRect" presStyleLbl="bgShp" presStyleIdx="0" presStyleCnt="5"/>
      <dgm:spPr>
        <a:solidFill>
          <a:schemeClr val="accent1">
            <a:lumMod val="60000"/>
            <a:lumOff val="40000"/>
          </a:schemeClr>
        </a:solidFill>
      </dgm:spPr>
    </dgm:pt>
    <dgm:pt modelId="{192F7C1D-5CEC-455C-9E3B-4418723354E8}" type="pres">
      <dgm:prSet presAssocID="{60526DCC-0B9C-4DAC-9626-D50AA0434B3D}"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ethoscope"/>
        </a:ext>
      </dgm:extLst>
    </dgm:pt>
    <dgm:pt modelId="{2978C1C0-1AB6-4ADF-A198-000B9ECA5568}" type="pres">
      <dgm:prSet presAssocID="{60526DCC-0B9C-4DAC-9626-D50AA0434B3D}" presName="spaceRect" presStyleCnt="0"/>
      <dgm:spPr/>
    </dgm:pt>
    <dgm:pt modelId="{F2D412E3-21BD-460D-9C6D-9D04ECE7D383}" type="pres">
      <dgm:prSet presAssocID="{60526DCC-0B9C-4DAC-9626-D50AA0434B3D}" presName="parTx" presStyleLbl="revTx" presStyleIdx="0" presStyleCnt="5">
        <dgm:presLayoutVars>
          <dgm:chMax val="0"/>
          <dgm:chPref val="0"/>
        </dgm:presLayoutVars>
      </dgm:prSet>
      <dgm:spPr/>
    </dgm:pt>
    <dgm:pt modelId="{F0C070CB-DD04-420F-9E4B-0746D9141654}" type="pres">
      <dgm:prSet presAssocID="{490453D2-0F41-4907-94C0-6129C5802723}" presName="sibTrans" presStyleCnt="0"/>
      <dgm:spPr/>
    </dgm:pt>
    <dgm:pt modelId="{38A041BB-2225-4417-A7D6-DF6C59DF5C38}" type="pres">
      <dgm:prSet presAssocID="{B1B4FAD7-7EBD-4420-A4BD-EB5D35B5E002}" presName="compNode" presStyleCnt="0"/>
      <dgm:spPr/>
    </dgm:pt>
    <dgm:pt modelId="{481F0AB0-D136-4A1E-A1A7-A103B503BF6B}" type="pres">
      <dgm:prSet presAssocID="{B1B4FAD7-7EBD-4420-A4BD-EB5D35B5E002}" presName="bgRect" presStyleLbl="bgShp" presStyleIdx="1" presStyleCnt="5"/>
      <dgm:spPr>
        <a:solidFill>
          <a:schemeClr val="bg2"/>
        </a:solidFill>
      </dgm:spPr>
    </dgm:pt>
    <dgm:pt modelId="{A8935F9B-9A86-4168-B3D5-E8F83CA85D83}" type="pres">
      <dgm:prSet presAssocID="{B1B4FAD7-7EBD-4420-A4BD-EB5D35B5E002}"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atermelon"/>
        </a:ext>
      </dgm:extLst>
    </dgm:pt>
    <dgm:pt modelId="{8CC21C13-0E0A-4772-BC53-1EFAE203F6C6}" type="pres">
      <dgm:prSet presAssocID="{B1B4FAD7-7EBD-4420-A4BD-EB5D35B5E002}" presName="spaceRect" presStyleCnt="0"/>
      <dgm:spPr/>
    </dgm:pt>
    <dgm:pt modelId="{A5147F25-FE2E-4E8D-BEE6-9D2E2F919B50}" type="pres">
      <dgm:prSet presAssocID="{B1B4FAD7-7EBD-4420-A4BD-EB5D35B5E002}" presName="parTx" presStyleLbl="revTx" presStyleIdx="1" presStyleCnt="5">
        <dgm:presLayoutVars>
          <dgm:chMax val="0"/>
          <dgm:chPref val="0"/>
        </dgm:presLayoutVars>
      </dgm:prSet>
      <dgm:spPr/>
    </dgm:pt>
    <dgm:pt modelId="{96B447BD-3565-4BD5-B431-BAB94752BEAD}" type="pres">
      <dgm:prSet presAssocID="{AA1FE6D4-357D-4F7E-9156-09EEC472A76E}" presName="sibTrans" presStyleCnt="0"/>
      <dgm:spPr/>
    </dgm:pt>
    <dgm:pt modelId="{AB909D46-B188-43B6-A4A5-61C7483D84C7}" type="pres">
      <dgm:prSet presAssocID="{5AE7C9D6-D3B8-433A-8AFB-150D93362DDE}" presName="compNode" presStyleCnt="0"/>
      <dgm:spPr/>
    </dgm:pt>
    <dgm:pt modelId="{2589AB21-23AD-4004-A956-C60B458CA90C}" type="pres">
      <dgm:prSet presAssocID="{5AE7C9D6-D3B8-433A-8AFB-150D93362DDE}" presName="bgRect" presStyleLbl="bgShp" presStyleIdx="2" presStyleCnt="5"/>
      <dgm:spPr>
        <a:solidFill>
          <a:schemeClr val="accent4"/>
        </a:solidFill>
      </dgm:spPr>
    </dgm:pt>
    <dgm:pt modelId="{EAE08F75-D43C-4147-A467-1FF8AC0FE5B1}" type="pres">
      <dgm:prSet presAssocID="{5AE7C9D6-D3B8-433A-8AFB-150D93362DDE}"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moking"/>
        </a:ext>
      </dgm:extLst>
    </dgm:pt>
    <dgm:pt modelId="{0846957C-E323-4FBB-905F-8454F4E0DD07}" type="pres">
      <dgm:prSet presAssocID="{5AE7C9D6-D3B8-433A-8AFB-150D93362DDE}" presName="spaceRect" presStyleCnt="0"/>
      <dgm:spPr/>
    </dgm:pt>
    <dgm:pt modelId="{1282289C-2F66-47C0-A94A-2F6E948BF8BB}" type="pres">
      <dgm:prSet presAssocID="{5AE7C9D6-D3B8-433A-8AFB-150D93362DDE}" presName="parTx" presStyleLbl="revTx" presStyleIdx="2" presStyleCnt="5">
        <dgm:presLayoutVars>
          <dgm:chMax val="0"/>
          <dgm:chPref val="0"/>
        </dgm:presLayoutVars>
      </dgm:prSet>
      <dgm:spPr/>
    </dgm:pt>
    <dgm:pt modelId="{4C7A95AE-F6E7-4D50-8472-EC4B8D47F527}" type="pres">
      <dgm:prSet presAssocID="{C628D6A4-07D9-4054-9955-BCA037E75D5F}" presName="sibTrans" presStyleCnt="0"/>
      <dgm:spPr/>
    </dgm:pt>
    <dgm:pt modelId="{D6367ADF-16C4-4BF4-94DA-BE041103F83D}" type="pres">
      <dgm:prSet presAssocID="{15843F5D-6190-4418-8E2A-2FB9202BF5CE}" presName="compNode" presStyleCnt="0"/>
      <dgm:spPr/>
    </dgm:pt>
    <dgm:pt modelId="{A26382A5-E312-4DA7-909D-ADB8BB605EC5}" type="pres">
      <dgm:prSet presAssocID="{15843F5D-6190-4418-8E2A-2FB9202BF5CE}" presName="bgRect" presStyleLbl="bgShp" presStyleIdx="3" presStyleCnt="5"/>
      <dgm:spPr>
        <a:solidFill>
          <a:schemeClr val="accent1">
            <a:lumMod val="75000"/>
          </a:schemeClr>
        </a:solidFill>
      </dgm:spPr>
    </dgm:pt>
    <dgm:pt modelId="{0D3C3E77-0AF9-4227-9DD4-C645F222AC27}" type="pres">
      <dgm:prSet presAssocID="{15843F5D-6190-4418-8E2A-2FB9202BF5CE}"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No Smoking"/>
        </a:ext>
      </dgm:extLst>
    </dgm:pt>
    <dgm:pt modelId="{5849D2FD-5F5D-4D7A-AF3B-69BB0B774058}" type="pres">
      <dgm:prSet presAssocID="{15843F5D-6190-4418-8E2A-2FB9202BF5CE}" presName="spaceRect" presStyleCnt="0"/>
      <dgm:spPr/>
    </dgm:pt>
    <dgm:pt modelId="{F26F129B-8724-439F-8BD1-DF562872B763}" type="pres">
      <dgm:prSet presAssocID="{15843F5D-6190-4418-8E2A-2FB9202BF5CE}" presName="parTx" presStyleLbl="revTx" presStyleIdx="3" presStyleCnt="5">
        <dgm:presLayoutVars>
          <dgm:chMax val="0"/>
          <dgm:chPref val="0"/>
        </dgm:presLayoutVars>
      </dgm:prSet>
      <dgm:spPr/>
    </dgm:pt>
    <dgm:pt modelId="{1BF46CEF-D412-4550-9689-826198E48A1C}" type="pres">
      <dgm:prSet presAssocID="{76815421-5C6F-478D-94D0-81C70E97D3EC}" presName="sibTrans" presStyleCnt="0"/>
      <dgm:spPr/>
    </dgm:pt>
    <dgm:pt modelId="{A58BE5BD-48B0-4673-A172-88416D662167}" type="pres">
      <dgm:prSet presAssocID="{2D067B6C-FA95-4C99-8DEA-93166C314BCF}" presName="compNode" presStyleCnt="0"/>
      <dgm:spPr/>
    </dgm:pt>
    <dgm:pt modelId="{59C0E49F-68EE-44D2-BA95-6DD9864AB5B5}" type="pres">
      <dgm:prSet presAssocID="{2D067B6C-FA95-4C99-8DEA-93166C314BCF}" presName="bgRect" presStyleLbl="bgShp" presStyleIdx="4" presStyleCnt="5"/>
      <dgm:spPr>
        <a:solidFill>
          <a:schemeClr val="accent3"/>
        </a:solidFill>
      </dgm:spPr>
    </dgm:pt>
    <dgm:pt modelId="{01796375-6875-4185-87EB-3335F06EDCB2}" type="pres">
      <dgm:prSet presAssocID="{2D067B6C-FA95-4C99-8DEA-93166C314BCF}"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egaphone"/>
        </a:ext>
      </dgm:extLst>
    </dgm:pt>
    <dgm:pt modelId="{0B3DCB21-FB45-4EB4-B055-7927BF6C62A3}" type="pres">
      <dgm:prSet presAssocID="{2D067B6C-FA95-4C99-8DEA-93166C314BCF}" presName="spaceRect" presStyleCnt="0"/>
      <dgm:spPr/>
    </dgm:pt>
    <dgm:pt modelId="{C2C17B1E-59E1-488B-907D-9E9A46D19140}" type="pres">
      <dgm:prSet presAssocID="{2D067B6C-FA95-4C99-8DEA-93166C314BCF}" presName="parTx" presStyleLbl="revTx" presStyleIdx="4" presStyleCnt="5">
        <dgm:presLayoutVars>
          <dgm:chMax val="0"/>
          <dgm:chPref val="0"/>
        </dgm:presLayoutVars>
      </dgm:prSet>
      <dgm:spPr/>
    </dgm:pt>
  </dgm:ptLst>
  <dgm:cxnLst>
    <dgm:cxn modelId="{5880B802-C898-4E1E-858C-B860F4A6258D}" srcId="{38EC6471-5384-42D6-90AF-007ECC3F9CFD}" destId="{60526DCC-0B9C-4DAC-9626-D50AA0434B3D}" srcOrd="0" destOrd="0" parTransId="{E45A1C6E-7CAD-40E6-8D9E-6ABFFBE43300}" sibTransId="{490453D2-0F41-4907-94C0-6129C5802723}"/>
    <dgm:cxn modelId="{465AA204-0953-4669-AD92-6C803DB53B63}" srcId="{38EC6471-5384-42D6-90AF-007ECC3F9CFD}" destId="{15843F5D-6190-4418-8E2A-2FB9202BF5CE}" srcOrd="3" destOrd="0" parTransId="{7AC7A32F-BABD-4EAB-9FE9-836239B8B39A}" sibTransId="{76815421-5C6F-478D-94D0-81C70E97D3EC}"/>
    <dgm:cxn modelId="{CD425234-8942-423A-92CE-7CF14618E7FA}" srcId="{38EC6471-5384-42D6-90AF-007ECC3F9CFD}" destId="{2D067B6C-FA95-4C99-8DEA-93166C314BCF}" srcOrd="4" destOrd="0" parTransId="{2B6138DA-0964-4C2C-B347-DAEAADB50673}" sibTransId="{489B6D2B-3016-4924-9F25-C4333DDF0335}"/>
    <dgm:cxn modelId="{AD1FC481-D630-4369-BE92-7083F3243114}" type="presOf" srcId="{15843F5D-6190-4418-8E2A-2FB9202BF5CE}" destId="{F26F129B-8724-439F-8BD1-DF562872B763}" srcOrd="0" destOrd="0" presId="urn:microsoft.com/office/officeart/2018/2/layout/IconVerticalSolidList"/>
    <dgm:cxn modelId="{4A39478A-8B70-49A8-A572-3C6F65B93F09}" srcId="{38EC6471-5384-42D6-90AF-007ECC3F9CFD}" destId="{5AE7C9D6-D3B8-433A-8AFB-150D93362DDE}" srcOrd="2" destOrd="0" parTransId="{46216417-B893-44E9-A09F-20F4128433E5}" sibTransId="{C628D6A4-07D9-4054-9955-BCA037E75D5F}"/>
    <dgm:cxn modelId="{4310AA8B-970C-43E6-9EE4-A4D93D879D99}" type="presOf" srcId="{38EC6471-5384-42D6-90AF-007ECC3F9CFD}" destId="{A53E02CF-6482-4F5F-B8B0-38BCD3E0A7A5}" srcOrd="0" destOrd="0" presId="urn:microsoft.com/office/officeart/2018/2/layout/IconVerticalSolidList"/>
    <dgm:cxn modelId="{A6A57C94-9559-4A2A-AF01-2223D7B1CB6A}" type="presOf" srcId="{B1B4FAD7-7EBD-4420-A4BD-EB5D35B5E002}" destId="{A5147F25-FE2E-4E8D-BEE6-9D2E2F919B50}" srcOrd="0" destOrd="0" presId="urn:microsoft.com/office/officeart/2018/2/layout/IconVerticalSolidList"/>
    <dgm:cxn modelId="{6B8542D1-9255-4053-9EC9-14A32E47C3AF}" type="presOf" srcId="{60526DCC-0B9C-4DAC-9626-D50AA0434B3D}" destId="{F2D412E3-21BD-460D-9C6D-9D04ECE7D383}" srcOrd="0" destOrd="0" presId="urn:microsoft.com/office/officeart/2018/2/layout/IconVerticalSolidList"/>
    <dgm:cxn modelId="{5EE14EED-ABE1-4DA3-BCC3-F9E91FA842A3}" type="presOf" srcId="{5AE7C9D6-D3B8-433A-8AFB-150D93362DDE}" destId="{1282289C-2F66-47C0-A94A-2F6E948BF8BB}" srcOrd="0" destOrd="0" presId="urn:microsoft.com/office/officeart/2018/2/layout/IconVerticalSolidList"/>
    <dgm:cxn modelId="{6E868BF9-B3D5-4CEF-945A-7D0FE9A020C3}" srcId="{38EC6471-5384-42D6-90AF-007ECC3F9CFD}" destId="{B1B4FAD7-7EBD-4420-A4BD-EB5D35B5E002}" srcOrd="1" destOrd="0" parTransId="{490B0A09-44EE-46C2-A822-BA8ADBDA62B7}" sibTransId="{AA1FE6D4-357D-4F7E-9156-09EEC472A76E}"/>
    <dgm:cxn modelId="{F87EDAFB-712E-45E5-9C67-6A0FD3F8B4FD}" type="presOf" srcId="{2D067B6C-FA95-4C99-8DEA-93166C314BCF}" destId="{C2C17B1E-59E1-488B-907D-9E9A46D19140}" srcOrd="0" destOrd="0" presId="urn:microsoft.com/office/officeart/2018/2/layout/IconVerticalSolidList"/>
    <dgm:cxn modelId="{38F2A316-C368-48E9-B26A-1234AC85423D}" type="presParOf" srcId="{A53E02CF-6482-4F5F-B8B0-38BCD3E0A7A5}" destId="{BE29E20B-EFDD-45CD-B77B-FAE6FBEFB0C5}" srcOrd="0" destOrd="0" presId="urn:microsoft.com/office/officeart/2018/2/layout/IconVerticalSolidList"/>
    <dgm:cxn modelId="{D8EBCBE9-CC06-4687-9BBC-2578E3625EB8}" type="presParOf" srcId="{BE29E20B-EFDD-45CD-B77B-FAE6FBEFB0C5}" destId="{74606F06-83BD-4CF6-9F92-B7341054F21B}" srcOrd="0" destOrd="0" presId="urn:microsoft.com/office/officeart/2018/2/layout/IconVerticalSolidList"/>
    <dgm:cxn modelId="{D7DE0D71-8C6E-4226-96A0-769FEB8726B6}" type="presParOf" srcId="{BE29E20B-EFDD-45CD-B77B-FAE6FBEFB0C5}" destId="{192F7C1D-5CEC-455C-9E3B-4418723354E8}" srcOrd="1" destOrd="0" presId="urn:microsoft.com/office/officeart/2018/2/layout/IconVerticalSolidList"/>
    <dgm:cxn modelId="{312F057F-A0BD-45FD-9134-78494D0053F4}" type="presParOf" srcId="{BE29E20B-EFDD-45CD-B77B-FAE6FBEFB0C5}" destId="{2978C1C0-1AB6-4ADF-A198-000B9ECA5568}" srcOrd="2" destOrd="0" presId="urn:microsoft.com/office/officeart/2018/2/layout/IconVerticalSolidList"/>
    <dgm:cxn modelId="{5303C3E0-A874-47AC-BEB3-9309B865D66B}" type="presParOf" srcId="{BE29E20B-EFDD-45CD-B77B-FAE6FBEFB0C5}" destId="{F2D412E3-21BD-460D-9C6D-9D04ECE7D383}" srcOrd="3" destOrd="0" presId="urn:microsoft.com/office/officeart/2018/2/layout/IconVerticalSolidList"/>
    <dgm:cxn modelId="{0917779E-1EAF-4CF8-97D7-E79389C213DB}" type="presParOf" srcId="{A53E02CF-6482-4F5F-B8B0-38BCD3E0A7A5}" destId="{F0C070CB-DD04-420F-9E4B-0746D9141654}" srcOrd="1" destOrd="0" presId="urn:microsoft.com/office/officeart/2018/2/layout/IconVerticalSolidList"/>
    <dgm:cxn modelId="{158E9002-5D7E-428E-ACF6-EB1C4EEF2AC7}" type="presParOf" srcId="{A53E02CF-6482-4F5F-B8B0-38BCD3E0A7A5}" destId="{38A041BB-2225-4417-A7D6-DF6C59DF5C38}" srcOrd="2" destOrd="0" presId="urn:microsoft.com/office/officeart/2018/2/layout/IconVerticalSolidList"/>
    <dgm:cxn modelId="{BC4D47A3-AFDC-4522-A024-49133F75081F}" type="presParOf" srcId="{38A041BB-2225-4417-A7D6-DF6C59DF5C38}" destId="{481F0AB0-D136-4A1E-A1A7-A103B503BF6B}" srcOrd="0" destOrd="0" presId="urn:microsoft.com/office/officeart/2018/2/layout/IconVerticalSolidList"/>
    <dgm:cxn modelId="{684CF115-9553-48DA-821E-BC55216248D0}" type="presParOf" srcId="{38A041BB-2225-4417-A7D6-DF6C59DF5C38}" destId="{A8935F9B-9A86-4168-B3D5-E8F83CA85D83}" srcOrd="1" destOrd="0" presId="urn:microsoft.com/office/officeart/2018/2/layout/IconVerticalSolidList"/>
    <dgm:cxn modelId="{F21A0323-A8BA-4DB3-AFE3-58012FCC3B79}" type="presParOf" srcId="{38A041BB-2225-4417-A7D6-DF6C59DF5C38}" destId="{8CC21C13-0E0A-4772-BC53-1EFAE203F6C6}" srcOrd="2" destOrd="0" presId="urn:microsoft.com/office/officeart/2018/2/layout/IconVerticalSolidList"/>
    <dgm:cxn modelId="{2B3269DC-621D-4EA9-B944-221D8B728B6F}" type="presParOf" srcId="{38A041BB-2225-4417-A7D6-DF6C59DF5C38}" destId="{A5147F25-FE2E-4E8D-BEE6-9D2E2F919B50}" srcOrd="3" destOrd="0" presId="urn:microsoft.com/office/officeart/2018/2/layout/IconVerticalSolidList"/>
    <dgm:cxn modelId="{762B463C-093F-4E51-9A85-BE1363173CBF}" type="presParOf" srcId="{A53E02CF-6482-4F5F-B8B0-38BCD3E0A7A5}" destId="{96B447BD-3565-4BD5-B431-BAB94752BEAD}" srcOrd="3" destOrd="0" presId="urn:microsoft.com/office/officeart/2018/2/layout/IconVerticalSolidList"/>
    <dgm:cxn modelId="{4B27234A-801A-4C88-BBFD-4CE7A19CA2EE}" type="presParOf" srcId="{A53E02CF-6482-4F5F-B8B0-38BCD3E0A7A5}" destId="{AB909D46-B188-43B6-A4A5-61C7483D84C7}" srcOrd="4" destOrd="0" presId="urn:microsoft.com/office/officeart/2018/2/layout/IconVerticalSolidList"/>
    <dgm:cxn modelId="{E3F8AF2B-7EA3-44F4-82F4-E00DC3CE3F62}" type="presParOf" srcId="{AB909D46-B188-43B6-A4A5-61C7483D84C7}" destId="{2589AB21-23AD-4004-A956-C60B458CA90C}" srcOrd="0" destOrd="0" presId="urn:microsoft.com/office/officeart/2018/2/layout/IconVerticalSolidList"/>
    <dgm:cxn modelId="{0D3B32D0-8949-40E6-AE50-E99624E57A8F}" type="presParOf" srcId="{AB909D46-B188-43B6-A4A5-61C7483D84C7}" destId="{EAE08F75-D43C-4147-A467-1FF8AC0FE5B1}" srcOrd="1" destOrd="0" presId="urn:microsoft.com/office/officeart/2018/2/layout/IconVerticalSolidList"/>
    <dgm:cxn modelId="{E217CD3A-5735-4796-8BA1-FFA55725EC5C}" type="presParOf" srcId="{AB909D46-B188-43B6-A4A5-61C7483D84C7}" destId="{0846957C-E323-4FBB-905F-8454F4E0DD07}" srcOrd="2" destOrd="0" presId="urn:microsoft.com/office/officeart/2018/2/layout/IconVerticalSolidList"/>
    <dgm:cxn modelId="{560E84CF-8886-4FDD-A9BD-F5115F844CAF}" type="presParOf" srcId="{AB909D46-B188-43B6-A4A5-61C7483D84C7}" destId="{1282289C-2F66-47C0-A94A-2F6E948BF8BB}" srcOrd="3" destOrd="0" presId="urn:microsoft.com/office/officeart/2018/2/layout/IconVerticalSolidList"/>
    <dgm:cxn modelId="{D37D3857-6B37-42A8-90F3-1D602C36A4A5}" type="presParOf" srcId="{A53E02CF-6482-4F5F-B8B0-38BCD3E0A7A5}" destId="{4C7A95AE-F6E7-4D50-8472-EC4B8D47F527}" srcOrd="5" destOrd="0" presId="urn:microsoft.com/office/officeart/2018/2/layout/IconVerticalSolidList"/>
    <dgm:cxn modelId="{55353156-F4DA-4DAA-8C4E-B053B6F391FC}" type="presParOf" srcId="{A53E02CF-6482-4F5F-B8B0-38BCD3E0A7A5}" destId="{D6367ADF-16C4-4BF4-94DA-BE041103F83D}" srcOrd="6" destOrd="0" presId="urn:microsoft.com/office/officeart/2018/2/layout/IconVerticalSolidList"/>
    <dgm:cxn modelId="{B295E870-4279-4B16-ACEB-A8DDD5D42385}" type="presParOf" srcId="{D6367ADF-16C4-4BF4-94DA-BE041103F83D}" destId="{A26382A5-E312-4DA7-909D-ADB8BB605EC5}" srcOrd="0" destOrd="0" presId="urn:microsoft.com/office/officeart/2018/2/layout/IconVerticalSolidList"/>
    <dgm:cxn modelId="{A06F5FAA-B09D-4C02-BFBB-53E53404975A}" type="presParOf" srcId="{D6367ADF-16C4-4BF4-94DA-BE041103F83D}" destId="{0D3C3E77-0AF9-4227-9DD4-C645F222AC27}" srcOrd="1" destOrd="0" presId="urn:microsoft.com/office/officeart/2018/2/layout/IconVerticalSolidList"/>
    <dgm:cxn modelId="{BD194E59-3619-43A2-8CB2-147FF337B4D8}" type="presParOf" srcId="{D6367ADF-16C4-4BF4-94DA-BE041103F83D}" destId="{5849D2FD-5F5D-4D7A-AF3B-69BB0B774058}" srcOrd="2" destOrd="0" presId="urn:microsoft.com/office/officeart/2018/2/layout/IconVerticalSolidList"/>
    <dgm:cxn modelId="{9F94A2CE-A8CD-4742-8E9F-D535B699CDA9}" type="presParOf" srcId="{D6367ADF-16C4-4BF4-94DA-BE041103F83D}" destId="{F26F129B-8724-439F-8BD1-DF562872B763}" srcOrd="3" destOrd="0" presId="urn:microsoft.com/office/officeart/2018/2/layout/IconVerticalSolidList"/>
    <dgm:cxn modelId="{5FC85E32-5F70-4177-892B-1A36A30AF1E6}" type="presParOf" srcId="{A53E02CF-6482-4F5F-B8B0-38BCD3E0A7A5}" destId="{1BF46CEF-D412-4550-9689-826198E48A1C}" srcOrd="7" destOrd="0" presId="urn:microsoft.com/office/officeart/2018/2/layout/IconVerticalSolidList"/>
    <dgm:cxn modelId="{930E9F91-FABF-4788-8B75-FA0D372A8D5E}" type="presParOf" srcId="{A53E02CF-6482-4F5F-B8B0-38BCD3E0A7A5}" destId="{A58BE5BD-48B0-4673-A172-88416D662167}" srcOrd="8" destOrd="0" presId="urn:microsoft.com/office/officeart/2018/2/layout/IconVerticalSolidList"/>
    <dgm:cxn modelId="{0D3E2D76-F03E-44EA-84DF-161CD7391EF5}" type="presParOf" srcId="{A58BE5BD-48B0-4673-A172-88416D662167}" destId="{59C0E49F-68EE-44D2-BA95-6DD9864AB5B5}" srcOrd="0" destOrd="0" presId="urn:microsoft.com/office/officeart/2018/2/layout/IconVerticalSolidList"/>
    <dgm:cxn modelId="{BFA2BA85-9BC6-4B93-9384-EC4A171EBE26}" type="presParOf" srcId="{A58BE5BD-48B0-4673-A172-88416D662167}" destId="{01796375-6875-4185-87EB-3335F06EDCB2}" srcOrd="1" destOrd="0" presId="urn:microsoft.com/office/officeart/2018/2/layout/IconVerticalSolidList"/>
    <dgm:cxn modelId="{839572F6-722A-4B19-B578-A42140D58D19}" type="presParOf" srcId="{A58BE5BD-48B0-4673-A172-88416D662167}" destId="{0B3DCB21-FB45-4EB4-B055-7927BF6C62A3}" srcOrd="2" destOrd="0" presId="urn:microsoft.com/office/officeart/2018/2/layout/IconVerticalSolidList"/>
    <dgm:cxn modelId="{E5B3743F-495A-4C05-8A8B-C1EACFE911F3}" type="presParOf" srcId="{A58BE5BD-48B0-4673-A172-88416D662167}" destId="{C2C17B1E-59E1-488B-907D-9E9A46D1914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3DD834-9A20-4C82-B65B-8F6041CD1CA2}">
      <dsp:nvSpPr>
        <dsp:cNvPr id="0" name=""/>
        <dsp:cNvSpPr/>
      </dsp:nvSpPr>
      <dsp:spPr>
        <a:xfrm>
          <a:off x="460905" y="1047"/>
          <a:ext cx="3479899" cy="2087939"/>
        </a:xfrm>
        <a:prstGeom prst="rect">
          <a:avLst/>
        </a:prstGeom>
        <a:solidFill>
          <a:schemeClr val="accent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t>Formaldehyde</a:t>
          </a:r>
          <a:r>
            <a:rPr lang="en-US" sz="3200" kern="1200" dirty="0"/>
            <a:t>- preservative found in labs and funeral homes</a:t>
          </a:r>
        </a:p>
      </dsp:txBody>
      <dsp:txXfrm>
        <a:off x="460905" y="1047"/>
        <a:ext cx="3479899" cy="2087939"/>
      </dsp:txXfrm>
    </dsp:sp>
    <dsp:sp modelId="{852CB099-66EE-4E91-89D5-B1E6AD8081F9}">
      <dsp:nvSpPr>
        <dsp:cNvPr id="0" name=""/>
        <dsp:cNvSpPr/>
      </dsp:nvSpPr>
      <dsp:spPr>
        <a:xfrm>
          <a:off x="4288794" y="1047"/>
          <a:ext cx="3479899" cy="208793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a:t>Acetone</a:t>
          </a:r>
          <a:r>
            <a:rPr lang="en-US" sz="3200" kern="1200"/>
            <a:t>- nail polish remover</a:t>
          </a:r>
        </a:p>
      </dsp:txBody>
      <dsp:txXfrm>
        <a:off x="4288794" y="1047"/>
        <a:ext cx="3479899" cy="2087939"/>
      </dsp:txXfrm>
    </dsp:sp>
    <dsp:sp modelId="{95002C00-9754-4684-8D2D-7F814A515AB2}">
      <dsp:nvSpPr>
        <dsp:cNvPr id="0" name=""/>
        <dsp:cNvSpPr/>
      </dsp:nvSpPr>
      <dsp:spPr>
        <a:xfrm>
          <a:off x="2374850" y="2436976"/>
          <a:ext cx="3479899" cy="2087939"/>
        </a:xfrm>
        <a:prstGeom prst="rect">
          <a:avLst/>
        </a:prstGeom>
        <a:solidFill>
          <a:schemeClr val="accent6">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CA" sz="3200" b="1" kern="1200" dirty="0"/>
            <a:t>Benzene</a:t>
          </a:r>
          <a:r>
            <a:rPr lang="en-CA" sz="3200" kern="1200" dirty="0"/>
            <a:t>- found in detergents, insecticides and  fuel</a:t>
          </a:r>
          <a:endParaRPr lang="en-US" sz="3200" kern="1200" dirty="0"/>
        </a:p>
      </dsp:txBody>
      <dsp:txXfrm>
        <a:off x="2374850" y="2436976"/>
        <a:ext cx="3479899" cy="20879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51B753-CD14-4F2A-8AC9-23D1564EEEA9}">
      <dsp:nvSpPr>
        <dsp:cNvPr id="0" name=""/>
        <dsp:cNvSpPr/>
      </dsp:nvSpPr>
      <dsp:spPr>
        <a:xfrm>
          <a:off x="0" y="2101"/>
          <a:ext cx="346672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BEE311-F7B4-4908-864B-010359A9F8B3}">
      <dsp:nvSpPr>
        <dsp:cNvPr id="0" name=""/>
        <dsp:cNvSpPr/>
      </dsp:nvSpPr>
      <dsp:spPr>
        <a:xfrm>
          <a:off x="0" y="2101"/>
          <a:ext cx="3466728" cy="7166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solidFill>
                <a:schemeClr val="accent2"/>
              </a:solidFill>
            </a:rPr>
            <a:t>Reaches the brain in 7 seconds</a:t>
          </a:r>
        </a:p>
      </dsp:txBody>
      <dsp:txXfrm>
        <a:off x="0" y="2101"/>
        <a:ext cx="3466728" cy="716694"/>
      </dsp:txXfrm>
    </dsp:sp>
    <dsp:sp modelId="{9A858ABE-3AB3-4054-84F7-6D349C31588D}">
      <dsp:nvSpPr>
        <dsp:cNvPr id="0" name=""/>
        <dsp:cNvSpPr/>
      </dsp:nvSpPr>
      <dsp:spPr>
        <a:xfrm>
          <a:off x="0" y="718796"/>
          <a:ext cx="346672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54989F-7B48-41A4-A133-9B8739D87CB8}">
      <dsp:nvSpPr>
        <dsp:cNvPr id="0" name=""/>
        <dsp:cNvSpPr/>
      </dsp:nvSpPr>
      <dsp:spPr>
        <a:xfrm>
          <a:off x="0" y="718796"/>
          <a:ext cx="3466728" cy="7166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solidFill>
                <a:schemeClr val="accent2"/>
              </a:solidFill>
            </a:rPr>
            <a:t>Affects the front of the brain</a:t>
          </a:r>
        </a:p>
      </dsp:txBody>
      <dsp:txXfrm>
        <a:off x="0" y="718796"/>
        <a:ext cx="3466728" cy="716694"/>
      </dsp:txXfrm>
    </dsp:sp>
    <dsp:sp modelId="{D9173131-79FF-4A65-A213-AD335EAC2A91}">
      <dsp:nvSpPr>
        <dsp:cNvPr id="0" name=""/>
        <dsp:cNvSpPr/>
      </dsp:nvSpPr>
      <dsp:spPr>
        <a:xfrm>
          <a:off x="0" y="1435490"/>
          <a:ext cx="346672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7F1125-A1C7-48BC-BFCB-8F21A2A84489}">
      <dsp:nvSpPr>
        <dsp:cNvPr id="0" name=""/>
        <dsp:cNvSpPr/>
      </dsp:nvSpPr>
      <dsp:spPr>
        <a:xfrm>
          <a:off x="0" y="1435490"/>
          <a:ext cx="3466728" cy="7166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solidFill>
                <a:schemeClr val="accent2"/>
              </a:solidFill>
            </a:rPr>
            <a:t>Impulse control</a:t>
          </a:r>
        </a:p>
      </dsp:txBody>
      <dsp:txXfrm>
        <a:off x="0" y="1435490"/>
        <a:ext cx="3466728" cy="716694"/>
      </dsp:txXfrm>
    </dsp:sp>
    <dsp:sp modelId="{6B838EBE-2F54-46DA-840E-0F4BCBBE6000}">
      <dsp:nvSpPr>
        <dsp:cNvPr id="0" name=""/>
        <dsp:cNvSpPr/>
      </dsp:nvSpPr>
      <dsp:spPr>
        <a:xfrm>
          <a:off x="0" y="2152185"/>
          <a:ext cx="346672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589DB4-66E0-435E-A958-AA6F17B58F2F}">
      <dsp:nvSpPr>
        <dsp:cNvPr id="0" name=""/>
        <dsp:cNvSpPr/>
      </dsp:nvSpPr>
      <dsp:spPr>
        <a:xfrm>
          <a:off x="0" y="2152185"/>
          <a:ext cx="3466728" cy="7166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solidFill>
                <a:schemeClr val="accent2"/>
              </a:solidFill>
            </a:rPr>
            <a:t>Attention</a:t>
          </a:r>
        </a:p>
      </dsp:txBody>
      <dsp:txXfrm>
        <a:off x="0" y="2152185"/>
        <a:ext cx="3466728" cy="716694"/>
      </dsp:txXfrm>
    </dsp:sp>
    <dsp:sp modelId="{7BAA6ABB-00C1-4428-ACBB-602DA49581A0}">
      <dsp:nvSpPr>
        <dsp:cNvPr id="0" name=""/>
        <dsp:cNvSpPr/>
      </dsp:nvSpPr>
      <dsp:spPr>
        <a:xfrm>
          <a:off x="0" y="2868880"/>
          <a:ext cx="346672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4D4DB6-0CAB-4A6A-A8B9-8EE858874B4A}">
      <dsp:nvSpPr>
        <dsp:cNvPr id="0" name=""/>
        <dsp:cNvSpPr/>
      </dsp:nvSpPr>
      <dsp:spPr>
        <a:xfrm>
          <a:off x="0" y="2868880"/>
          <a:ext cx="3466728" cy="7166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solidFill>
                <a:schemeClr val="accent2"/>
              </a:solidFill>
            </a:rPr>
            <a:t>Memory</a:t>
          </a:r>
        </a:p>
      </dsp:txBody>
      <dsp:txXfrm>
        <a:off x="0" y="2868880"/>
        <a:ext cx="3466728" cy="716694"/>
      </dsp:txXfrm>
    </dsp:sp>
    <dsp:sp modelId="{7B66A154-0621-4245-9B9E-96496CD0C106}">
      <dsp:nvSpPr>
        <dsp:cNvPr id="0" name=""/>
        <dsp:cNvSpPr/>
      </dsp:nvSpPr>
      <dsp:spPr>
        <a:xfrm>
          <a:off x="0" y="3585574"/>
          <a:ext cx="346672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56879E-6721-4C0D-90BB-3D0DFB1B4A96}">
      <dsp:nvSpPr>
        <dsp:cNvPr id="0" name=""/>
        <dsp:cNvSpPr/>
      </dsp:nvSpPr>
      <dsp:spPr>
        <a:xfrm>
          <a:off x="0" y="3585574"/>
          <a:ext cx="3466728" cy="7166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solidFill>
                <a:schemeClr val="accent2"/>
              </a:solidFill>
            </a:rPr>
            <a:t>Cognitive flexibility (think and learn)</a:t>
          </a:r>
        </a:p>
      </dsp:txBody>
      <dsp:txXfrm>
        <a:off x="0" y="3585574"/>
        <a:ext cx="3466728" cy="7166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B2CB2E-1C34-4938-A56D-CC84D7A83CCD}">
      <dsp:nvSpPr>
        <dsp:cNvPr id="0" name=""/>
        <dsp:cNvSpPr/>
      </dsp:nvSpPr>
      <dsp:spPr>
        <a:xfrm>
          <a:off x="27570" y="0"/>
          <a:ext cx="3603166" cy="533399"/>
        </a:xfrm>
        <a:prstGeom prst="homePlat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018" tIns="72009" rIns="36005" bIns="72009" numCol="1" spcCol="1270" anchor="ctr" anchorCtr="0">
          <a:noAutofit/>
        </a:bodyPr>
        <a:lstStyle/>
        <a:p>
          <a:pPr marL="0" lvl="0" indent="0" algn="l" defTabSz="1200150">
            <a:lnSpc>
              <a:spcPct val="90000"/>
            </a:lnSpc>
            <a:spcBef>
              <a:spcPct val="0"/>
            </a:spcBef>
            <a:spcAft>
              <a:spcPct val="35000"/>
            </a:spcAft>
            <a:buNone/>
          </a:pPr>
          <a:r>
            <a:rPr lang="en-US" sz="2700" b="1" kern="1200" dirty="0"/>
            <a:t>IMMEDIATE</a:t>
          </a:r>
        </a:p>
      </dsp:txBody>
      <dsp:txXfrm>
        <a:off x="27570" y="0"/>
        <a:ext cx="3469816" cy="533399"/>
      </dsp:txXfrm>
    </dsp:sp>
    <dsp:sp modelId="{504E148E-090D-4601-9A5A-0FC30418D4FB}">
      <dsp:nvSpPr>
        <dsp:cNvPr id="0" name=""/>
        <dsp:cNvSpPr/>
      </dsp:nvSpPr>
      <dsp:spPr>
        <a:xfrm>
          <a:off x="2883454" y="0"/>
          <a:ext cx="1883158" cy="533399"/>
        </a:xfrm>
        <a:prstGeom prst="chevron">
          <a:avLst/>
        </a:prstGeom>
        <a:solidFill>
          <a:schemeClr val="accent4">
            <a:hueOff val="1973354"/>
            <a:satOff val="17516"/>
            <a:lumOff val="-941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014" tIns="72009" rIns="36005" bIns="72009"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3150154" y="0"/>
        <a:ext cx="1349759" cy="533399"/>
      </dsp:txXfrm>
    </dsp:sp>
    <dsp:sp modelId="{A9CFB054-F6BB-462C-84F5-B900535C954F}">
      <dsp:nvSpPr>
        <dsp:cNvPr id="0" name=""/>
        <dsp:cNvSpPr/>
      </dsp:nvSpPr>
      <dsp:spPr>
        <a:xfrm>
          <a:off x="4045980" y="0"/>
          <a:ext cx="1681165" cy="533399"/>
        </a:xfrm>
        <a:prstGeom prst="chevron">
          <a:avLst/>
        </a:prstGeom>
        <a:solidFill>
          <a:schemeClr val="accent4">
            <a:hueOff val="3946708"/>
            <a:satOff val="35033"/>
            <a:lumOff val="-1882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014" tIns="72009" rIns="36005" bIns="72009"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4312680" y="0"/>
        <a:ext cx="1147766" cy="533399"/>
      </dsp:txXfrm>
    </dsp:sp>
    <dsp:sp modelId="{03DD75C2-4482-4C7F-95BF-3BB86823DC42}">
      <dsp:nvSpPr>
        <dsp:cNvPr id="0" name=""/>
        <dsp:cNvSpPr/>
      </dsp:nvSpPr>
      <dsp:spPr>
        <a:xfrm>
          <a:off x="5006512" y="0"/>
          <a:ext cx="3603166" cy="533399"/>
        </a:xfrm>
        <a:prstGeom prst="chevron">
          <a:avLst/>
        </a:prstGeom>
        <a:solidFill>
          <a:schemeClr val="accent4">
            <a:hueOff val="5920062"/>
            <a:satOff val="52549"/>
            <a:lumOff val="-2823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014" tIns="72009" rIns="36005" bIns="72009" numCol="1" spcCol="1270" anchor="ctr" anchorCtr="0">
          <a:noAutofit/>
        </a:bodyPr>
        <a:lstStyle/>
        <a:p>
          <a:pPr marL="0" lvl="0" indent="0" algn="l" defTabSz="1200150">
            <a:lnSpc>
              <a:spcPct val="90000"/>
            </a:lnSpc>
            <a:spcBef>
              <a:spcPct val="0"/>
            </a:spcBef>
            <a:spcAft>
              <a:spcPct val="35000"/>
            </a:spcAft>
            <a:buNone/>
          </a:pPr>
          <a:r>
            <a:rPr lang="en-US" sz="2700" b="1" kern="1200" dirty="0"/>
            <a:t> OVER TIME</a:t>
          </a:r>
        </a:p>
      </dsp:txBody>
      <dsp:txXfrm>
        <a:off x="5273212" y="0"/>
        <a:ext cx="3069767" cy="5333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8BFC31-2B6B-44D4-A23A-0FDA01864A15}">
      <dsp:nvSpPr>
        <dsp:cNvPr id="0" name=""/>
        <dsp:cNvSpPr/>
      </dsp:nvSpPr>
      <dsp:spPr>
        <a:xfrm>
          <a:off x="0" y="1860"/>
          <a:ext cx="4649862"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8C7D1765-FFD5-4323-A203-7E9B79FD1681}">
      <dsp:nvSpPr>
        <dsp:cNvPr id="0" name=""/>
        <dsp:cNvSpPr/>
      </dsp:nvSpPr>
      <dsp:spPr>
        <a:xfrm>
          <a:off x="0" y="1860"/>
          <a:ext cx="4649862" cy="6344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latin typeface="Aptos" panose="02110004020202020204"/>
              <a:ea typeface="+mn-ea"/>
              <a:cs typeface="+mn-cs"/>
            </a:rPr>
            <a:t>Child and Youth Worker/MAHN</a:t>
          </a:r>
        </a:p>
      </dsp:txBody>
      <dsp:txXfrm>
        <a:off x="0" y="1860"/>
        <a:ext cx="4649862" cy="634411"/>
      </dsp:txXfrm>
    </dsp:sp>
    <dsp:sp modelId="{74585015-D68A-496D-B018-B915D62A46F5}">
      <dsp:nvSpPr>
        <dsp:cNvPr id="0" name=""/>
        <dsp:cNvSpPr/>
      </dsp:nvSpPr>
      <dsp:spPr>
        <a:xfrm>
          <a:off x="0" y="636271"/>
          <a:ext cx="4649862"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453E05E2-A078-4217-90AE-74B11643EA7C}">
      <dsp:nvSpPr>
        <dsp:cNvPr id="0" name=""/>
        <dsp:cNvSpPr/>
      </dsp:nvSpPr>
      <dsp:spPr>
        <a:xfrm>
          <a:off x="0" y="636271"/>
          <a:ext cx="4649862" cy="6344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latin typeface="Aptos" panose="02110004020202020204"/>
              <a:ea typeface="+mn-ea"/>
              <a:cs typeface="+mn-cs"/>
            </a:rPr>
            <a:t>An adult you trust</a:t>
          </a:r>
          <a:endParaRPr lang="en-US" sz="2400" kern="1200" dirty="0">
            <a:latin typeface="Aptos" panose="02110004020202020204"/>
            <a:ea typeface="+mn-ea"/>
            <a:cs typeface="+mn-cs"/>
          </a:endParaRPr>
        </a:p>
      </dsp:txBody>
      <dsp:txXfrm>
        <a:off x="0" y="636271"/>
        <a:ext cx="4649862" cy="634411"/>
      </dsp:txXfrm>
    </dsp:sp>
    <dsp:sp modelId="{E8DA9C56-2561-47FC-BEF8-5D2D9592874A}">
      <dsp:nvSpPr>
        <dsp:cNvPr id="0" name=""/>
        <dsp:cNvSpPr/>
      </dsp:nvSpPr>
      <dsp:spPr>
        <a:xfrm>
          <a:off x="0" y="1270682"/>
          <a:ext cx="4649862" cy="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0FA5A905-FA44-48E6-8898-8D7AA8DB33DA}">
      <dsp:nvSpPr>
        <dsp:cNvPr id="0" name=""/>
        <dsp:cNvSpPr/>
      </dsp:nvSpPr>
      <dsp:spPr>
        <a:xfrm>
          <a:off x="0" y="1270682"/>
          <a:ext cx="4649862" cy="6344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latin typeface="Aptos" panose="02110004020202020204"/>
              <a:ea typeface="+mn-ea"/>
              <a:cs typeface="+mn-cs"/>
            </a:rPr>
            <a:t>Public Health Nurse</a:t>
          </a:r>
          <a:endParaRPr lang="en-US" sz="2400" kern="1200" dirty="0">
            <a:latin typeface="Aptos" panose="02110004020202020204"/>
            <a:ea typeface="+mn-ea"/>
            <a:cs typeface="+mn-cs"/>
          </a:endParaRPr>
        </a:p>
      </dsp:txBody>
      <dsp:txXfrm>
        <a:off x="0" y="1270682"/>
        <a:ext cx="4649862" cy="634411"/>
      </dsp:txXfrm>
    </dsp:sp>
    <dsp:sp modelId="{10A13F29-3407-4A9D-A9AF-F23F4E2B1CF0}">
      <dsp:nvSpPr>
        <dsp:cNvPr id="0" name=""/>
        <dsp:cNvSpPr/>
      </dsp:nvSpPr>
      <dsp:spPr>
        <a:xfrm>
          <a:off x="0" y="1905093"/>
          <a:ext cx="4649862" cy="0"/>
        </a:xfrm>
        <a:prstGeom prst="lin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E2A57A62-B81F-4899-B3B1-3E86B682380F}">
      <dsp:nvSpPr>
        <dsp:cNvPr id="0" name=""/>
        <dsp:cNvSpPr/>
      </dsp:nvSpPr>
      <dsp:spPr>
        <a:xfrm>
          <a:off x="0" y="1905093"/>
          <a:ext cx="4649862" cy="6344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latin typeface="Aptos" panose="02110004020202020204"/>
              <a:ea typeface="+mn-ea"/>
              <a:cs typeface="+mn-cs"/>
            </a:rPr>
            <a:t>Your health care provider</a:t>
          </a:r>
          <a:endParaRPr lang="en-US" sz="2400" kern="1200" dirty="0">
            <a:latin typeface="Aptos" panose="02110004020202020204"/>
            <a:ea typeface="+mn-ea"/>
            <a:cs typeface="+mn-cs"/>
          </a:endParaRPr>
        </a:p>
      </dsp:txBody>
      <dsp:txXfrm>
        <a:off x="0" y="1905093"/>
        <a:ext cx="4649862" cy="634411"/>
      </dsp:txXfrm>
    </dsp:sp>
    <dsp:sp modelId="{AAEE2478-8DAD-40B4-B783-F37DE0A7B5DE}">
      <dsp:nvSpPr>
        <dsp:cNvPr id="0" name=""/>
        <dsp:cNvSpPr/>
      </dsp:nvSpPr>
      <dsp:spPr>
        <a:xfrm>
          <a:off x="0" y="2539504"/>
          <a:ext cx="4649862" cy="0"/>
        </a:xfrm>
        <a:prstGeom prst="lin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CD50BF06-ECE9-4BE6-86BF-8204180C5310}">
      <dsp:nvSpPr>
        <dsp:cNvPr id="0" name=""/>
        <dsp:cNvSpPr/>
      </dsp:nvSpPr>
      <dsp:spPr>
        <a:xfrm>
          <a:off x="0" y="2539504"/>
          <a:ext cx="4649862" cy="6344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latin typeface="Aptos" panose="02110004020202020204"/>
              <a:ea typeface="+mn-ea"/>
              <a:cs typeface="+mn-cs"/>
            </a:rPr>
            <a:t>Other supports: Kids Help Phone</a:t>
          </a:r>
          <a:endParaRPr lang="en-US" sz="2400" kern="1200" dirty="0">
            <a:latin typeface="Aptos" panose="02110004020202020204"/>
            <a:ea typeface="+mn-ea"/>
            <a:cs typeface="+mn-cs"/>
          </a:endParaRPr>
        </a:p>
      </dsp:txBody>
      <dsp:txXfrm>
        <a:off x="0" y="2539504"/>
        <a:ext cx="4649862" cy="634411"/>
      </dsp:txXfrm>
    </dsp:sp>
    <dsp:sp modelId="{BA72FFAB-8A51-4ECA-A399-30EB22402886}">
      <dsp:nvSpPr>
        <dsp:cNvPr id="0" name=""/>
        <dsp:cNvSpPr/>
      </dsp:nvSpPr>
      <dsp:spPr>
        <a:xfrm>
          <a:off x="0" y="3173915"/>
          <a:ext cx="4649862"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7699E30B-838C-441D-B2EF-F58E5FC2E999}">
      <dsp:nvSpPr>
        <dsp:cNvPr id="0" name=""/>
        <dsp:cNvSpPr/>
      </dsp:nvSpPr>
      <dsp:spPr>
        <a:xfrm>
          <a:off x="0" y="3173915"/>
          <a:ext cx="4649862" cy="6344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latin typeface="Aptos" panose="02110004020202020204"/>
              <a:ea typeface="+mn-ea"/>
              <a:cs typeface="+mn-cs"/>
            </a:rPr>
            <a:t>Quash App</a:t>
          </a:r>
          <a:endParaRPr lang="en-US" sz="2400" kern="1200" dirty="0">
            <a:latin typeface="Aptos" panose="02110004020202020204"/>
            <a:ea typeface="+mn-ea"/>
            <a:cs typeface="+mn-cs"/>
          </a:endParaRPr>
        </a:p>
      </dsp:txBody>
      <dsp:txXfrm>
        <a:off x="0" y="3173915"/>
        <a:ext cx="4649862" cy="63441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606F06-83BD-4CF6-9F92-B7341054F21B}">
      <dsp:nvSpPr>
        <dsp:cNvPr id="0" name=""/>
        <dsp:cNvSpPr/>
      </dsp:nvSpPr>
      <dsp:spPr>
        <a:xfrm>
          <a:off x="0" y="3535"/>
          <a:ext cx="8229600" cy="753148"/>
        </a:xfrm>
        <a:prstGeom prst="roundRect">
          <a:avLst>
            <a:gd name="adj" fmla="val 10000"/>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dsp:style>
    </dsp:sp>
    <dsp:sp modelId="{192F7C1D-5CEC-455C-9E3B-4418723354E8}">
      <dsp:nvSpPr>
        <dsp:cNvPr id="0" name=""/>
        <dsp:cNvSpPr/>
      </dsp:nvSpPr>
      <dsp:spPr>
        <a:xfrm>
          <a:off x="227827" y="172994"/>
          <a:ext cx="414231" cy="41423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2D412E3-21BD-460D-9C6D-9D04ECE7D383}">
      <dsp:nvSpPr>
        <dsp:cNvPr id="0" name=""/>
        <dsp:cNvSpPr/>
      </dsp:nvSpPr>
      <dsp:spPr>
        <a:xfrm>
          <a:off x="869886" y="3535"/>
          <a:ext cx="7359713" cy="753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708" tIns="79708" rIns="79708" bIns="79708" numCol="1" spcCol="1270" anchor="ctr" anchorCtr="0">
          <a:noAutofit/>
        </a:bodyPr>
        <a:lstStyle/>
        <a:p>
          <a:pPr marL="0" lvl="0" indent="0" algn="l" defTabSz="1066800">
            <a:lnSpc>
              <a:spcPct val="90000"/>
            </a:lnSpc>
            <a:spcBef>
              <a:spcPct val="0"/>
            </a:spcBef>
            <a:spcAft>
              <a:spcPct val="35000"/>
            </a:spcAft>
            <a:buNone/>
          </a:pPr>
          <a:r>
            <a:rPr lang="en-US" sz="2400" b="1" kern="1200"/>
            <a:t>Long term health effects are unknown</a:t>
          </a:r>
        </a:p>
      </dsp:txBody>
      <dsp:txXfrm>
        <a:off x="869886" y="3535"/>
        <a:ext cx="7359713" cy="753148"/>
      </dsp:txXfrm>
    </dsp:sp>
    <dsp:sp modelId="{481F0AB0-D136-4A1E-A1A7-A103B503BF6B}">
      <dsp:nvSpPr>
        <dsp:cNvPr id="0" name=""/>
        <dsp:cNvSpPr/>
      </dsp:nvSpPr>
      <dsp:spPr>
        <a:xfrm>
          <a:off x="0" y="944971"/>
          <a:ext cx="8229600" cy="753148"/>
        </a:xfrm>
        <a:prstGeom prst="roundRect">
          <a:avLst>
            <a:gd name="adj" fmla="val 10000"/>
          </a:avLst>
        </a:prstGeom>
        <a:solidFill>
          <a:schemeClr val="bg2"/>
        </a:solidFill>
        <a:ln>
          <a:noFill/>
        </a:ln>
        <a:effectLst/>
      </dsp:spPr>
      <dsp:style>
        <a:lnRef idx="0">
          <a:scrgbClr r="0" g="0" b="0"/>
        </a:lnRef>
        <a:fillRef idx="1">
          <a:scrgbClr r="0" g="0" b="0"/>
        </a:fillRef>
        <a:effectRef idx="0">
          <a:scrgbClr r="0" g="0" b="0"/>
        </a:effectRef>
        <a:fontRef idx="minor"/>
      </dsp:style>
    </dsp:sp>
    <dsp:sp modelId="{A8935F9B-9A86-4168-B3D5-E8F83CA85D83}">
      <dsp:nvSpPr>
        <dsp:cNvPr id="0" name=""/>
        <dsp:cNvSpPr/>
      </dsp:nvSpPr>
      <dsp:spPr>
        <a:xfrm>
          <a:off x="227827" y="1114429"/>
          <a:ext cx="414231" cy="41423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5147F25-FE2E-4E8D-BEE6-9D2E2F919B50}">
      <dsp:nvSpPr>
        <dsp:cNvPr id="0" name=""/>
        <dsp:cNvSpPr/>
      </dsp:nvSpPr>
      <dsp:spPr>
        <a:xfrm>
          <a:off x="869886" y="944971"/>
          <a:ext cx="7359713" cy="753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708" tIns="79708" rIns="79708" bIns="79708" numCol="1" spcCol="1270" anchor="ctr" anchorCtr="0">
          <a:noAutofit/>
        </a:bodyPr>
        <a:lstStyle/>
        <a:p>
          <a:pPr marL="0" lvl="0" indent="0" algn="l" defTabSz="1066800">
            <a:lnSpc>
              <a:spcPct val="90000"/>
            </a:lnSpc>
            <a:spcBef>
              <a:spcPct val="0"/>
            </a:spcBef>
            <a:spcAft>
              <a:spcPct val="35000"/>
            </a:spcAft>
            <a:buNone/>
          </a:pPr>
          <a:r>
            <a:rPr lang="en-US" sz="2400" b="1" kern="1200" dirty="0"/>
            <a:t>Ingredients in e-juice are harmful</a:t>
          </a:r>
        </a:p>
      </dsp:txBody>
      <dsp:txXfrm>
        <a:off x="869886" y="944971"/>
        <a:ext cx="7359713" cy="753148"/>
      </dsp:txXfrm>
    </dsp:sp>
    <dsp:sp modelId="{2589AB21-23AD-4004-A956-C60B458CA90C}">
      <dsp:nvSpPr>
        <dsp:cNvPr id="0" name=""/>
        <dsp:cNvSpPr/>
      </dsp:nvSpPr>
      <dsp:spPr>
        <a:xfrm>
          <a:off x="0" y="1886407"/>
          <a:ext cx="8229600" cy="753148"/>
        </a:xfrm>
        <a:prstGeom prst="roundRect">
          <a:avLst>
            <a:gd name="adj" fmla="val 10000"/>
          </a:avLst>
        </a:prstGeom>
        <a:solidFill>
          <a:schemeClr val="accent4"/>
        </a:solidFill>
        <a:ln>
          <a:noFill/>
        </a:ln>
        <a:effectLst/>
      </dsp:spPr>
      <dsp:style>
        <a:lnRef idx="0">
          <a:scrgbClr r="0" g="0" b="0"/>
        </a:lnRef>
        <a:fillRef idx="1">
          <a:scrgbClr r="0" g="0" b="0"/>
        </a:fillRef>
        <a:effectRef idx="0">
          <a:scrgbClr r="0" g="0" b="0"/>
        </a:effectRef>
        <a:fontRef idx="minor"/>
      </dsp:style>
    </dsp:sp>
    <dsp:sp modelId="{EAE08F75-D43C-4147-A467-1FF8AC0FE5B1}">
      <dsp:nvSpPr>
        <dsp:cNvPr id="0" name=""/>
        <dsp:cNvSpPr/>
      </dsp:nvSpPr>
      <dsp:spPr>
        <a:xfrm>
          <a:off x="227827" y="2055865"/>
          <a:ext cx="414231" cy="41423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282289C-2F66-47C0-A94A-2F6E948BF8BB}">
      <dsp:nvSpPr>
        <dsp:cNvPr id="0" name=""/>
        <dsp:cNvSpPr/>
      </dsp:nvSpPr>
      <dsp:spPr>
        <a:xfrm>
          <a:off x="869886" y="1886407"/>
          <a:ext cx="7359713" cy="753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708" tIns="79708" rIns="79708" bIns="79708" numCol="1" spcCol="1270" anchor="ctr" anchorCtr="0">
          <a:noAutofit/>
        </a:bodyPr>
        <a:lstStyle/>
        <a:p>
          <a:pPr marL="0" lvl="0" indent="0" algn="l" defTabSz="1066800">
            <a:lnSpc>
              <a:spcPct val="90000"/>
            </a:lnSpc>
            <a:spcBef>
              <a:spcPct val="0"/>
            </a:spcBef>
            <a:spcAft>
              <a:spcPct val="35000"/>
            </a:spcAft>
            <a:buNone/>
          </a:pPr>
          <a:r>
            <a:rPr lang="en-US" sz="2400" b="1" kern="1200"/>
            <a:t>Nicotine = addiction</a:t>
          </a:r>
        </a:p>
      </dsp:txBody>
      <dsp:txXfrm>
        <a:off x="869886" y="1886407"/>
        <a:ext cx="7359713" cy="753148"/>
      </dsp:txXfrm>
    </dsp:sp>
    <dsp:sp modelId="{A26382A5-E312-4DA7-909D-ADB8BB605EC5}">
      <dsp:nvSpPr>
        <dsp:cNvPr id="0" name=""/>
        <dsp:cNvSpPr/>
      </dsp:nvSpPr>
      <dsp:spPr>
        <a:xfrm>
          <a:off x="0" y="2827842"/>
          <a:ext cx="8229600" cy="753148"/>
        </a:xfrm>
        <a:prstGeom prst="roundRect">
          <a:avLst>
            <a:gd name="adj" fmla="val 10000"/>
          </a:avLst>
        </a:prstGeom>
        <a:solidFill>
          <a:schemeClr val="accent1">
            <a:lumMod val="75000"/>
          </a:schemeClr>
        </a:solidFill>
        <a:ln>
          <a:noFill/>
        </a:ln>
        <a:effectLst/>
      </dsp:spPr>
      <dsp:style>
        <a:lnRef idx="0">
          <a:scrgbClr r="0" g="0" b="0"/>
        </a:lnRef>
        <a:fillRef idx="1">
          <a:scrgbClr r="0" g="0" b="0"/>
        </a:fillRef>
        <a:effectRef idx="0">
          <a:scrgbClr r="0" g="0" b="0"/>
        </a:effectRef>
        <a:fontRef idx="minor"/>
      </dsp:style>
    </dsp:sp>
    <dsp:sp modelId="{0D3C3E77-0AF9-4227-9DD4-C645F222AC27}">
      <dsp:nvSpPr>
        <dsp:cNvPr id="0" name=""/>
        <dsp:cNvSpPr/>
      </dsp:nvSpPr>
      <dsp:spPr>
        <a:xfrm>
          <a:off x="227827" y="2997301"/>
          <a:ext cx="414231" cy="41423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26F129B-8724-439F-8BD1-DF562872B763}">
      <dsp:nvSpPr>
        <dsp:cNvPr id="0" name=""/>
        <dsp:cNvSpPr/>
      </dsp:nvSpPr>
      <dsp:spPr>
        <a:xfrm>
          <a:off x="869886" y="2827842"/>
          <a:ext cx="7359713" cy="753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708" tIns="79708" rIns="79708" bIns="79708" numCol="1" spcCol="1270" anchor="ctr" anchorCtr="0">
          <a:noAutofit/>
        </a:bodyPr>
        <a:lstStyle/>
        <a:p>
          <a:pPr marL="0" lvl="0" indent="0" algn="l" defTabSz="1066800">
            <a:lnSpc>
              <a:spcPct val="90000"/>
            </a:lnSpc>
            <a:spcBef>
              <a:spcPct val="0"/>
            </a:spcBef>
            <a:spcAft>
              <a:spcPct val="35000"/>
            </a:spcAft>
            <a:buNone/>
          </a:pPr>
          <a:r>
            <a:rPr lang="en-US" sz="2400" b="1" kern="1200" dirty="0"/>
            <a:t>If you don’t smoke, don’t vape</a:t>
          </a:r>
        </a:p>
      </dsp:txBody>
      <dsp:txXfrm>
        <a:off x="869886" y="2827842"/>
        <a:ext cx="7359713" cy="753148"/>
      </dsp:txXfrm>
    </dsp:sp>
    <dsp:sp modelId="{59C0E49F-68EE-44D2-BA95-6DD9864AB5B5}">
      <dsp:nvSpPr>
        <dsp:cNvPr id="0" name=""/>
        <dsp:cNvSpPr/>
      </dsp:nvSpPr>
      <dsp:spPr>
        <a:xfrm>
          <a:off x="0" y="3769278"/>
          <a:ext cx="8229600" cy="753148"/>
        </a:xfrm>
        <a:prstGeom prst="roundRect">
          <a:avLst>
            <a:gd name="adj" fmla="val 10000"/>
          </a:avLst>
        </a:prstGeom>
        <a:solidFill>
          <a:schemeClr val="accent3"/>
        </a:solidFill>
        <a:ln>
          <a:noFill/>
        </a:ln>
        <a:effectLst/>
      </dsp:spPr>
      <dsp:style>
        <a:lnRef idx="0">
          <a:scrgbClr r="0" g="0" b="0"/>
        </a:lnRef>
        <a:fillRef idx="1">
          <a:scrgbClr r="0" g="0" b="0"/>
        </a:fillRef>
        <a:effectRef idx="0">
          <a:scrgbClr r="0" g="0" b="0"/>
        </a:effectRef>
        <a:fontRef idx="minor"/>
      </dsp:style>
    </dsp:sp>
    <dsp:sp modelId="{01796375-6875-4185-87EB-3335F06EDCB2}">
      <dsp:nvSpPr>
        <dsp:cNvPr id="0" name=""/>
        <dsp:cNvSpPr/>
      </dsp:nvSpPr>
      <dsp:spPr>
        <a:xfrm>
          <a:off x="227827" y="3938736"/>
          <a:ext cx="414231" cy="41423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2C17B1E-59E1-488B-907D-9E9A46D19140}">
      <dsp:nvSpPr>
        <dsp:cNvPr id="0" name=""/>
        <dsp:cNvSpPr/>
      </dsp:nvSpPr>
      <dsp:spPr>
        <a:xfrm>
          <a:off x="869886" y="3769278"/>
          <a:ext cx="7359713" cy="753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708" tIns="79708" rIns="79708" bIns="79708" numCol="1" spcCol="1270" anchor="ctr" anchorCtr="0">
          <a:noAutofit/>
        </a:bodyPr>
        <a:lstStyle/>
        <a:p>
          <a:pPr marL="0" lvl="0" indent="0" algn="l" defTabSz="1066800">
            <a:lnSpc>
              <a:spcPct val="90000"/>
            </a:lnSpc>
            <a:spcBef>
              <a:spcPct val="0"/>
            </a:spcBef>
            <a:spcAft>
              <a:spcPct val="35000"/>
            </a:spcAft>
            <a:buNone/>
          </a:pPr>
          <a:r>
            <a:rPr lang="en-US" sz="2400" b="1" kern="1200"/>
            <a:t>Just say NO!</a:t>
          </a:r>
        </a:p>
      </dsp:txBody>
      <dsp:txXfrm>
        <a:off x="869886" y="3769278"/>
        <a:ext cx="7359713" cy="75314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B92A618-2532-4665-99B8-70D6438FF2DF}" type="datetimeFigureOut">
              <a:rPr lang="en-CA" smtClean="0"/>
              <a:t>2025-08-29</a:t>
            </a:fld>
            <a:endParaRPr lang="en-CA"/>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CCB8B93-09C0-4BB3-97FA-587DB9DD0CC5}" type="slidenum">
              <a:rPr lang="en-CA" smtClean="0"/>
              <a:t>‹#›</a:t>
            </a:fld>
            <a:endParaRPr lang="en-CA"/>
          </a:p>
        </p:txBody>
      </p:sp>
    </p:spTree>
    <p:extLst>
      <p:ext uri="{BB962C8B-B14F-4D97-AF65-F5344CB8AC3E}">
        <p14:creationId xmlns:p14="http://schemas.microsoft.com/office/powerpoint/2010/main" val="22178923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A36DA1-1A55-42F8-8287-89BD8D894635}" type="datetimeFigureOut">
              <a:rPr lang="en-CA" smtClean="0"/>
              <a:t>2025-08-29</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4E7BC5-CE2F-4706-A188-D05CD2052D3F}" type="slidenum">
              <a:rPr lang="en-CA" smtClean="0"/>
              <a:t>‹#›</a:t>
            </a:fld>
            <a:endParaRPr lang="en-CA"/>
          </a:p>
        </p:txBody>
      </p:sp>
    </p:spTree>
    <p:extLst>
      <p:ext uri="{BB962C8B-B14F-4D97-AF65-F5344CB8AC3E}">
        <p14:creationId xmlns:p14="http://schemas.microsoft.com/office/powerpoint/2010/main" val="1038993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youtube.com/watch?v=a6_8zBcm7xk"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MfQ6pKVkkl4"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atsdr.cdc.gov/toxfaqs/tf.asp?id=1121&amp;tid=240"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www.lung.org/clean-air/at-home/indoor-air-pollutants/volatile-organic-compounds" TargetMode="External"/><Relationship Id="rId4" Type="http://schemas.openxmlformats.org/officeDocument/2006/relationships/hyperlink" Target="https://www.lung.org/blog/popcorn-lung-risk-ecigs"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lung.org/quit-smoking/smoking-facts/health-effects/nicotine"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4E7BC5-CE2F-4706-A188-D05CD2052D3F}" type="slidenum">
              <a:rPr lang="en-CA" smtClean="0"/>
              <a:t>2</a:t>
            </a:fld>
            <a:endParaRPr lang="en-CA"/>
          </a:p>
        </p:txBody>
      </p:sp>
    </p:spTree>
    <p:extLst>
      <p:ext uri="{BB962C8B-B14F-4D97-AF65-F5344CB8AC3E}">
        <p14:creationId xmlns:p14="http://schemas.microsoft.com/office/powerpoint/2010/main" val="15509741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0048"/>
            <a:r>
              <a:rPr lang="en-US" b="1" i="0" baseline="0" dirty="0">
                <a:latin typeface="Arial" charset="0"/>
                <a:ea typeface="Arial" charset="0"/>
                <a:cs typeface="Arial" charset="0"/>
              </a:rPr>
              <a:t>Let’s talk about what happens to your body when you vape:</a:t>
            </a:r>
            <a:endParaRPr lang="en-US" b="1" i="0" dirty="0">
              <a:latin typeface="Arial" charset="0"/>
              <a:ea typeface="Arial" charset="0"/>
              <a:cs typeface="Arial" charset="0"/>
            </a:endParaRPr>
          </a:p>
          <a:p>
            <a:endParaRPr lang="en-US" i="1" dirty="0">
              <a:latin typeface="Arial" charset="0"/>
              <a:ea typeface="Arial" charset="0"/>
              <a:cs typeface="Arial" charset="0"/>
            </a:endParaRPr>
          </a:p>
          <a:p>
            <a:pPr marL="651547" lvl="1" indent="-171450" algn="l">
              <a:buFont typeface="Arial" panose="020B0604020202020204" pitchFamily="34" charset="0"/>
              <a:buChar char="•"/>
            </a:pPr>
            <a:r>
              <a:rPr lang="en-US" dirty="0">
                <a:latin typeface="Arial" charset="0"/>
                <a:ea typeface="Arial" charset="0"/>
                <a:cs typeface="Arial" charset="0"/>
              </a:rPr>
              <a:t>Based on</a:t>
            </a:r>
            <a:r>
              <a:rPr lang="en-US" baseline="0" dirty="0">
                <a:latin typeface="Arial" charset="0"/>
                <a:ea typeface="Arial" charset="0"/>
                <a:cs typeface="Arial" charset="0"/>
              </a:rPr>
              <a:t> current information, w</a:t>
            </a:r>
            <a:r>
              <a:rPr lang="en-US" dirty="0">
                <a:latin typeface="Arial" charset="0"/>
                <a:ea typeface="Arial" charset="0"/>
                <a:cs typeface="Arial" charset="0"/>
              </a:rPr>
              <a:t>e know</a:t>
            </a:r>
            <a:r>
              <a:rPr lang="en-US" baseline="0" dirty="0">
                <a:latin typeface="Arial" charset="0"/>
                <a:ea typeface="Arial" charset="0"/>
                <a:cs typeface="Arial" charset="0"/>
              </a:rPr>
              <a:t> there are health risks </a:t>
            </a:r>
            <a:r>
              <a:rPr lang="en-US" dirty="0">
                <a:latin typeface="Arial" charset="0"/>
                <a:ea typeface="Arial" charset="0"/>
                <a:cs typeface="Arial" charset="0"/>
              </a:rPr>
              <a:t>when people use these products. </a:t>
            </a:r>
            <a:endParaRPr lang="en-US" baseline="0" dirty="0">
              <a:latin typeface="Arial" charset="0"/>
              <a:ea typeface="Arial" charset="0"/>
              <a:cs typeface="Arial" charset="0"/>
            </a:endParaRPr>
          </a:p>
          <a:p>
            <a:pPr marL="651547" lvl="2" indent="-171450" algn="l" defTabSz="480097">
              <a:buFont typeface="Arial" panose="020B0604020202020204" pitchFamily="34" charset="0"/>
              <a:buChar char="•"/>
              <a:defRPr/>
            </a:pPr>
            <a:r>
              <a:rPr lang="en-US" b="1" baseline="0" dirty="0">
                <a:latin typeface="Arial" charset="0"/>
                <a:ea typeface="Arial" charset="0"/>
                <a:cs typeface="Arial" charset="0"/>
              </a:rPr>
              <a:t>(</a:t>
            </a:r>
            <a:r>
              <a:rPr lang="en-US" b="1" i="1" baseline="0" dirty="0">
                <a:latin typeface="Arial" charset="0"/>
                <a:ea typeface="Arial" charset="0"/>
                <a:cs typeface="Arial" charset="0"/>
              </a:rPr>
              <a:t>Click) </a:t>
            </a:r>
            <a:r>
              <a:rPr lang="en-US" i="0" baseline="0" dirty="0">
                <a:latin typeface="Arial" charset="0"/>
                <a:ea typeface="Arial" charset="0"/>
                <a:cs typeface="Arial" charset="0"/>
              </a:rPr>
              <a:t>The aerosols produced by the chemicals in e-juice, enter the user’s lungs and can leave cancer causing chemical residue behind,. There have been studies of severe </a:t>
            </a:r>
            <a:r>
              <a:rPr lang="en-US" sz="2100" dirty="0">
                <a:solidFill>
                  <a:srgbClr val="3F3F3F"/>
                </a:solidFill>
                <a:ea typeface="Calibri"/>
                <a:cs typeface="Calibri"/>
                <a:sym typeface="Calibri"/>
              </a:rPr>
              <a:t>asthma exacerbation (flare up)</a:t>
            </a:r>
            <a:r>
              <a:rPr lang="en-US" sz="1900" dirty="0">
                <a:solidFill>
                  <a:srgbClr val="3F3F3F"/>
                </a:solidFill>
                <a:ea typeface="Calibri"/>
                <a:cs typeface="Calibri"/>
                <a:sym typeface="Calibri"/>
              </a:rPr>
              <a:t> due to vaping as well as difficulty breathing.  Short-term effects within the respiratory system may include coughing/wheezing and swelling of the lungs. </a:t>
            </a:r>
          </a:p>
          <a:p>
            <a:pPr marL="651547" lvl="2" indent="-171450" algn="l" defTabSz="480097">
              <a:buFont typeface="Arial" panose="020B0604020202020204" pitchFamily="34" charset="0"/>
              <a:buChar char="•"/>
              <a:defRPr/>
            </a:pPr>
            <a:r>
              <a:rPr lang="en-US" b="1" dirty="0">
                <a:latin typeface="Arial" charset="0"/>
                <a:ea typeface="Arial" charset="0"/>
                <a:cs typeface="Arial" charset="0"/>
              </a:rPr>
              <a:t>(</a:t>
            </a:r>
            <a:r>
              <a:rPr lang="en-US" b="1" i="1" dirty="0">
                <a:latin typeface="Arial" charset="0"/>
                <a:ea typeface="Arial" charset="0"/>
                <a:cs typeface="Arial" charset="0"/>
              </a:rPr>
              <a:t>Click</a:t>
            </a:r>
            <a:r>
              <a:rPr lang="en-US" b="1" dirty="0">
                <a:latin typeface="Arial" charset="0"/>
                <a:ea typeface="Arial" charset="0"/>
                <a:cs typeface="Arial" charset="0"/>
              </a:rPr>
              <a:t>) </a:t>
            </a:r>
            <a:r>
              <a:rPr lang="en-US" dirty="0">
                <a:latin typeface="Arial" charset="0"/>
                <a:ea typeface="Arial" charset="0"/>
                <a:cs typeface="Arial" charset="0"/>
              </a:rPr>
              <a:t>Also, many e-cigarettes/vapes</a:t>
            </a:r>
            <a:r>
              <a:rPr lang="en-US" baseline="0" dirty="0">
                <a:latin typeface="Arial" charset="0"/>
                <a:ea typeface="Arial" charset="0"/>
                <a:cs typeface="Arial" charset="0"/>
              </a:rPr>
              <a:t> contain</a:t>
            </a:r>
            <a:r>
              <a:rPr lang="en-US" dirty="0">
                <a:latin typeface="Arial" charset="0"/>
                <a:ea typeface="Arial" charset="0"/>
                <a:cs typeface="Arial" charset="0"/>
              </a:rPr>
              <a:t> nicotine, which</a:t>
            </a:r>
            <a:r>
              <a:rPr lang="en-US" baseline="0" dirty="0">
                <a:latin typeface="Arial" charset="0"/>
                <a:ea typeface="Arial" charset="0"/>
                <a:cs typeface="Arial" charset="0"/>
              </a:rPr>
              <a:t> is known to </a:t>
            </a:r>
            <a:r>
              <a:rPr lang="en-US" dirty="0">
                <a:latin typeface="Arial" charset="0"/>
                <a:ea typeface="Arial" charset="0"/>
                <a:cs typeface="Arial" charset="0"/>
              </a:rPr>
              <a:t>have effects on the cardiovascular system,</a:t>
            </a:r>
            <a:r>
              <a:rPr lang="en-US" baseline="0" dirty="0">
                <a:latin typeface="Arial" charset="0"/>
                <a:ea typeface="Arial" charset="0"/>
                <a:cs typeface="Arial" charset="0"/>
              </a:rPr>
              <a:t> and lead to heart disease.  Nicotine can increase the heart rate and blood pressure.  </a:t>
            </a:r>
            <a:endParaRPr lang="en-US" dirty="0">
              <a:latin typeface="Arial" charset="0"/>
              <a:ea typeface="Arial" charset="0"/>
              <a:cs typeface="Arial" charset="0"/>
            </a:endParaRPr>
          </a:p>
          <a:p>
            <a:pPr marL="651547" lvl="1" indent="-171450" algn="l" defTabSz="960193">
              <a:buFont typeface="Arial" panose="020B0604020202020204" pitchFamily="34" charset="0"/>
              <a:buChar char="•"/>
              <a:defRPr/>
            </a:pPr>
            <a:r>
              <a:rPr lang="en-US" b="1" dirty="0">
                <a:latin typeface="Arial" charset="0"/>
                <a:ea typeface="Arial" charset="0"/>
                <a:cs typeface="Arial" charset="0"/>
              </a:rPr>
              <a:t>(</a:t>
            </a:r>
            <a:r>
              <a:rPr lang="en-US" b="1" i="1" dirty="0">
                <a:latin typeface="Arial" charset="0"/>
                <a:ea typeface="Arial" charset="0"/>
                <a:cs typeface="Arial" charset="0"/>
              </a:rPr>
              <a:t>Click)</a:t>
            </a:r>
            <a:r>
              <a:rPr lang="en-US" b="1" i="1" baseline="0" dirty="0">
                <a:latin typeface="Arial" charset="0"/>
                <a:ea typeface="Arial" charset="0"/>
                <a:cs typeface="Arial" charset="0"/>
              </a:rPr>
              <a:t> </a:t>
            </a:r>
            <a:r>
              <a:rPr lang="en-US" dirty="0">
                <a:latin typeface="Arial" charset="0"/>
                <a:ea typeface="Arial" charset="0"/>
                <a:cs typeface="Arial" charset="0"/>
              </a:rPr>
              <a:t>Ear, eye and throat irritation is common among e-cigarette/vape pen</a:t>
            </a:r>
            <a:r>
              <a:rPr lang="en-US" baseline="0" dirty="0">
                <a:latin typeface="Arial" charset="0"/>
                <a:ea typeface="Arial" charset="0"/>
                <a:cs typeface="Arial" charset="0"/>
              </a:rPr>
              <a:t> users. </a:t>
            </a:r>
            <a:r>
              <a:rPr lang="en-US" dirty="0">
                <a:solidFill>
                  <a:srgbClr val="3F3F3F"/>
                </a:solidFill>
                <a:ea typeface="Calibri"/>
                <a:cs typeface="Calibri"/>
                <a:sym typeface="Calibri"/>
              </a:rPr>
              <a:t>The fine particles and chemicals that are inhaled into the lungs can aggravate existing lung conditions making it harder to breath.  The chemicals on their own have health impacts, but researchers are also finding that they have different effects when heated and when they combine in the body.  </a:t>
            </a:r>
            <a:endParaRPr lang="en-US" baseline="0" dirty="0">
              <a:latin typeface="Arial" charset="0"/>
              <a:ea typeface="Arial" charset="0"/>
              <a:cs typeface="Arial" charset="0"/>
            </a:endParaRPr>
          </a:p>
          <a:p>
            <a:pPr marL="651547" lvl="1" indent="-171450" algn="l" defTabSz="480097">
              <a:buFont typeface="Arial" panose="020B0604020202020204" pitchFamily="34" charset="0"/>
              <a:buChar char="•"/>
              <a:defRPr/>
            </a:pPr>
            <a:r>
              <a:rPr lang="en-US" baseline="0" dirty="0">
                <a:latin typeface="Arial" charset="0"/>
                <a:ea typeface="Arial" charset="0"/>
                <a:cs typeface="Arial" charset="0"/>
              </a:rPr>
              <a:t>And perhaps most worrisome is the possibility of more young people developing an addiction to nicotine. </a:t>
            </a:r>
          </a:p>
          <a:p>
            <a:pPr marL="651547" lvl="1" indent="-171450" algn="l">
              <a:buFont typeface="Arial" panose="020B0604020202020204" pitchFamily="34" charset="0"/>
              <a:buChar char="•"/>
            </a:pPr>
            <a:r>
              <a:rPr lang="en-US" b="1" baseline="0" dirty="0">
                <a:latin typeface="Arial" charset="0"/>
                <a:ea typeface="Arial" charset="0"/>
                <a:cs typeface="Arial" charset="0"/>
              </a:rPr>
              <a:t>(</a:t>
            </a:r>
            <a:r>
              <a:rPr lang="en-US" b="1" i="1" baseline="0" dirty="0">
                <a:latin typeface="Arial" charset="0"/>
                <a:ea typeface="Arial" charset="0"/>
                <a:cs typeface="Arial" charset="0"/>
              </a:rPr>
              <a:t>Click</a:t>
            </a:r>
            <a:r>
              <a:rPr lang="en-US" b="1" i="0" baseline="0" dirty="0">
                <a:latin typeface="Arial" charset="0"/>
                <a:ea typeface="Arial" charset="0"/>
                <a:cs typeface="Arial" charset="0"/>
              </a:rPr>
              <a:t>) </a:t>
            </a:r>
            <a:r>
              <a:rPr lang="en-US" i="0" baseline="0" dirty="0">
                <a:latin typeface="Arial" charset="0"/>
                <a:ea typeface="Arial" charset="0"/>
                <a:cs typeface="Arial" charset="0"/>
              </a:rPr>
              <a:t>Nicotine use in early adolescence causes changes in the brain that make addiction much more likely for young e-cigarettes/vape pens users.</a:t>
            </a:r>
          </a:p>
          <a:p>
            <a:pPr marL="628650" lvl="1" indent="-171450" algn="l">
              <a:buFont typeface="Arial" panose="020B0604020202020204" pitchFamily="34" charset="0"/>
              <a:buChar char="•"/>
            </a:pPr>
            <a:r>
              <a:rPr lang="en-US" i="0" baseline="0" dirty="0">
                <a:latin typeface="Arial" charset="0"/>
                <a:ea typeface="Arial" charset="0"/>
                <a:cs typeface="Arial" charset="0"/>
              </a:rPr>
              <a:t>This is only the beginning of revealing the health risks associated with long-term e-cigarette use.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a:t>Decades of research to know the harmful effects of smoking…we don’t know the long-term effects of vaping yet. </a:t>
            </a:r>
          </a:p>
          <a:p>
            <a:pPr marL="300060" indent="-300060">
              <a:buFont typeface="Arial" charset="0"/>
              <a:buChar char="•"/>
            </a:pPr>
            <a:endParaRPr lang="en-US" i="0" baseline="0" dirty="0">
              <a:latin typeface="Arial" charset="0"/>
              <a:ea typeface="Arial" charset="0"/>
              <a:cs typeface="Arial" charset="0"/>
            </a:endParaRPr>
          </a:p>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4E7BC5-CE2F-4706-A188-D05CD2052D3F}"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098603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CA" b="0" i="0" dirty="0">
                <a:solidFill>
                  <a:srgbClr val="333333"/>
                </a:solidFill>
                <a:effectLst/>
                <a:latin typeface="Noto Sans" panose="020B0502040504020204" pitchFamily="34" charset="0"/>
              </a:rPr>
              <a:t>Second hand exposure to vaping comes from the heating of e-juice and from when the aerosol is exhaled.  Third hand exposure</a:t>
            </a:r>
            <a:r>
              <a:rPr lang="en-CA" sz="1800" b="0" i="0" dirty="0">
                <a:solidFill>
                  <a:srgbClr val="242021"/>
                </a:solidFill>
                <a:effectLst/>
                <a:latin typeface="Aeonik-Regular"/>
              </a:rPr>
              <a:t> occurs when the aerosol leaves nicotine and other chemicals on indoor surfaces, skin, fur and furniture, even after the air has cleared.</a:t>
            </a:r>
            <a:r>
              <a:rPr lang="en-CA" dirty="0"/>
              <a:t> </a:t>
            </a:r>
            <a:br>
              <a:rPr lang="en-CA" dirty="0"/>
            </a:br>
            <a:endParaRPr lang="en-CA" b="0" i="0" dirty="0">
              <a:solidFill>
                <a:srgbClr val="333333"/>
              </a:solidFill>
              <a:effectLst/>
              <a:latin typeface="Noto Sans" panose="020B0502040504020204" pitchFamily="34" charset="0"/>
            </a:endParaRPr>
          </a:p>
          <a:p>
            <a:pPr algn="l"/>
            <a:r>
              <a:rPr lang="en-CA" b="0" i="0" dirty="0">
                <a:solidFill>
                  <a:srgbClr val="333333"/>
                </a:solidFill>
                <a:effectLst/>
                <a:latin typeface="Noto Sans" panose="020B0502040504020204" pitchFamily="34" charset="0"/>
              </a:rPr>
              <a:t>The health effects from exposure to second and third hand aerosol from vaping are still being studied. </a:t>
            </a:r>
          </a:p>
          <a:p>
            <a:endParaRPr lang="en-CA" dirty="0"/>
          </a:p>
        </p:txBody>
      </p:sp>
      <p:sp>
        <p:nvSpPr>
          <p:cNvPr id="4" name="Slide Number Placeholder 3"/>
          <p:cNvSpPr>
            <a:spLocks noGrp="1"/>
          </p:cNvSpPr>
          <p:nvPr>
            <p:ph type="sldNum" sz="quarter" idx="5"/>
          </p:nvPr>
        </p:nvSpPr>
        <p:spPr/>
        <p:txBody>
          <a:bodyPr/>
          <a:lstStyle/>
          <a:p>
            <a:fld id="{6D4E7BC5-CE2F-4706-A188-D05CD2052D3F}" type="slidenum">
              <a:rPr lang="en-CA" smtClean="0"/>
              <a:t>12</a:t>
            </a:fld>
            <a:endParaRPr lang="en-CA"/>
          </a:p>
        </p:txBody>
      </p:sp>
    </p:spTree>
    <p:extLst>
      <p:ext uri="{BB962C8B-B14F-4D97-AF65-F5344CB8AC3E}">
        <p14:creationId xmlns:p14="http://schemas.microsoft.com/office/powerpoint/2010/main" val="32638836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t>Click on picture to start video </a:t>
            </a:r>
            <a:r>
              <a:rPr lang="en-CA" dirty="0">
                <a:hlinkClick r:id="rId3"/>
              </a:rPr>
              <a:t>https://www.youtube.com/watch?v=a6_8zBcm7xk</a:t>
            </a:r>
            <a:r>
              <a:rPr lang="en-CA"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effectLst/>
              <a:latin typeface="-apple-system"/>
            </a:endParaRPr>
          </a:p>
          <a:p>
            <a:pPr rtl="0"/>
            <a:r>
              <a:rPr lang="en-CA" dirty="0">
                <a:effectLst/>
                <a:latin typeface="-apple-system"/>
              </a:rPr>
              <a:t>Peer pressure is about being influenced and choosing to do something you would not otherwise do, in the hope of feeling accepted and valued by others. Peer pressure can be spoken or unspoken, direct or indirect and healthy and unhealthy. Students will experience peer pressure in one way or another. Peer pressure and influence might result in students:</a:t>
            </a:r>
          </a:p>
          <a:p>
            <a:pPr rtl="0"/>
            <a:r>
              <a:rPr lang="en-CA" dirty="0">
                <a:effectLst/>
                <a:latin typeface="-apple-system"/>
              </a:rPr>
              <a:t> </a:t>
            </a:r>
          </a:p>
          <a:p>
            <a:pPr rtl="0"/>
            <a:r>
              <a:rPr lang="en-CA" dirty="0">
                <a:effectLst/>
                <a:latin typeface="-apple-system"/>
              </a:rPr>
              <a:t>• choosing the same clothes, hairstyle, or jewellery as their friends.</a:t>
            </a:r>
          </a:p>
          <a:p>
            <a:pPr rtl="0"/>
            <a:r>
              <a:rPr lang="en-CA" dirty="0">
                <a:effectLst/>
                <a:latin typeface="-apple-system"/>
              </a:rPr>
              <a:t> </a:t>
            </a:r>
          </a:p>
          <a:p>
            <a:pPr rtl="0"/>
            <a:r>
              <a:rPr lang="en-CA" dirty="0">
                <a:effectLst/>
                <a:latin typeface="-apple-system"/>
              </a:rPr>
              <a:t>• listening to the same music or watching the same TV shows as their friends.</a:t>
            </a:r>
          </a:p>
          <a:p>
            <a:pPr rtl="0"/>
            <a:r>
              <a:rPr lang="en-CA" dirty="0">
                <a:effectLst/>
                <a:latin typeface="-apple-system"/>
              </a:rPr>
              <a:t> </a:t>
            </a:r>
          </a:p>
          <a:p>
            <a:pPr rtl="0"/>
            <a:r>
              <a:rPr lang="en-CA" dirty="0">
                <a:effectLst/>
                <a:latin typeface="-apple-system"/>
              </a:rPr>
              <a:t>• changing the way they talk or the words they use.</a:t>
            </a:r>
          </a:p>
          <a:p>
            <a:pPr rtl="0"/>
            <a:r>
              <a:rPr lang="en-CA" dirty="0">
                <a:effectLst/>
                <a:latin typeface="-apple-system"/>
              </a:rPr>
              <a:t> </a:t>
            </a:r>
          </a:p>
          <a:p>
            <a:pPr rtl="0"/>
            <a:r>
              <a:rPr lang="en-CA" dirty="0">
                <a:effectLst/>
                <a:latin typeface="-apple-system"/>
              </a:rPr>
              <a:t>• doing risky things or breaking rules.</a:t>
            </a:r>
          </a:p>
          <a:p>
            <a:pPr rtl="0"/>
            <a:r>
              <a:rPr lang="en-CA" dirty="0">
                <a:effectLst/>
                <a:latin typeface="-apple-system"/>
              </a:rPr>
              <a:t> </a:t>
            </a:r>
          </a:p>
          <a:p>
            <a:pPr rtl="0"/>
            <a:r>
              <a:rPr lang="en-CA" dirty="0">
                <a:effectLst/>
                <a:latin typeface="-apple-system"/>
              </a:rPr>
              <a:t>• working harder at school or not working as hard.</a:t>
            </a:r>
          </a:p>
          <a:p>
            <a:pPr rtl="0"/>
            <a:r>
              <a:rPr lang="en-CA" dirty="0">
                <a:effectLst/>
                <a:latin typeface="-apple-system"/>
              </a:rPr>
              <a:t> </a:t>
            </a:r>
          </a:p>
          <a:p>
            <a:pPr rtl="0"/>
            <a:r>
              <a:rPr lang="en-CA" dirty="0">
                <a:effectLst/>
                <a:latin typeface="-apple-system"/>
              </a:rPr>
              <a:t>• dating or taking part in sexual activities.</a:t>
            </a:r>
          </a:p>
          <a:p>
            <a:pPr rtl="0"/>
            <a:r>
              <a:rPr lang="en-CA" dirty="0">
                <a:effectLst/>
                <a:latin typeface="-apple-system"/>
              </a:rPr>
              <a:t> </a:t>
            </a:r>
          </a:p>
          <a:p>
            <a:pPr rtl="0"/>
            <a:r>
              <a:rPr lang="en-CA" dirty="0">
                <a:effectLst/>
                <a:latin typeface="-apple-system"/>
              </a:rPr>
              <a:t>• vaping, using alcohol, or other drugs.</a:t>
            </a:r>
          </a:p>
          <a:p>
            <a:pPr rtl="0"/>
            <a:r>
              <a:rPr lang="en-CA" dirty="0">
                <a:effectLst/>
                <a:latin typeface="-apple-system"/>
              </a:rPr>
              <a:t> </a:t>
            </a:r>
            <a:endParaRPr lang="en-CA" dirty="0"/>
          </a:p>
        </p:txBody>
      </p:sp>
      <p:sp>
        <p:nvSpPr>
          <p:cNvPr id="4" name="Slide Number Placeholder 3"/>
          <p:cNvSpPr>
            <a:spLocks noGrp="1"/>
          </p:cNvSpPr>
          <p:nvPr>
            <p:ph type="sldNum" sz="quarter" idx="5"/>
          </p:nvPr>
        </p:nvSpPr>
        <p:spPr/>
        <p:txBody>
          <a:bodyPr/>
          <a:lstStyle/>
          <a:p>
            <a:fld id="{6D4E7BC5-CE2F-4706-A188-D05CD2052D3F}" type="slidenum">
              <a:rPr lang="en-CA" smtClean="0"/>
              <a:t>13</a:t>
            </a:fld>
            <a:endParaRPr lang="en-CA"/>
          </a:p>
        </p:txBody>
      </p:sp>
    </p:spTree>
    <p:extLst>
      <p:ext uri="{BB962C8B-B14F-4D97-AF65-F5344CB8AC3E}">
        <p14:creationId xmlns:p14="http://schemas.microsoft.com/office/powerpoint/2010/main" val="9780736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CA" b="1" u="sng" dirty="0"/>
              <a:t>Ask: What is a good friend?</a:t>
            </a:r>
          </a:p>
          <a:p>
            <a:pPr rtl="0"/>
            <a:endParaRPr lang="en-CA" b="1" dirty="0"/>
          </a:p>
          <a:p>
            <a:r>
              <a:rPr lang="en-CA" sz="1800" b="0" i="0" dirty="0">
                <a:solidFill>
                  <a:srgbClr val="000000"/>
                </a:solidFill>
                <a:effectLst/>
                <a:latin typeface="Calibri" panose="020F0502020204030204" pitchFamily="34" charset="0"/>
              </a:rPr>
              <a:t>A good friend is:</a:t>
            </a:r>
          </a:p>
          <a:p>
            <a:endParaRPr lang="en-CA" sz="1800" b="0" i="0" dirty="0">
              <a:solidFill>
                <a:srgbClr val="000000"/>
              </a:solidFill>
              <a:effectLst/>
              <a:latin typeface="Calibri" panose="020F0502020204030204" pitchFamily="34" charset="0"/>
            </a:endParaRPr>
          </a:p>
          <a:p>
            <a:r>
              <a:rPr lang="en-CA" sz="1800" b="0" i="0" dirty="0">
                <a:solidFill>
                  <a:srgbClr val="000000"/>
                </a:solidFill>
                <a:effectLst/>
                <a:latin typeface="SymbolMT"/>
              </a:rPr>
              <a:t>• </a:t>
            </a:r>
            <a:r>
              <a:rPr lang="en-CA" sz="1800" b="0" i="0" dirty="0">
                <a:solidFill>
                  <a:srgbClr val="000000"/>
                </a:solidFill>
                <a:effectLst/>
                <a:latin typeface="Calibri" panose="020F0502020204030204" pitchFamily="34" charset="0"/>
              </a:rPr>
              <a:t>Someone who accepts you as you are, accepts your decisions, and watches out for you.</a:t>
            </a:r>
          </a:p>
          <a:p>
            <a:r>
              <a:rPr lang="en-CA" sz="1800" b="0" i="0" dirty="0">
                <a:solidFill>
                  <a:srgbClr val="000000"/>
                </a:solidFill>
                <a:effectLst/>
                <a:latin typeface="SymbolMT"/>
              </a:rPr>
              <a:t>• </a:t>
            </a:r>
            <a:r>
              <a:rPr lang="en-CA" sz="1800" b="0" i="0" dirty="0">
                <a:solidFill>
                  <a:srgbClr val="000000"/>
                </a:solidFill>
                <a:effectLst/>
                <a:latin typeface="Calibri" panose="020F0502020204030204" pitchFamily="34" charset="0"/>
              </a:rPr>
              <a:t>Someone who does not pressure you into doing something you do not want to do.</a:t>
            </a:r>
          </a:p>
          <a:p>
            <a:r>
              <a:rPr lang="en-CA" sz="1800" b="0" i="0" dirty="0">
                <a:solidFill>
                  <a:srgbClr val="000000"/>
                </a:solidFill>
                <a:effectLst/>
                <a:latin typeface="SymbolMT"/>
              </a:rPr>
              <a:t>• </a:t>
            </a:r>
            <a:r>
              <a:rPr lang="en-CA" sz="1800" b="0" i="0" dirty="0">
                <a:solidFill>
                  <a:srgbClr val="000000"/>
                </a:solidFill>
                <a:effectLst/>
                <a:latin typeface="Calibri" panose="020F0502020204030204" pitchFamily="34" charset="0"/>
              </a:rPr>
              <a:t>Is a positive peer influence</a:t>
            </a:r>
          </a:p>
          <a:p>
            <a:r>
              <a:rPr lang="en-CA" sz="1800" b="0" i="0" dirty="0">
                <a:solidFill>
                  <a:srgbClr val="000000"/>
                </a:solidFill>
                <a:effectLst/>
                <a:latin typeface="SymbolMT"/>
              </a:rPr>
              <a:t>• </a:t>
            </a:r>
            <a:r>
              <a:rPr lang="en-CA" sz="1800" b="0" i="0" dirty="0">
                <a:solidFill>
                  <a:srgbClr val="000000"/>
                </a:solidFill>
                <a:effectLst/>
                <a:latin typeface="Calibri" panose="020F0502020204030204" pitchFamily="34" charset="0"/>
              </a:rPr>
              <a:t>Someone who does not use drugs and can keep you from using drugs.</a:t>
            </a:r>
          </a:p>
          <a:p>
            <a:r>
              <a:rPr lang="en-CA" sz="1800" b="0" i="0" dirty="0">
                <a:solidFill>
                  <a:srgbClr val="000000"/>
                </a:solidFill>
                <a:effectLst/>
                <a:latin typeface="SymbolMT"/>
              </a:rPr>
              <a:t>• </a:t>
            </a:r>
            <a:r>
              <a:rPr lang="en-CA" sz="1800" b="0" i="0" dirty="0">
                <a:solidFill>
                  <a:srgbClr val="000000"/>
                </a:solidFill>
                <a:effectLst/>
                <a:latin typeface="Calibri" panose="020F0502020204030204" pitchFamily="34" charset="0"/>
              </a:rPr>
              <a:t>Someone who wants to help you, and recommends people or community resources that can provide support when dealing with choices or situations involving substance use and addictive</a:t>
            </a:r>
          </a:p>
          <a:p>
            <a:r>
              <a:rPr lang="en-CA" sz="1800" b="0" i="0" dirty="0">
                <a:solidFill>
                  <a:srgbClr val="000000"/>
                </a:solidFill>
                <a:effectLst/>
                <a:latin typeface="Calibri" panose="020F0502020204030204" pitchFamily="34" charset="0"/>
              </a:rPr>
              <a:t>behaviours.</a:t>
            </a:r>
            <a:r>
              <a:rPr lang="en-CA" dirty="0"/>
              <a:t> </a:t>
            </a:r>
            <a:br>
              <a:rPr lang="en-CA" dirty="0"/>
            </a:br>
            <a:endParaRPr lang="en-CA" dirty="0"/>
          </a:p>
        </p:txBody>
      </p:sp>
      <p:sp>
        <p:nvSpPr>
          <p:cNvPr id="4" name="Slide Number Placeholder 3"/>
          <p:cNvSpPr>
            <a:spLocks noGrp="1"/>
          </p:cNvSpPr>
          <p:nvPr>
            <p:ph type="sldNum" sz="quarter" idx="5"/>
          </p:nvPr>
        </p:nvSpPr>
        <p:spPr/>
        <p:txBody>
          <a:bodyPr/>
          <a:lstStyle/>
          <a:p>
            <a:fld id="{6D4E7BC5-CE2F-4706-A188-D05CD2052D3F}" type="slidenum">
              <a:rPr lang="en-CA" smtClean="0"/>
              <a:t>14</a:t>
            </a:fld>
            <a:endParaRPr lang="en-CA"/>
          </a:p>
        </p:txBody>
      </p:sp>
    </p:spTree>
    <p:extLst>
      <p:ext uri="{BB962C8B-B14F-4D97-AF65-F5344CB8AC3E}">
        <p14:creationId xmlns:p14="http://schemas.microsoft.com/office/powerpoint/2010/main" val="11356140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You may</a:t>
            </a:r>
            <a:r>
              <a:rPr lang="en-US" sz="1200" b="0" i="0" kern="1200" baseline="0" dirty="0">
                <a:solidFill>
                  <a:schemeClr val="tx1"/>
                </a:solidFill>
                <a:effectLst/>
                <a:latin typeface="+mn-lt"/>
                <a:ea typeface="+mn-ea"/>
                <a:cs typeface="+mn-cs"/>
              </a:rPr>
              <a:t> find yourself in situations that you may not be comfortable with or were unexpected.  Practicing now what you may say later will help you feel more prepared.  </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There are many different refusal techniques or ways to say no. Some techniques will work well for some,</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while others will need a different approach.  It’s important for you to practice the technique that works best for you</a:t>
            </a:r>
            <a:r>
              <a:rPr lang="en-US" sz="1200" b="0" i="0" kern="1200" baseline="0" dirty="0">
                <a:solidFill>
                  <a:schemeClr val="tx1"/>
                </a:solidFill>
                <a:effectLst/>
                <a:latin typeface="+mn-lt"/>
                <a:ea typeface="+mn-ea"/>
                <a:cs typeface="+mn-cs"/>
              </a:rPr>
              <a:t> before you’re in the situation. </a:t>
            </a:r>
            <a:endParaRPr lang="en-US" sz="1200" b="0" i="0" kern="1200" dirty="0">
              <a:solidFill>
                <a:schemeClr val="tx1"/>
              </a:solidFill>
              <a:effectLst/>
              <a:latin typeface="+mn-lt"/>
              <a:ea typeface="+mn-ea"/>
              <a:cs typeface="+mn-cs"/>
            </a:endParaRPr>
          </a:p>
          <a:p>
            <a:pPr algn="l">
              <a:buFont typeface="+mj-lt"/>
              <a:buNone/>
            </a:pPr>
            <a:endParaRPr lang="en-US" b="0" i="0" dirty="0">
              <a:solidFill>
                <a:srgbClr val="000000"/>
              </a:solidFill>
              <a:effectLst/>
              <a:latin typeface="Arial" panose="020B0604020202020204" pitchFamily="34" charset="0"/>
            </a:endParaRPr>
          </a:p>
          <a:p>
            <a:endParaRPr lang="en-CA" dirty="0"/>
          </a:p>
        </p:txBody>
      </p:sp>
      <p:sp>
        <p:nvSpPr>
          <p:cNvPr id="4" name="Slide Number Placeholder 3"/>
          <p:cNvSpPr>
            <a:spLocks noGrp="1"/>
          </p:cNvSpPr>
          <p:nvPr>
            <p:ph type="sldNum" sz="quarter" idx="5"/>
          </p:nvPr>
        </p:nvSpPr>
        <p:spPr/>
        <p:txBody>
          <a:bodyPr/>
          <a:lstStyle/>
          <a:p>
            <a:fld id="{6D4E7BC5-CE2F-4706-A188-D05CD2052D3F}" type="slidenum">
              <a:rPr lang="en-CA" smtClean="0"/>
              <a:t>15</a:t>
            </a:fld>
            <a:endParaRPr lang="en-CA"/>
          </a:p>
        </p:txBody>
      </p:sp>
    </p:spTree>
    <p:extLst>
      <p:ext uri="{BB962C8B-B14F-4D97-AF65-F5344CB8AC3E}">
        <p14:creationId xmlns:p14="http://schemas.microsoft.com/office/powerpoint/2010/main" val="15670075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i="0" dirty="0">
                <a:solidFill>
                  <a:srgbClr val="000000"/>
                </a:solidFill>
                <a:effectLst/>
                <a:latin typeface="Calibri-Bold"/>
              </a:rPr>
              <a:t>Say “NO THANKS”</a:t>
            </a:r>
          </a:p>
          <a:p>
            <a:r>
              <a:rPr lang="en-CA" sz="1800" b="0" i="0" dirty="0">
                <a:solidFill>
                  <a:srgbClr val="000000"/>
                </a:solidFill>
                <a:effectLst/>
                <a:latin typeface="SymbolMT"/>
              </a:rPr>
              <a:t>• </a:t>
            </a:r>
            <a:r>
              <a:rPr lang="en-CA" sz="1800" b="0" i="0" dirty="0">
                <a:solidFill>
                  <a:srgbClr val="000000"/>
                </a:solidFill>
                <a:effectLst/>
                <a:latin typeface="Calibri" panose="020F0502020204030204" pitchFamily="34" charset="0"/>
              </a:rPr>
              <a:t>Say no politely BUT use a strong and assertive tone of voice.</a:t>
            </a:r>
          </a:p>
          <a:p>
            <a:r>
              <a:rPr lang="en-CA" sz="1800" b="0" i="0" dirty="0">
                <a:solidFill>
                  <a:srgbClr val="000000"/>
                </a:solidFill>
                <a:effectLst/>
                <a:latin typeface="SymbolMT"/>
              </a:rPr>
              <a:t>• </a:t>
            </a:r>
            <a:r>
              <a:rPr lang="en-CA" sz="1800" b="0" i="0" dirty="0">
                <a:solidFill>
                  <a:srgbClr val="000000"/>
                </a:solidFill>
                <a:effectLst/>
                <a:latin typeface="Calibri" panose="020F0502020204030204" pitchFamily="34" charset="0"/>
              </a:rPr>
              <a:t>Ask the person offering substances to quit offering.</a:t>
            </a:r>
          </a:p>
          <a:p>
            <a:r>
              <a:rPr lang="en-CA" sz="1800" b="0" i="0" dirty="0">
                <a:solidFill>
                  <a:srgbClr val="000000"/>
                </a:solidFill>
                <a:effectLst/>
                <a:latin typeface="SymbolMT"/>
              </a:rPr>
              <a:t>• </a:t>
            </a:r>
            <a:r>
              <a:rPr lang="en-CA" sz="1800" b="0" i="0" dirty="0">
                <a:solidFill>
                  <a:srgbClr val="000000"/>
                </a:solidFill>
                <a:effectLst/>
                <a:latin typeface="Calibri" panose="020F0502020204030204" pitchFamily="34" charset="0"/>
              </a:rPr>
              <a:t>Do NOT feel guilty for saying no and Do NOT look away.</a:t>
            </a:r>
          </a:p>
          <a:p>
            <a:r>
              <a:rPr lang="en-CA" sz="1800" b="0" i="0" dirty="0">
                <a:solidFill>
                  <a:srgbClr val="000000"/>
                </a:solidFill>
                <a:effectLst/>
                <a:latin typeface="SymbolMT"/>
              </a:rPr>
              <a:t>• </a:t>
            </a:r>
            <a:r>
              <a:rPr lang="en-CA" sz="1800" b="0" i="0" dirty="0">
                <a:solidFill>
                  <a:srgbClr val="000000"/>
                </a:solidFill>
                <a:effectLst/>
                <a:latin typeface="Calibri" panose="020F0502020204030204" pitchFamily="34" charset="0"/>
              </a:rPr>
              <a:t>Look at them in the eyes, be firm and appear confident.</a:t>
            </a:r>
          </a:p>
          <a:p>
            <a:r>
              <a:rPr lang="en-CA" sz="1800" b="0" i="0" dirty="0">
                <a:solidFill>
                  <a:srgbClr val="000000"/>
                </a:solidFill>
                <a:effectLst/>
                <a:latin typeface="SymbolMT"/>
              </a:rPr>
              <a:t>• </a:t>
            </a:r>
            <a:r>
              <a:rPr lang="en-CA" sz="1800" b="0" i="0" dirty="0">
                <a:solidFill>
                  <a:srgbClr val="000000"/>
                </a:solidFill>
                <a:effectLst/>
                <a:latin typeface="Calibri" panose="020F0502020204030204" pitchFamily="34" charset="0"/>
              </a:rPr>
              <a:t>The more determined you are the less likely someone will try to challenge you</a:t>
            </a:r>
            <a:r>
              <a:rPr lang="en-CA" dirty="0"/>
              <a:t> </a:t>
            </a:r>
          </a:p>
          <a:p>
            <a:br>
              <a:rPr lang="en-CA" dirty="0"/>
            </a:br>
            <a:r>
              <a:rPr lang="en-CA" sz="1800" b="1" i="0" dirty="0">
                <a:solidFill>
                  <a:srgbClr val="000000"/>
                </a:solidFill>
                <a:effectLst/>
                <a:latin typeface="Calibri-Bold"/>
              </a:rPr>
              <a:t>Give a Reason, Fact, or Excuse</a:t>
            </a:r>
          </a:p>
          <a:p>
            <a:r>
              <a:rPr lang="en-CA" sz="1800" b="0" i="0" dirty="0">
                <a:solidFill>
                  <a:srgbClr val="000000"/>
                </a:solidFill>
                <a:effectLst/>
                <a:latin typeface="Calibri" panose="020F0502020204030204" pitchFamily="34" charset="0"/>
              </a:rPr>
              <a:t>The excuse needs to get you away from the person or situation. Practice an excuse so that you won’t hesitate and will sound confident. Blame someone lese such as parents to get out of the situation. Here are some examples:</a:t>
            </a:r>
          </a:p>
          <a:p>
            <a:r>
              <a:rPr lang="en-CA" sz="1800" b="0" i="0" dirty="0">
                <a:solidFill>
                  <a:srgbClr val="000000"/>
                </a:solidFill>
                <a:effectLst/>
                <a:latin typeface="SymbolMT"/>
              </a:rPr>
              <a:t>• </a:t>
            </a:r>
            <a:r>
              <a:rPr lang="en-CA" sz="1800" b="0" i="0" dirty="0">
                <a:solidFill>
                  <a:srgbClr val="000000"/>
                </a:solidFill>
                <a:effectLst/>
                <a:latin typeface="Calibri" panose="020F0502020204030204" pitchFamily="34" charset="0"/>
              </a:rPr>
              <a:t>“My mom just called; sorry I have to go something happened at home.”</a:t>
            </a:r>
          </a:p>
          <a:p>
            <a:r>
              <a:rPr lang="en-CA" sz="1800" b="0" i="0" dirty="0">
                <a:solidFill>
                  <a:srgbClr val="000000"/>
                </a:solidFill>
                <a:effectLst/>
                <a:latin typeface="SymbolMT"/>
              </a:rPr>
              <a:t>• </a:t>
            </a:r>
            <a:r>
              <a:rPr lang="en-CA" sz="1800" b="0" i="0" dirty="0">
                <a:solidFill>
                  <a:srgbClr val="000000"/>
                </a:solidFill>
                <a:effectLst/>
                <a:latin typeface="Calibri" panose="020F0502020204030204" pitchFamily="34" charset="0"/>
              </a:rPr>
              <a:t>“My parents would ground me for life.”</a:t>
            </a:r>
          </a:p>
          <a:p>
            <a:br>
              <a:rPr lang="en-CA" dirty="0"/>
            </a:br>
            <a:r>
              <a:rPr lang="en-CA" sz="1800" b="1" i="0" dirty="0">
                <a:solidFill>
                  <a:srgbClr val="000000"/>
                </a:solidFill>
                <a:effectLst/>
                <a:latin typeface="Calibri-Bold"/>
              </a:rPr>
              <a:t>Use Humour, Laugh it OFF</a:t>
            </a:r>
          </a:p>
          <a:p>
            <a:r>
              <a:rPr lang="en-CA" sz="1800" b="0" i="0" dirty="0">
                <a:solidFill>
                  <a:srgbClr val="000000"/>
                </a:solidFill>
                <a:effectLst/>
                <a:latin typeface="Calibri" panose="020F0502020204030204" pitchFamily="34" charset="0"/>
              </a:rPr>
              <a:t>Humour is a great way to alleviate stress. When offered to do or try something you don’t want find a joke that can help excuse you from the situation. Here are some examples:</a:t>
            </a:r>
          </a:p>
          <a:p>
            <a:r>
              <a:rPr lang="en-CA" sz="1800" b="0" i="0" dirty="0">
                <a:solidFill>
                  <a:srgbClr val="000000"/>
                </a:solidFill>
                <a:effectLst/>
                <a:latin typeface="SymbolMT"/>
              </a:rPr>
              <a:t>• </a:t>
            </a:r>
            <a:r>
              <a:rPr lang="en-CA" sz="1800" b="0" i="0" dirty="0">
                <a:solidFill>
                  <a:srgbClr val="000000"/>
                </a:solidFill>
                <a:effectLst/>
                <a:latin typeface="Calibri" panose="020F0502020204030204" pitchFamily="34" charset="0"/>
              </a:rPr>
              <a:t>“No thanks, this stuff stunts my growth. I want to be tall to play ball.”</a:t>
            </a:r>
          </a:p>
          <a:p>
            <a:r>
              <a:rPr lang="en-CA" sz="1800" b="0" i="0" dirty="0">
                <a:solidFill>
                  <a:srgbClr val="000000"/>
                </a:solidFill>
                <a:effectLst/>
                <a:latin typeface="SymbolMT"/>
              </a:rPr>
              <a:t>• </a:t>
            </a:r>
            <a:r>
              <a:rPr lang="en-CA" sz="1800" b="0" i="0" dirty="0">
                <a:solidFill>
                  <a:srgbClr val="000000"/>
                </a:solidFill>
                <a:effectLst/>
                <a:latin typeface="Calibri" panose="020F0502020204030204" pitchFamily="34" charset="0"/>
              </a:rPr>
              <a:t>“Man, I need all the brain cells I can get. No thanks.”</a:t>
            </a:r>
          </a:p>
          <a:p>
            <a:br>
              <a:rPr lang="en-CA" dirty="0"/>
            </a:br>
            <a:r>
              <a:rPr lang="en-CA" sz="1800" b="1" i="0" dirty="0">
                <a:solidFill>
                  <a:srgbClr val="000000"/>
                </a:solidFill>
                <a:effectLst/>
                <a:latin typeface="Calibri-Bold"/>
              </a:rPr>
              <a:t>Change the Subject or Suggest an Alternative</a:t>
            </a:r>
          </a:p>
          <a:p>
            <a:r>
              <a:rPr lang="en-CA" sz="1800" b="0" i="0" dirty="0">
                <a:solidFill>
                  <a:srgbClr val="000000"/>
                </a:solidFill>
                <a:effectLst/>
                <a:latin typeface="Calibri" panose="020F0502020204030204" pitchFamily="34" charset="0"/>
              </a:rPr>
              <a:t>When possible, try to change the focus and offer an alternative activity such as:</a:t>
            </a:r>
          </a:p>
          <a:p>
            <a:r>
              <a:rPr lang="en-CA" sz="1800" b="0" i="0" dirty="0">
                <a:solidFill>
                  <a:srgbClr val="000000"/>
                </a:solidFill>
                <a:effectLst/>
                <a:latin typeface="SymbolMT"/>
              </a:rPr>
              <a:t>• </a:t>
            </a:r>
            <a:r>
              <a:rPr lang="en-CA" sz="1800" b="0" i="0" dirty="0">
                <a:solidFill>
                  <a:srgbClr val="000000"/>
                </a:solidFill>
                <a:effectLst/>
                <a:latin typeface="Calibri" panose="020F0502020204030204" pitchFamily="34" charset="0"/>
              </a:rPr>
              <a:t>“We could go and get something to eat instead.”</a:t>
            </a:r>
          </a:p>
          <a:p>
            <a:r>
              <a:rPr lang="en-CA" sz="1800" b="0" i="0" dirty="0">
                <a:solidFill>
                  <a:srgbClr val="000000"/>
                </a:solidFill>
                <a:effectLst/>
                <a:latin typeface="SymbolMT"/>
              </a:rPr>
              <a:t>• </a:t>
            </a:r>
            <a:r>
              <a:rPr lang="en-CA" sz="1800" b="0" i="0" dirty="0">
                <a:solidFill>
                  <a:srgbClr val="000000"/>
                </a:solidFill>
                <a:effectLst/>
                <a:latin typeface="Calibri" panose="020F0502020204030204" pitchFamily="34" charset="0"/>
              </a:rPr>
              <a:t>“No. Let’s go and play ball instead.”</a:t>
            </a:r>
          </a:p>
          <a:p>
            <a:br>
              <a:rPr lang="en-CA" dirty="0"/>
            </a:br>
            <a:r>
              <a:rPr lang="en-CA" sz="1800" b="1" i="0" dirty="0">
                <a:solidFill>
                  <a:srgbClr val="000000"/>
                </a:solidFill>
                <a:effectLst/>
                <a:latin typeface="Calibri-Bold"/>
              </a:rPr>
              <a:t>Walk Away</a:t>
            </a:r>
          </a:p>
          <a:p>
            <a:r>
              <a:rPr lang="en-CA" sz="1800" b="0" i="0" dirty="0">
                <a:solidFill>
                  <a:srgbClr val="000000"/>
                </a:solidFill>
                <a:effectLst/>
                <a:latin typeface="Calibri" panose="020F0502020204030204" pitchFamily="34" charset="0"/>
              </a:rPr>
              <a:t>One of the most effective refusal skills is to walk away. Even though you may feel obligated to stand and face “the enemy” you need to just walk away while saying NO. Leaving the situation sends a powerful message to those who try to push you into something you do not want to do or try. For some people it does not make a difference the amount of explaining or excuses you make, they just do not understand your situation. Therefore, you are better off just removing yourself from this situation.</a:t>
            </a:r>
            <a:r>
              <a:rPr lang="en-CA" dirty="0"/>
              <a:t> </a:t>
            </a:r>
          </a:p>
          <a:p>
            <a:endParaRPr lang="en-CA" dirty="0"/>
          </a:p>
          <a:p>
            <a:r>
              <a:rPr lang="en-CA" sz="1800" b="1" i="0" dirty="0">
                <a:solidFill>
                  <a:srgbClr val="000000"/>
                </a:solidFill>
                <a:effectLst/>
                <a:latin typeface="Calibri-Bold"/>
              </a:rPr>
              <a:t>Broken Record or Repeated Refusal</a:t>
            </a:r>
          </a:p>
          <a:p>
            <a:r>
              <a:rPr lang="en-CA" sz="1800" b="0" i="0" dirty="0">
                <a:solidFill>
                  <a:srgbClr val="000000"/>
                </a:solidFill>
                <a:effectLst/>
                <a:latin typeface="Calibri" panose="020F0502020204030204" pitchFamily="34" charset="0"/>
              </a:rPr>
              <a:t>Keep saying “NO” over and over again. It may buy you some time to use another refusal skill or the other person might get annoyed.</a:t>
            </a:r>
          </a:p>
          <a:p>
            <a:r>
              <a:rPr lang="en-CA" dirty="0"/>
              <a:t> </a:t>
            </a:r>
            <a:br>
              <a:rPr lang="en-CA" dirty="0"/>
            </a:br>
            <a:r>
              <a:rPr lang="en-CA" sz="1800" b="1" i="0" dirty="0">
                <a:solidFill>
                  <a:srgbClr val="000000"/>
                </a:solidFill>
                <a:effectLst/>
                <a:latin typeface="Calibri-Bold"/>
              </a:rPr>
              <a:t>Cold Shoulder or Ignoring</a:t>
            </a:r>
          </a:p>
          <a:p>
            <a:r>
              <a:rPr lang="en-CA" sz="1800" b="0" i="0" dirty="0">
                <a:solidFill>
                  <a:srgbClr val="000000"/>
                </a:solidFill>
                <a:effectLst/>
                <a:latin typeface="Calibri" panose="020F0502020204030204" pitchFamily="34" charset="0"/>
              </a:rPr>
              <a:t>Avoid directly confronting the person. Turn your shoulder and talk to someone else or just ignore them like you don’t hear them.</a:t>
            </a:r>
          </a:p>
          <a:p>
            <a:br>
              <a:rPr lang="en-CA" dirty="0"/>
            </a:br>
            <a:r>
              <a:rPr lang="en-CA" sz="1800" b="1" i="0" dirty="0">
                <a:solidFill>
                  <a:srgbClr val="000000"/>
                </a:solidFill>
                <a:effectLst/>
                <a:latin typeface="Calibri-Bold"/>
              </a:rPr>
              <a:t>Avoid the Situation</a:t>
            </a:r>
          </a:p>
          <a:p>
            <a:r>
              <a:rPr lang="en-CA" sz="1800" b="0" i="0" dirty="0">
                <a:solidFill>
                  <a:srgbClr val="000000"/>
                </a:solidFill>
                <a:effectLst/>
                <a:latin typeface="Calibri" panose="020F0502020204030204" pitchFamily="34" charset="0"/>
              </a:rPr>
              <a:t>Common sense tells you the places and times where there may be problems with peer pressure. Avoid these situations when you can.</a:t>
            </a:r>
          </a:p>
          <a:p>
            <a:r>
              <a:rPr lang="en-CA" dirty="0"/>
              <a:t> </a:t>
            </a:r>
            <a:br>
              <a:rPr lang="en-CA" dirty="0"/>
            </a:br>
            <a:r>
              <a:rPr lang="en-CA" sz="1800" b="1" i="0" dirty="0">
                <a:solidFill>
                  <a:srgbClr val="000000"/>
                </a:solidFill>
                <a:effectLst/>
                <a:latin typeface="Calibri-Bold"/>
              </a:rPr>
              <a:t>Have an Escape Plan</a:t>
            </a:r>
          </a:p>
          <a:p>
            <a:r>
              <a:rPr lang="en-CA" sz="1800" b="0" i="0" dirty="0">
                <a:solidFill>
                  <a:srgbClr val="000000"/>
                </a:solidFill>
                <a:effectLst/>
                <a:latin typeface="Calibri" panose="020F0502020204030204" pitchFamily="34" charset="0"/>
              </a:rPr>
              <a:t>Having an escape plan is perhaps the single best second option when attending a social event. An escape plan allows young people to try new things and attend places that might not be comfortable, but also gives them the security that there is a way out if things get too heavy. Before attending the event, coordinate with a friend or family member that you will be there for you. You can arrange the following beforehand:</a:t>
            </a:r>
          </a:p>
          <a:p>
            <a:r>
              <a:rPr lang="en-CA" sz="1800" b="0" i="0" dirty="0">
                <a:solidFill>
                  <a:srgbClr val="000000"/>
                </a:solidFill>
                <a:effectLst/>
                <a:latin typeface="SymbolMT"/>
              </a:rPr>
              <a:t>• </a:t>
            </a:r>
            <a:r>
              <a:rPr lang="en-CA" sz="1800" b="1" i="1" dirty="0">
                <a:solidFill>
                  <a:srgbClr val="000000"/>
                </a:solidFill>
                <a:effectLst/>
                <a:latin typeface="Calibri-BoldItalic"/>
              </a:rPr>
              <a:t>Safety agreement</a:t>
            </a:r>
            <a:r>
              <a:rPr lang="en-CA" sz="1800" b="0" i="0" dirty="0">
                <a:solidFill>
                  <a:srgbClr val="000000"/>
                </a:solidFill>
                <a:effectLst/>
                <a:latin typeface="Calibri" panose="020F0502020204030204" pitchFamily="34" charset="0"/>
              </a:rPr>
              <a:t>: consider discussing with your parents (or another trusted adult/friend) a plan to have them pick you up if you do not have a safe ride home. Part of this agreement</a:t>
            </a:r>
          </a:p>
          <a:p>
            <a:r>
              <a:rPr lang="en-CA" sz="1800" b="0" i="0" dirty="0">
                <a:solidFill>
                  <a:srgbClr val="000000"/>
                </a:solidFill>
                <a:effectLst/>
                <a:latin typeface="Calibri" panose="020F0502020204030204" pitchFamily="34" charset="0"/>
              </a:rPr>
              <a:t>may that your parents/trusted adult agrees to not ask any questions about what happened or delay asking any questions until the next day.</a:t>
            </a:r>
          </a:p>
          <a:p>
            <a:r>
              <a:rPr lang="en-CA" sz="1800" b="0" i="0" dirty="0">
                <a:solidFill>
                  <a:srgbClr val="000000"/>
                </a:solidFill>
                <a:effectLst/>
                <a:latin typeface="SymbolMT"/>
              </a:rPr>
              <a:t>• </a:t>
            </a:r>
            <a:r>
              <a:rPr lang="en-CA" sz="1800" b="1" i="1" dirty="0">
                <a:solidFill>
                  <a:srgbClr val="000000"/>
                </a:solidFill>
                <a:effectLst/>
                <a:latin typeface="Calibri-BoldItalic"/>
              </a:rPr>
              <a:t>Texting a code word</a:t>
            </a:r>
            <a:r>
              <a:rPr lang="en-CA" sz="1800" b="0" i="0" dirty="0">
                <a:solidFill>
                  <a:srgbClr val="000000"/>
                </a:solidFill>
                <a:effectLst/>
                <a:latin typeface="Calibri" panose="020F0502020204030204" pitchFamily="34" charset="0"/>
              </a:rPr>
              <a:t>: this is another type of agreement you may discuss with your parents, trusted adult or friend. If you are stuck in a situation and need to get out of it you could text “X”, or another code of your choice, to your parents, a trusted adult, or a friend.</a:t>
            </a:r>
          </a:p>
          <a:p>
            <a:br>
              <a:rPr lang="en-CA" dirty="0"/>
            </a:br>
            <a:r>
              <a:rPr lang="en-CA" sz="1800" b="1" i="0" dirty="0">
                <a:solidFill>
                  <a:srgbClr val="000000"/>
                </a:solidFill>
                <a:effectLst/>
                <a:latin typeface="Calibri-Bold"/>
              </a:rPr>
              <a:t>Strength in Numbers</a:t>
            </a:r>
          </a:p>
          <a:p>
            <a:r>
              <a:rPr lang="en-CA" sz="1800" b="0" i="0" dirty="0">
                <a:solidFill>
                  <a:srgbClr val="000000"/>
                </a:solidFill>
                <a:effectLst/>
                <a:latin typeface="Calibri" panose="020F0502020204030204" pitchFamily="34" charset="0"/>
              </a:rPr>
              <a:t>Bring a friend-It is easier to say no as a group. You and you friend can watch each other back. If you surround yourself with friends that make good choices, then you will too.</a:t>
            </a:r>
            <a:r>
              <a:rPr lang="en-CA" dirty="0"/>
              <a:t> </a:t>
            </a:r>
            <a:br>
              <a:rPr lang="en-CA" dirty="0"/>
            </a:br>
            <a:endParaRPr lang="en-CA" dirty="0"/>
          </a:p>
        </p:txBody>
      </p:sp>
      <p:sp>
        <p:nvSpPr>
          <p:cNvPr id="4" name="Slide Number Placeholder 3"/>
          <p:cNvSpPr>
            <a:spLocks noGrp="1"/>
          </p:cNvSpPr>
          <p:nvPr>
            <p:ph type="sldNum" sz="quarter" idx="5"/>
          </p:nvPr>
        </p:nvSpPr>
        <p:spPr/>
        <p:txBody>
          <a:bodyPr/>
          <a:lstStyle/>
          <a:p>
            <a:fld id="{6D4E7BC5-CE2F-4706-A188-D05CD2052D3F}" type="slidenum">
              <a:rPr lang="en-CA" smtClean="0"/>
              <a:t>16</a:t>
            </a:fld>
            <a:endParaRPr lang="en-CA"/>
          </a:p>
        </p:txBody>
      </p:sp>
    </p:spTree>
    <p:extLst>
      <p:ext uri="{BB962C8B-B14F-4D97-AF65-F5344CB8AC3E}">
        <p14:creationId xmlns:p14="http://schemas.microsoft.com/office/powerpoint/2010/main" val="5863067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800" b="1" i="0" dirty="0">
                <a:solidFill>
                  <a:srgbClr val="00596F"/>
                </a:solidFill>
                <a:effectLst/>
                <a:latin typeface="Calibri-Light"/>
              </a:rPr>
              <a:t>Refusal Skill Matching Activity</a:t>
            </a:r>
            <a:r>
              <a:rPr lang="en-CA" b="1" dirty="0"/>
              <a:t> </a:t>
            </a:r>
          </a:p>
          <a:p>
            <a:endParaRPr lang="en-CA" b="1" dirty="0"/>
          </a:p>
          <a:p>
            <a:r>
              <a:rPr lang="en-CA" sz="1800" b="1" i="0" dirty="0">
                <a:solidFill>
                  <a:srgbClr val="333E48"/>
                </a:solidFill>
                <a:effectLst/>
                <a:latin typeface="Calibri-Light"/>
              </a:rPr>
              <a:t>Activity Instructions:</a:t>
            </a:r>
          </a:p>
          <a:p>
            <a:r>
              <a:rPr lang="en-CA" sz="1800" b="0" i="0" dirty="0">
                <a:solidFill>
                  <a:srgbClr val="333E48"/>
                </a:solidFill>
                <a:effectLst/>
                <a:latin typeface="Calibri-Light"/>
              </a:rPr>
              <a:t>Display the previous slide for the students to see.</a:t>
            </a:r>
          </a:p>
          <a:p>
            <a:r>
              <a:rPr lang="en-CA" sz="1800" b="0" i="0" dirty="0">
                <a:solidFill>
                  <a:srgbClr val="333E48"/>
                </a:solidFill>
                <a:effectLst/>
                <a:latin typeface="Calibri-Light"/>
              </a:rPr>
              <a:t>Read the following examples of refusals. Have the students decide which skill is being used.</a:t>
            </a:r>
          </a:p>
          <a:p>
            <a:r>
              <a:rPr lang="en-CA" sz="1800" b="0" i="0" dirty="0">
                <a:solidFill>
                  <a:srgbClr val="333E48"/>
                </a:solidFill>
                <a:effectLst/>
                <a:latin typeface="Calibri-Light"/>
              </a:rPr>
              <a:t>1. No thanks, I’m good I don’t want to- </a:t>
            </a:r>
            <a:r>
              <a:rPr lang="en-CA" sz="1800" b="1" i="0" dirty="0">
                <a:solidFill>
                  <a:srgbClr val="333E48"/>
                </a:solidFill>
                <a:effectLst/>
                <a:latin typeface="Calibri-Light"/>
              </a:rPr>
              <a:t>Say “NO THANKS”</a:t>
            </a:r>
          </a:p>
          <a:p>
            <a:r>
              <a:rPr lang="en-CA" sz="1800" b="0" i="0" dirty="0">
                <a:solidFill>
                  <a:srgbClr val="000000"/>
                </a:solidFill>
                <a:effectLst/>
                <a:latin typeface="SymbolMT"/>
              </a:rPr>
              <a:t>2. You keep saying NO over and over again- </a:t>
            </a:r>
            <a:r>
              <a:rPr lang="en-CA" sz="1800" b="1" i="0" dirty="0">
                <a:solidFill>
                  <a:srgbClr val="000000"/>
                </a:solidFill>
                <a:effectLst/>
                <a:latin typeface="SymbolMT"/>
              </a:rPr>
              <a:t>Broken Record</a:t>
            </a:r>
          </a:p>
          <a:p>
            <a:r>
              <a:rPr lang="en-CA" sz="1800" b="0" i="0" dirty="0">
                <a:solidFill>
                  <a:srgbClr val="000000"/>
                </a:solidFill>
                <a:effectLst/>
                <a:latin typeface="SymbolMT"/>
              </a:rPr>
              <a:t>3. Common Sense tells you the places and times where there may be problems with peer pressure, so you can avoid the situation- </a:t>
            </a:r>
            <a:r>
              <a:rPr lang="en-CA" sz="1800" b="1" i="0" dirty="0">
                <a:solidFill>
                  <a:srgbClr val="000000"/>
                </a:solidFill>
                <a:effectLst/>
                <a:latin typeface="SymbolMT"/>
              </a:rPr>
              <a:t>Avoid the situation</a:t>
            </a:r>
          </a:p>
          <a:p>
            <a:r>
              <a:rPr lang="en-CA" sz="1800" b="0" i="0" dirty="0">
                <a:solidFill>
                  <a:srgbClr val="000000"/>
                </a:solidFill>
                <a:effectLst/>
                <a:latin typeface="SymbolMT"/>
              </a:rPr>
              <a:t>4. You bring a friend with you that will also refuse if peer pressure arises- </a:t>
            </a:r>
            <a:r>
              <a:rPr lang="en-CA" sz="1800" b="1" i="0" dirty="0">
                <a:solidFill>
                  <a:srgbClr val="000000"/>
                </a:solidFill>
                <a:effectLst/>
                <a:latin typeface="SymbolMT"/>
              </a:rPr>
              <a:t>Strength in numbers</a:t>
            </a:r>
          </a:p>
          <a:p>
            <a:r>
              <a:rPr lang="en-CA" sz="1800" b="0" i="0" dirty="0">
                <a:solidFill>
                  <a:srgbClr val="000000"/>
                </a:solidFill>
                <a:effectLst/>
                <a:latin typeface="SymbolMT"/>
              </a:rPr>
              <a:t>5. I’m OK and walk away- </a:t>
            </a:r>
            <a:r>
              <a:rPr lang="en-CA" sz="1800" b="1" i="0" dirty="0">
                <a:solidFill>
                  <a:srgbClr val="000000"/>
                </a:solidFill>
                <a:effectLst/>
                <a:latin typeface="SymbolMT"/>
              </a:rPr>
              <a:t>Walk away</a:t>
            </a:r>
          </a:p>
          <a:p>
            <a:r>
              <a:rPr lang="en-CA" sz="1800" b="0" i="0" dirty="0">
                <a:solidFill>
                  <a:srgbClr val="000000"/>
                </a:solidFill>
                <a:effectLst/>
                <a:latin typeface="SymbolMT"/>
              </a:rPr>
              <a:t>6. I forgot I have a doctor's appointment this afternoon- </a:t>
            </a:r>
            <a:r>
              <a:rPr lang="en-CA" sz="1800" b="1" i="0" dirty="0">
                <a:solidFill>
                  <a:srgbClr val="000000"/>
                </a:solidFill>
                <a:effectLst/>
                <a:latin typeface="SymbolMT"/>
              </a:rPr>
              <a:t>Give a reason</a:t>
            </a:r>
          </a:p>
          <a:p>
            <a:r>
              <a:rPr lang="en-CA" sz="1800" b="0" i="0" dirty="0">
                <a:solidFill>
                  <a:srgbClr val="000000"/>
                </a:solidFill>
                <a:effectLst/>
                <a:latin typeface="SymbolMT"/>
              </a:rPr>
              <a:t>7. Man, I need all the brain cells I can get. No thanks- </a:t>
            </a:r>
            <a:r>
              <a:rPr lang="en-CA" sz="1800" b="1" i="0" dirty="0">
                <a:solidFill>
                  <a:srgbClr val="000000"/>
                </a:solidFill>
                <a:effectLst/>
                <a:latin typeface="SymbolMT"/>
              </a:rPr>
              <a:t>Use humor</a:t>
            </a:r>
          </a:p>
          <a:p>
            <a:r>
              <a:rPr lang="en-CA" sz="1800" b="0" i="0" dirty="0">
                <a:solidFill>
                  <a:srgbClr val="000000"/>
                </a:solidFill>
                <a:effectLst/>
                <a:latin typeface="SymbolMT"/>
              </a:rPr>
              <a:t>8. Did you finish your homework for tomorrow?- </a:t>
            </a:r>
            <a:r>
              <a:rPr lang="en-CA" sz="1800" b="1" i="0" dirty="0">
                <a:solidFill>
                  <a:srgbClr val="000000"/>
                </a:solidFill>
                <a:effectLst/>
                <a:latin typeface="SymbolMT"/>
              </a:rPr>
              <a:t>Change the subject </a:t>
            </a:r>
          </a:p>
          <a:p>
            <a:r>
              <a:rPr lang="en-CA" sz="1800" b="0" i="0" dirty="0">
                <a:solidFill>
                  <a:srgbClr val="000000"/>
                </a:solidFill>
                <a:effectLst/>
                <a:latin typeface="SymbolMT"/>
              </a:rPr>
              <a:t>9. Pick a safe word and establish ground rules. “Mom, if I send you an asterisk (*), that means come and get me ASAP”- </a:t>
            </a:r>
            <a:r>
              <a:rPr lang="en-CA" sz="1800" b="1" i="0" dirty="0">
                <a:solidFill>
                  <a:srgbClr val="000000"/>
                </a:solidFill>
                <a:effectLst/>
                <a:latin typeface="SymbolMT"/>
              </a:rPr>
              <a:t>Have an escape plan</a:t>
            </a:r>
          </a:p>
          <a:p>
            <a:r>
              <a:rPr lang="en-CA" sz="1800" b="0" i="0" dirty="0">
                <a:solidFill>
                  <a:srgbClr val="000000"/>
                </a:solidFill>
                <a:effectLst/>
                <a:latin typeface="SymbolMT"/>
              </a:rPr>
              <a:t>10. Turn your shoulder and talk to someone else or just ignore them like you don’t hear them- </a:t>
            </a:r>
            <a:r>
              <a:rPr lang="en-CA" sz="1800" b="1" i="0" dirty="0">
                <a:solidFill>
                  <a:srgbClr val="000000"/>
                </a:solidFill>
                <a:effectLst/>
                <a:latin typeface="SymbolMT"/>
              </a:rPr>
              <a:t>Ignore</a:t>
            </a:r>
          </a:p>
          <a:p>
            <a:endParaRPr lang="en-CA" sz="1800" b="0" i="0" dirty="0">
              <a:solidFill>
                <a:srgbClr val="000000"/>
              </a:solidFill>
              <a:effectLst/>
              <a:latin typeface="SymbolMT"/>
            </a:endParaRPr>
          </a:p>
          <a:p>
            <a:r>
              <a:rPr lang="en-CA" dirty="0"/>
              <a:t>OR use any activity from the Refusal Skills and Scenarios : https://www.wechu.org/substance-use/refusal-skills-classroom-activities   </a:t>
            </a:r>
          </a:p>
        </p:txBody>
      </p:sp>
      <p:sp>
        <p:nvSpPr>
          <p:cNvPr id="4" name="Slide Number Placeholder 3"/>
          <p:cNvSpPr>
            <a:spLocks noGrp="1"/>
          </p:cNvSpPr>
          <p:nvPr>
            <p:ph type="sldNum" sz="quarter" idx="5"/>
          </p:nvPr>
        </p:nvSpPr>
        <p:spPr/>
        <p:txBody>
          <a:bodyPr/>
          <a:lstStyle/>
          <a:p>
            <a:fld id="{6D4E7BC5-CE2F-4706-A188-D05CD2052D3F}" type="slidenum">
              <a:rPr lang="en-CA" smtClean="0"/>
              <a:t>17</a:t>
            </a:fld>
            <a:endParaRPr lang="en-CA"/>
          </a:p>
        </p:txBody>
      </p:sp>
    </p:spTree>
    <p:extLst>
      <p:ext uri="{BB962C8B-B14F-4D97-AF65-F5344CB8AC3E}">
        <p14:creationId xmlns:p14="http://schemas.microsoft.com/office/powerpoint/2010/main" val="9628343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of October 2018, the use of vaping is prohibited anywhere smoking is not allowed. Plus, additional restrictions (20m from school property, rec facilities, playgrounds, 9m from patios, etc.) 24 hours a day, 7 days a week.  This means a person must be 2 school bus lengths away from the edge of school property before smoking or vaping.  Breaking the law could result in a fine of $305.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a:lnSpc>
                <a:spcPct val="80000"/>
              </a:lnSpc>
              <a:spcBef>
                <a:spcPts val="1103"/>
              </a:spcBef>
            </a:pPr>
            <a:r>
              <a:rPr lang="en-US" dirty="0"/>
              <a:t>In Ontario:</a:t>
            </a:r>
          </a:p>
          <a:p>
            <a:pPr marL="0" indent="0">
              <a:lnSpc>
                <a:spcPct val="80000"/>
              </a:lnSpc>
              <a:spcBef>
                <a:spcPts val="1103"/>
              </a:spcBef>
              <a:buFontTx/>
              <a:buNone/>
            </a:pPr>
            <a:r>
              <a:rPr lang="en-US" dirty="0"/>
              <a:t>As of January 1, 2016, it is illegal to sell or supply vapes and component parts (e.g., liquid, battery, atomizer) to anyone under 19. This includes underage friends sharing products or parents giving products to their kids.  Breaking this law could result in a fine of $490.  </a:t>
            </a:r>
          </a:p>
          <a:p>
            <a:endParaRPr lang="en-CA" dirty="0"/>
          </a:p>
        </p:txBody>
      </p:sp>
      <p:sp>
        <p:nvSpPr>
          <p:cNvPr id="4" name="Slide Number Placeholder 3"/>
          <p:cNvSpPr>
            <a:spLocks noGrp="1"/>
          </p:cNvSpPr>
          <p:nvPr>
            <p:ph type="sldNum" sz="quarter" idx="5"/>
          </p:nvPr>
        </p:nvSpPr>
        <p:spPr/>
        <p:txBody>
          <a:bodyPr/>
          <a:lstStyle/>
          <a:p>
            <a:fld id="{6D4E7BC5-CE2F-4706-A188-D05CD2052D3F}" type="slidenum">
              <a:rPr lang="en-CA" smtClean="0"/>
              <a:t>18</a:t>
            </a:fld>
            <a:endParaRPr lang="en-CA"/>
          </a:p>
        </p:txBody>
      </p:sp>
    </p:spTree>
    <p:extLst>
      <p:ext uri="{BB962C8B-B14F-4D97-AF65-F5344CB8AC3E}">
        <p14:creationId xmlns:p14="http://schemas.microsoft.com/office/powerpoint/2010/main" val="23187488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D4E7BC5-CE2F-4706-A188-D05CD2052D3F}" type="slidenum">
              <a:rPr lang="en-CA" smtClean="0"/>
              <a:t>19</a:t>
            </a:fld>
            <a:endParaRPr lang="en-CA"/>
          </a:p>
        </p:txBody>
      </p:sp>
    </p:spTree>
    <p:extLst>
      <p:ext uri="{BB962C8B-B14F-4D97-AF65-F5344CB8AC3E}">
        <p14:creationId xmlns:p14="http://schemas.microsoft.com/office/powerpoint/2010/main" val="6568987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messages include:</a:t>
            </a:r>
          </a:p>
          <a:p>
            <a:endParaRPr lang="en-US" dirty="0"/>
          </a:p>
          <a:p>
            <a:r>
              <a:rPr lang="en-US" dirty="0"/>
              <a:t>Long term health effects from vaping are unknown.</a:t>
            </a:r>
          </a:p>
          <a:p>
            <a:r>
              <a:rPr lang="en-US" dirty="0"/>
              <a:t>Ingredients in e-juice are harmful.</a:t>
            </a:r>
          </a:p>
          <a:p>
            <a:r>
              <a:rPr lang="en-US" dirty="0"/>
              <a:t>Nicotine is addictive.</a:t>
            </a:r>
          </a:p>
          <a:p>
            <a:r>
              <a:rPr lang="en-US" dirty="0"/>
              <a:t>If you don’t smoke, don’t vape.</a:t>
            </a:r>
          </a:p>
          <a:p>
            <a:r>
              <a:rPr lang="en-US" dirty="0"/>
              <a:t>Practice saying “No”.</a:t>
            </a:r>
            <a:endParaRPr lang="en-CA" dirty="0"/>
          </a:p>
        </p:txBody>
      </p:sp>
      <p:sp>
        <p:nvSpPr>
          <p:cNvPr id="4" name="Slide Number Placeholder 3"/>
          <p:cNvSpPr>
            <a:spLocks noGrp="1"/>
          </p:cNvSpPr>
          <p:nvPr>
            <p:ph type="sldNum" sz="quarter" idx="5"/>
          </p:nvPr>
        </p:nvSpPr>
        <p:spPr/>
        <p:txBody>
          <a:bodyPr/>
          <a:lstStyle/>
          <a:p>
            <a:fld id="{6D4E7BC5-CE2F-4706-A188-D05CD2052D3F}" type="slidenum">
              <a:rPr lang="en-CA" smtClean="0"/>
              <a:t>20</a:t>
            </a:fld>
            <a:endParaRPr lang="en-CA"/>
          </a:p>
        </p:txBody>
      </p:sp>
    </p:spTree>
    <p:extLst>
      <p:ext uri="{BB962C8B-B14F-4D97-AF65-F5344CB8AC3E}">
        <p14:creationId xmlns:p14="http://schemas.microsoft.com/office/powerpoint/2010/main" val="706524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6E8621-FCB1-4AB9-9CD8-E4F6A77956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CA7ABB-DCCB-225F-7505-C25545C516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ACAC89-ABAB-BF4B-F228-F45B33CE2F5A}"/>
              </a:ext>
            </a:extLst>
          </p:cNvPr>
          <p:cNvSpPr>
            <a:spLocks noGrp="1"/>
          </p:cNvSpPr>
          <p:nvPr>
            <p:ph type="body" idx="1"/>
          </p:nvPr>
        </p:nvSpPr>
        <p:spPr/>
        <p:txBody>
          <a:bodyPr/>
          <a:lstStyle/>
          <a:p>
            <a:r>
              <a:rPr lang="en-CA" altLang="en-US" dirty="0"/>
              <a:t>Ask the students to introduce themselves and list</a:t>
            </a:r>
            <a:r>
              <a:rPr lang="en-CA" altLang="en-US" baseline="0" dirty="0"/>
              <a:t> their favourite… (choose from the list below):</a:t>
            </a:r>
          </a:p>
          <a:p>
            <a:endParaRPr lang="en-CA" altLang="en-US" baseline="0" dirty="0"/>
          </a:p>
          <a:p>
            <a:pPr marL="171450" indent="-171450">
              <a:buFont typeface="Arial" panose="020B0604020202020204" pitchFamily="34" charset="0"/>
              <a:buChar char="•"/>
            </a:pPr>
            <a:r>
              <a:rPr lang="en-CA" altLang="en-US" baseline="0" dirty="0"/>
              <a:t>Movie</a:t>
            </a:r>
          </a:p>
          <a:p>
            <a:pPr marL="171450" indent="-171450">
              <a:buFont typeface="Arial" panose="020B0604020202020204" pitchFamily="34" charset="0"/>
              <a:buChar char="•"/>
            </a:pPr>
            <a:r>
              <a:rPr lang="en-CA" altLang="en-US" baseline="0" dirty="0"/>
              <a:t>TV series</a:t>
            </a:r>
          </a:p>
          <a:p>
            <a:pPr marL="171450" indent="-171450">
              <a:buFont typeface="Arial" panose="020B0604020202020204" pitchFamily="34" charset="0"/>
              <a:buChar char="•"/>
            </a:pPr>
            <a:r>
              <a:rPr lang="en-CA" altLang="en-US" baseline="0" dirty="0"/>
              <a:t>Snack</a:t>
            </a:r>
          </a:p>
          <a:p>
            <a:pPr marL="171450" indent="-171450">
              <a:buFont typeface="Arial" panose="020B0604020202020204" pitchFamily="34" charset="0"/>
              <a:buChar char="•"/>
            </a:pPr>
            <a:r>
              <a:rPr lang="en-CA" altLang="en-US" baseline="0" dirty="0"/>
              <a:t>Meal</a:t>
            </a:r>
          </a:p>
          <a:p>
            <a:pPr marL="171450" indent="-171450">
              <a:buFont typeface="Arial" panose="020B0604020202020204" pitchFamily="34" charset="0"/>
              <a:buChar char="•"/>
            </a:pPr>
            <a:r>
              <a:rPr lang="en-CA" altLang="en-US" baseline="0" dirty="0"/>
              <a:t>Restaurant</a:t>
            </a:r>
          </a:p>
          <a:p>
            <a:pPr marL="171450" indent="-171450">
              <a:buFont typeface="Arial" panose="020B0604020202020204" pitchFamily="34" charset="0"/>
              <a:buChar char="•"/>
            </a:pPr>
            <a:r>
              <a:rPr lang="en-CA" altLang="en-US" baseline="0" dirty="0"/>
              <a:t>Song</a:t>
            </a:r>
          </a:p>
          <a:p>
            <a:pPr marL="171450" indent="-171450">
              <a:buFont typeface="Arial" panose="020B0604020202020204" pitchFamily="34" charset="0"/>
              <a:buChar char="•"/>
            </a:pPr>
            <a:r>
              <a:rPr lang="en-CA" altLang="en-US" baseline="0" dirty="0"/>
              <a:t>Colour</a:t>
            </a:r>
          </a:p>
          <a:p>
            <a:endParaRPr lang="en-CA" altLang="en-US" baseline="0" dirty="0"/>
          </a:p>
          <a:p>
            <a:r>
              <a:rPr lang="en-CA" altLang="en-US" baseline="0" dirty="0"/>
              <a:t>  Or choose an ice breaker of your preference.  </a:t>
            </a:r>
            <a:endParaRPr lang="en-US" dirty="0"/>
          </a:p>
        </p:txBody>
      </p:sp>
      <p:sp>
        <p:nvSpPr>
          <p:cNvPr id="4" name="Slide Number Placeholder 3">
            <a:extLst>
              <a:ext uri="{FF2B5EF4-FFF2-40B4-BE49-F238E27FC236}">
                <a16:creationId xmlns:a16="http://schemas.microsoft.com/office/drawing/2014/main" id="{B2165064-DA19-2E61-E402-ED0FD089EE30}"/>
              </a:ext>
            </a:extLst>
          </p:cNvPr>
          <p:cNvSpPr>
            <a:spLocks noGrp="1"/>
          </p:cNvSpPr>
          <p:nvPr>
            <p:ph type="sldNum" sz="quarter" idx="10"/>
          </p:nvPr>
        </p:nvSpPr>
        <p:spPr/>
        <p:txBody>
          <a:bodyPr/>
          <a:lstStyle/>
          <a:p>
            <a:fld id="{6D4E7BC5-CE2F-4706-A188-D05CD2052D3F}" type="slidenum">
              <a:rPr lang="en-CA" smtClean="0"/>
              <a:t>3</a:t>
            </a:fld>
            <a:endParaRPr lang="en-CA"/>
          </a:p>
        </p:txBody>
      </p:sp>
    </p:spTree>
    <p:extLst>
      <p:ext uri="{BB962C8B-B14F-4D97-AF65-F5344CB8AC3E}">
        <p14:creationId xmlns:p14="http://schemas.microsoft.com/office/powerpoint/2010/main" val="7007743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6D4E7BC5-CE2F-4706-A188-D05CD2052D3F}" type="slidenum">
              <a:rPr lang="en-CA" smtClean="0"/>
              <a:t>22</a:t>
            </a:fld>
            <a:endParaRPr lang="en-CA"/>
          </a:p>
        </p:txBody>
      </p:sp>
    </p:spTree>
    <p:extLst>
      <p:ext uri="{BB962C8B-B14F-4D97-AF65-F5344CB8AC3E}">
        <p14:creationId xmlns:p14="http://schemas.microsoft.com/office/powerpoint/2010/main" val="3543516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0" i="0" dirty="0">
                <a:solidFill>
                  <a:srgbClr val="333333"/>
                </a:solidFill>
                <a:effectLst/>
                <a:latin typeface="Noto Sans" panose="020B0502040504020204" pitchFamily="34" charset="0"/>
              </a:rPr>
              <a:t>Vaping is inhaling and exhaling </a:t>
            </a:r>
            <a:r>
              <a:rPr lang="en-CA" b="0" i="0" dirty="0" err="1">
                <a:solidFill>
                  <a:srgbClr val="FF0000"/>
                </a:solidFill>
                <a:effectLst/>
                <a:latin typeface="Noto Sans" panose="020B0502040504020204" pitchFamily="34" charset="0"/>
              </a:rPr>
              <a:t>vapourized</a:t>
            </a:r>
            <a:r>
              <a:rPr lang="en-CA" b="0" i="0" dirty="0">
                <a:solidFill>
                  <a:srgbClr val="FF0000"/>
                </a:solidFill>
                <a:effectLst/>
                <a:latin typeface="Noto Sans" panose="020B0502040504020204" pitchFamily="34" charset="0"/>
              </a:rPr>
              <a:t> liquid. </a:t>
            </a:r>
            <a:r>
              <a:rPr lang="en-CA" b="0" i="0" dirty="0">
                <a:solidFill>
                  <a:srgbClr val="333333"/>
                </a:solidFill>
                <a:effectLst/>
                <a:latin typeface="Noto Sans" panose="020B0502040504020204" pitchFamily="34" charset="0"/>
              </a:rPr>
              <a:t>Vaping doesn't require burning like cigarette smoking. The device heats a liquid into an aerosol (a fine mist) which is inhaled through the mouth and lungs, where it is absorbed in the bloodstream.  The remaining aerosol is exhaled.  </a:t>
            </a:r>
            <a:endParaRPr lang="en-CA" b="0" dirty="0"/>
          </a:p>
        </p:txBody>
      </p:sp>
      <p:sp>
        <p:nvSpPr>
          <p:cNvPr id="4" name="Slide Number Placeholder 3"/>
          <p:cNvSpPr>
            <a:spLocks noGrp="1"/>
          </p:cNvSpPr>
          <p:nvPr>
            <p:ph type="sldNum" sz="quarter" idx="5"/>
          </p:nvPr>
        </p:nvSpPr>
        <p:spPr/>
        <p:txBody>
          <a:bodyPr/>
          <a:lstStyle/>
          <a:p>
            <a:fld id="{6D4E7BC5-CE2F-4706-A188-D05CD2052D3F}" type="slidenum">
              <a:rPr lang="en-CA" smtClean="0"/>
              <a:t>4</a:t>
            </a:fld>
            <a:endParaRPr lang="en-CA"/>
          </a:p>
        </p:txBody>
      </p:sp>
    </p:spTree>
    <p:extLst>
      <p:ext uri="{BB962C8B-B14F-4D97-AF65-F5344CB8AC3E}">
        <p14:creationId xmlns:p14="http://schemas.microsoft.com/office/powerpoint/2010/main" val="2816604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0" i="0" dirty="0">
                <a:solidFill>
                  <a:srgbClr val="333333"/>
                </a:solidFill>
                <a:effectLst/>
                <a:latin typeface="Noto Sans" panose="020B0502040504020204" pitchFamily="34" charset="0"/>
              </a:rPr>
              <a:t>E-juice is the liquid used to vape which contains nicotine, flavouring ingredients, chemicals (propylene glycol and/or glycerol-vegetable glycerin), metals and particles. Flavouring ingredients include chemicals and blends of chemicals used to make different flavours.</a:t>
            </a:r>
            <a:endParaRPr lang="en-CA" dirty="0"/>
          </a:p>
        </p:txBody>
      </p:sp>
      <p:sp>
        <p:nvSpPr>
          <p:cNvPr id="4" name="Slide Number Placeholder 3"/>
          <p:cNvSpPr>
            <a:spLocks noGrp="1"/>
          </p:cNvSpPr>
          <p:nvPr>
            <p:ph type="sldNum" sz="quarter" idx="5"/>
          </p:nvPr>
        </p:nvSpPr>
        <p:spPr/>
        <p:txBody>
          <a:bodyPr/>
          <a:lstStyle/>
          <a:p>
            <a:fld id="{6D4E7BC5-CE2F-4706-A188-D05CD2052D3F}" type="slidenum">
              <a:rPr lang="en-CA" smtClean="0"/>
              <a:t>5</a:t>
            </a:fld>
            <a:endParaRPr lang="en-CA"/>
          </a:p>
        </p:txBody>
      </p:sp>
    </p:spTree>
    <p:extLst>
      <p:ext uri="{BB962C8B-B14F-4D97-AF65-F5344CB8AC3E}">
        <p14:creationId xmlns:p14="http://schemas.microsoft.com/office/powerpoint/2010/main" val="3690582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Click on the video </a:t>
            </a:r>
            <a:r>
              <a:rPr lang="en-CA" u="sng" dirty="0">
                <a:hlinkClick r:id="rId3"/>
              </a:rPr>
              <a:t>https://www.youtube.com/watch?v=MfQ6pKVkkl4</a:t>
            </a:r>
            <a:endParaRPr lang="en-CA" dirty="0"/>
          </a:p>
          <a:p>
            <a:endParaRPr lang="en-CA" dirty="0"/>
          </a:p>
        </p:txBody>
      </p:sp>
      <p:sp>
        <p:nvSpPr>
          <p:cNvPr id="4" name="Slide Number Placeholder 3"/>
          <p:cNvSpPr>
            <a:spLocks noGrp="1"/>
          </p:cNvSpPr>
          <p:nvPr>
            <p:ph type="sldNum" sz="quarter" idx="5"/>
          </p:nvPr>
        </p:nvSpPr>
        <p:spPr/>
        <p:txBody>
          <a:bodyPr/>
          <a:lstStyle/>
          <a:p>
            <a:fld id="{6D4E7BC5-CE2F-4706-A188-D05CD2052D3F}" type="slidenum">
              <a:rPr lang="en-CA" smtClean="0"/>
              <a:t>6</a:t>
            </a:fld>
            <a:endParaRPr lang="en-CA"/>
          </a:p>
        </p:txBody>
      </p:sp>
    </p:spTree>
    <p:extLst>
      <p:ext uri="{BB962C8B-B14F-4D97-AF65-F5344CB8AC3E}">
        <p14:creationId xmlns:p14="http://schemas.microsoft.com/office/powerpoint/2010/main" val="16127179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0" i="0" dirty="0">
                <a:solidFill>
                  <a:srgbClr val="333333"/>
                </a:solidFill>
                <a:effectLst/>
                <a:latin typeface="Noto Sans" panose="020B0502040504020204" pitchFamily="34" charset="0"/>
              </a:rPr>
              <a:t>The number of chemical ingredients used in vaping liquids varies.  Formaldehyde, acetone and benzene have all been detected in vapes.  </a:t>
            </a:r>
          </a:p>
          <a:p>
            <a:endParaRPr lang="en-CA" b="0" i="0" dirty="0">
              <a:solidFill>
                <a:srgbClr val="333333"/>
              </a:solidFill>
              <a:effectLst/>
              <a:latin typeface="Noto Sans" panose="020B050204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b="1" i="0" u="sng" dirty="0">
                <a:solidFill>
                  <a:srgbClr val="333333"/>
                </a:solidFill>
                <a:effectLst/>
                <a:latin typeface="Noto Sans" panose="020B0502040504020204" pitchFamily="34" charset="0"/>
              </a:rPr>
              <a:t>Additional Information </a:t>
            </a:r>
          </a:p>
          <a:p>
            <a:endParaRPr lang="en-CA" b="0" i="0" dirty="0">
              <a:solidFill>
                <a:srgbClr val="333333"/>
              </a:solidFill>
              <a:effectLst/>
              <a:latin typeface="Noto Sans" panose="020B0502040504020204" pitchFamily="34" charset="0"/>
            </a:endParaRPr>
          </a:p>
          <a:p>
            <a:r>
              <a:rPr lang="en-CA" b="0" i="0" dirty="0">
                <a:solidFill>
                  <a:srgbClr val="333333"/>
                </a:solidFill>
                <a:effectLst/>
                <a:latin typeface="Noto Sans" panose="020B0502040504020204" pitchFamily="34" charset="0"/>
              </a:rPr>
              <a:t>Between 2017-2019, researchers at Health Canada detected an average of 22 chemicals and roughly nine flavouring chemicals in Canadian vaping products. Additional chemicals can also form when vaping liquids are heated (through the aerosolization process) or if liquids come into contact with parts of the vaping device (e.g., coil).</a:t>
            </a:r>
          </a:p>
          <a:p>
            <a:endParaRPr lang="en-CA" b="0" i="0" dirty="0">
              <a:solidFill>
                <a:srgbClr val="333333"/>
              </a:solidFill>
              <a:effectLst/>
              <a:latin typeface="Noto Sans" panose="020B0502040504020204" pitchFamily="34" charset="0"/>
            </a:endParaRPr>
          </a:p>
          <a:p>
            <a:r>
              <a:rPr lang="en-CA" b="0" i="0" dirty="0">
                <a:solidFill>
                  <a:srgbClr val="333333"/>
                </a:solidFill>
                <a:effectLst/>
                <a:latin typeface="Noto Sans" panose="020B0502040504020204" pitchFamily="34" charset="0"/>
              </a:rPr>
              <a:t>The following is a list of some harmful chemicals found in vapes (Lung.org):</a:t>
            </a:r>
          </a:p>
          <a:p>
            <a:endParaRPr lang="en-CA" b="0" i="0" u="none" dirty="0">
              <a:solidFill>
                <a:srgbClr val="333333"/>
              </a:solidFill>
              <a:effectLst/>
              <a:latin typeface="Noto Sans" panose="020B0502040504020204" pitchFamily="34" charset="0"/>
            </a:endParaRPr>
          </a:p>
          <a:p>
            <a:pPr algn="l">
              <a:buFont typeface="Arial" panose="020B0604020202020204" pitchFamily="34" charset="0"/>
              <a:buChar char="•"/>
            </a:pPr>
            <a:r>
              <a:rPr lang="en-CA" b="0" i="0" u="none" dirty="0">
                <a:solidFill>
                  <a:srgbClr val="0000FF"/>
                </a:solidFill>
                <a:effectLst/>
                <a:highlight>
                  <a:srgbClr val="FFFFFF"/>
                </a:highlight>
                <a:latin typeface="Aeonik"/>
                <a:hlinkClick r:id="rId3">
                  <a:extLst>
                    <a:ext uri="{A12FA001-AC4F-418D-AE19-62706E023703}">
                      <ahyp:hlinkClr xmlns:ahyp="http://schemas.microsoft.com/office/drawing/2018/hyperlinkcolor" val="tx"/>
                    </a:ext>
                  </a:extLst>
                </a:hlinkClick>
              </a:rPr>
              <a:t>Propylene </a:t>
            </a:r>
            <a:r>
              <a:rPr lang="en-CA" b="0" i="0" u="none" dirty="0">
                <a:solidFill>
                  <a:schemeClr val="accent6">
                    <a:lumMod val="75000"/>
                  </a:schemeClr>
                </a:solidFill>
                <a:effectLst/>
                <a:highlight>
                  <a:srgbClr val="FFFFFF"/>
                </a:highlight>
                <a:latin typeface="Aeonik"/>
                <a:hlinkClick r:id="rId3">
                  <a:extLst>
                    <a:ext uri="{A12FA001-AC4F-418D-AE19-62706E023703}">
                      <ahyp:hlinkClr xmlns:ahyp="http://schemas.microsoft.com/office/drawing/2018/hyperlinkcolor" val="tx"/>
                    </a:ext>
                  </a:extLst>
                </a:hlinkClick>
              </a:rPr>
              <a:t>glycol</a:t>
            </a:r>
            <a:r>
              <a:rPr lang="en-CA" b="0" i="0" u="none" dirty="0">
                <a:solidFill>
                  <a:schemeClr val="accent6">
                    <a:lumMod val="75000"/>
                  </a:schemeClr>
                </a:solidFill>
                <a:effectLst/>
                <a:highlight>
                  <a:srgbClr val="FFFFFF"/>
                </a:highlight>
                <a:latin typeface="Aeonik"/>
              </a:rPr>
              <a:t> </a:t>
            </a:r>
            <a:r>
              <a:rPr lang="en-CA" b="0" i="0" u="none" dirty="0">
                <a:solidFill>
                  <a:srgbClr val="000000"/>
                </a:solidFill>
                <a:effectLst/>
                <a:highlight>
                  <a:srgbClr val="FFFFFF"/>
                </a:highlight>
                <a:latin typeface="Aeonik"/>
              </a:rPr>
              <a:t>– a common additive in food; also used to make things like antifreeze, paint solvent, and artificial smoke in fog machines</a:t>
            </a:r>
          </a:p>
          <a:p>
            <a:pPr algn="l">
              <a:buFont typeface="Arial" panose="020B0604020202020204" pitchFamily="34" charset="0"/>
              <a:buChar char="•"/>
            </a:pPr>
            <a:r>
              <a:rPr lang="en-CA" b="0" i="0" u="none" dirty="0">
                <a:solidFill>
                  <a:srgbClr val="000000"/>
                </a:solidFill>
                <a:effectLst/>
                <a:highlight>
                  <a:srgbClr val="FFFFFF"/>
                </a:highlight>
                <a:latin typeface="Aeonik"/>
              </a:rPr>
              <a:t>Carcinogens- chemicals known to cause cancer, including acetaldehyde and formaldehyde</a:t>
            </a:r>
          </a:p>
          <a:p>
            <a:pPr algn="l">
              <a:buFont typeface="Arial" panose="020B0604020202020204" pitchFamily="34" charset="0"/>
              <a:buChar char="•"/>
            </a:pPr>
            <a:r>
              <a:rPr lang="en-CA" b="0" i="0" u="none" dirty="0">
                <a:solidFill>
                  <a:srgbClr val="000000"/>
                </a:solidFill>
                <a:effectLst/>
                <a:highlight>
                  <a:srgbClr val="FFFFFF"/>
                </a:highlight>
                <a:latin typeface="Aeonik"/>
              </a:rPr>
              <a:t>Acrolein – an herbicide primarily used to kill weeds, can cause irreversible lung damage</a:t>
            </a:r>
          </a:p>
          <a:p>
            <a:pPr algn="l">
              <a:buFont typeface="Arial" panose="020B0604020202020204" pitchFamily="34" charset="0"/>
              <a:buChar char="•"/>
            </a:pPr>
            <a:r>
              <a:rPr lang="en-CA" b="0" i="0" u="none" dirty="0">
                <a:solidFill>
                  <a:srgbClr val="000000"/>
                </a:solidFill>
                <a:effectLst/>
                <a:highlight>
                  <a:srgbClr val="FFFFFF"/>
                </a:highlight>
                <a:latin typeface="Aeonik"/>
              </a:rPr>
              <a:t>Diacetyl – a chemical linked to a lung disease called bronchiolitis obliterans aka "</a:t>
            </a:r>
            <a:r>
              <a:rPr lang="en-CA" b="0" i="0" u="none" dirty="0">
                <a:solidFill>
                  <a:schemeClr val="accent6">
                    <a:lumMod val="75000"/>
                  </a:schemeClr>
                </a:solidFill>
                <a:effectLst/>
                <a:highlight>
                  <a:srgbClr val="FFFFFF"/>
                </a:highlight>
                <a:latin typeface="Aeonik"/>
                <a:hlinkClick r:id="rId4">
                  <a:extLst>
                    <a:ext uri="{A12FA001-AC4F-418D-AE19-62706E023703}">
                      <ahyp:hlinkClr xmlns:ahyp="http://schemas.microsoft.com/office/drawing/2018/hyperlinkcolor" val="tx"/>
                    </a:ext>
                  </a:extLst>
                </a:hlinkClick>
              </a:rPr>
              <a:t>popcorn lung</a:t>
            </a:r>
            <a:r>
              <a:rPr lang="en-CA" b="0" i="0" u="none" dirty="0">
                <a:solidFill>
                  <a:schemeClr val="accent6">
                    <a:lumMod val="75000"/>
                  </a:schemeClr>
                </a:solidFill>
                <a:effectLst/>
                <a:highlight>
                  <a:srgbClr val="FFFFFF"/>
                </a:highlight>
                <a:latin typeface="Aeonik"/>
              </a:rPr>
              <a:t>"</a:t>
            </a:r>
          </a:p>
          <a:p>
            <a:pPr algn="l">
              <a:buFont typeface="Arial" panose="020B0604020202020204" pitchFamily="34" charset="0"/>
              <a:buChar char="•"/>
            </a:pPr>
            <a:r>
              <a:rPr lang="en-CA" b="0" i="0" u="none" dirty="0">
                <a:solidFill>
                  <a:srgbClr val="000000"/>
                </a:solidFill>
                <a:effectLst/>
                <a:highlight>
                  <a:srgbClr val="FFFFFF"/>
                </a:highlight>
                <a:latin typeface="Aeonik"/>
              </a:rPr>
              <a:t>Diethylene glycol – a toxic chemical used in antifreeze that is linked to lung disease</a:t>
            </a:r>
          </a:p>
          <a:p>
            <a:pPr algn="l">
              <a:buFont typeface="Arial" panose="020B0604020202020204" pitchFamily="34" charset="0"/>
              <a:buChar char="•"/>
            </a:pPr>
            <a:r>
              <a:rPr lang="en-CA" b="0" i="0" u="none" dirty="0">
                <a:solidFill>
                  <a:srgbClr val="000000"/>
                </a:solidFill>
                <a:effectLst/>
                <a:highlight>
                  <a:srgbClr val="FFFFFF"/>
                </a:highlight>
                <a:latin typeface="Aeonik"/>
              </a:rPr>
              <a:t>Heavy metals such as nickel, tin, lead</a:t>
            </a:r>
          </a:p>
          <a:p>
            <a:pPr algn="l">
              <a:buFont typeface="Arial" panose="020B0604020202020204" pitchFamily="34" charset="0"/>
              <a:buChar char="•"/>
            </a:pPr>
            <a:r>
              <a:rPr lang="en-CA" b="0" i="0" u="none" dirty="0">
                <a:solidFill>
                  <a:srgbClr val="000000"/>
                </a:solidFill>
                <a:effectLst/>
                <a:highlight>
                  <a:srgbClr val="FFFFFF"/>
                </a:highlight>
                <a:latin typeface="Aeonik"/>
              </a:rPr>
              <a:t>Cadmium – a toxic metal found in traditional cigarettes that causes breathing problems and disease</a:t>
            </a:r>
          </a:p>
          <a:p>
            <a:pPr algn="l">
              <a:buFont typeface="Arial" panose="020B0604020202020204" pitchFamily="34" charset="0"/>
              <a:buChar char="•"/>
            </a:pPr>
            <a:r>
              <a:rPr lang="en-CA" b="0" i="0" u="none" dirty="0">
                <a:solidFill>
                  <a:srgbClr val="000000"/>
                </a:solidFill>
                <a:effectLst/>
                <a:highlight>
                  <a:srgbClr val="FFFFFF"/>
                </a:highlight>
                <a:latin typeface="Aeonik"/>
              </a:rPr>
              <a:t>Benzene – a </a:t>
            </a:r>
            <a:r>
              <a:rPr lang="en-CA" b="0" i="0" u="none" dirty="0">
                <a:solidFill>
                  <a:schemeClr val="accent6">
                    <a:lumMod val="75000"/>
                  </a:schemeClr>
                </a:solidFill>
                <a:effectLst/>
                <a:highlight>
                  <a:srgbClr val="FFFFFF"/>
                </a:highlight>
                <a:latin typeface="Aeonik"/>
                <a:hlinkClick r:id="rId5">
                  <a:extLst>
                    <a:ext uri="{A12FA001-AC4F-418D-AE19-62706E023703}">
                      <ahyp:hlinkClr xmlns:ahyp="http://schemas.microsoft.com/office/drawing/2018/hyperlinkcolor" val="tx"/>
                    </a:ext>
                  </a:extLst>
                </a:hlinkClick>
              </a:rPr>
              <a:t>volatile organic compound (VOC)</a:t>
            </a:r>
            <a:r>
              <a:rPr lang="en-CA" b="0" i="0" u="none" dirty="0">
                <a:solidFill>
                  <a:schemeClr val="accent6">
                    <a:lumMod val="75000"/>
                  </a:schemeClr>
                </a:solidFill>
                <a:effectLst/>
                <a:highlight>
                  <a:srgbClr val="FFFFFF"/>
                </a:highlight>
                <a:latin typeface="Aeonik"/>
              </a:rPr>
              <a:t> </a:t>
            </a:r>
            <a:r>
              <a:rPr lang="en-CA" b="0" i="0" u="none" dirty="0">
                <a:solidFill>
                  <a:srgbClr val="000000"/>
                </a:solidFill>
                <a:effectLst/>
                <a:highlight>
                  <a:srgbClr val="FFFFFF"/>
                </a:highlight>
                <a:latin typeface="Aeonik"/>
              </a:rPr>
              <a:t>found in car exhaust</a:t>
            </a:r>
          </a:p>
          <a:p>
            <a:pPr algn="l">
              <a:buFont typeface="Arial" panose="020B0604020202020204" pitchFamily="34" charset="0"/>
              <a:buChar char="•"/>
            </a:pPr>
            <a:r>
              <a:rPr lang="en-CA" b="0" i="0" u="none" dirty="0">
                <a:solidFill>
                  <a:srgbClr val="000000"/>
                </a:solidFill>
                <a:effectLst/>
                <a:highlight>
                  <a:srgbClr val="FFFFFF"/>
                </a:highlight>
                <a:latin typeface="Aeonik"/>
              </a:rPr>
              <a:t>Ultrafine particles that can be inhaled deep into the lungs</a:t>
            </a:r>
          </a:p>
          <a:p>
            <a:endParaRPr lang="en-CA" b="0" i="0" dirty="0">
              <a:solidFill>
                <a:srgbClr val="333333"/>
              </a:solidFill>
              <a:effectLst/>
              <a:latin typeface="Noto Sans" panose="020B0502040504020204" pitchFamily="34" charset="0"/>
            </a:endParaRPr>
          </a:p>
          <a:p>
            <a:endParaRPr lang="en-CA" dirty="0"/>
          </a:p>
        </p:txBody>
      </p:sp>
      <p:sp>
        <p:nvSpPr>
          <p:cNvPr id="4" name="Slide Number Placeholder 3"/>
          <p:cNvSpPr>
            <a:spLocks noGrp="1"/>
          </p:cNvSpPr>
          <p:nvPr>
            <p:ph type="sldNum" sz="quarter" idx="5"/>
          </p:nvPr>
        </p:nvSpPr>
        <p:spPr/>
        <p:txBody>
          <a:bodyPr/>
          <a:lstStyle/>
          <a:p>
            <a:fld id="{6D4E7BC5-CE2F-4706-A188-D05CD2052D3F}" type="slidenum">
              <a:rPr lang="en-CA" smtClean="0"/>
              <a:t>7</a:t>
            </a:fld>
            <a:endParaRPr lang="en-CA"/>
          </a:p>
        </p:txBody>
      </p:sp>
    </p:spTree>
    <p:extLst>
      <p:ext uri="{BB962C8B-B14F-4D97-AF65-F5344CB8AC3E}">
        <p14:creationId xmlns:p14="http://schemas.microsoft.com/office/powerpoint/2010/main" val="33432609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1" i="0" u="sng" dirty="0">
                <a:solidFill>
                  <a:schemeClr val="accent6">
                    <a:lumMod val="75000"/>
                  </a:schemeClr>
                </a:solidFill>
                <a:effectLst/>
                <a:highlight>
                  <a:srgbClr val="FFFFFF"/>
                </a:highlight>
                <a:latin typeface="Aeonik"/>
                <a:hlinkClick r:id="rId3">
                  <a:extLst>
                    <a:ext uri="{A12FA001-AC4F-418D-AE19-62706E023703}">
                      <ahyp:hlinkClr xmlns:ahyp="http://schemas.microsoft.com/office/drawing/2018/hyperlinkcolor" val="tx"/>
                    </a:ext>
                  </a:extLst>
                </a:hlinkClick>
              </a:rPr>
              <a:t>Ask: What do you think makes vaping so addictive?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0" i="0" u="none" dirty="0">
              <a:solidFill>
                <a:schemeClr val="accent6">
                  <a:lumMod val="75000"/>
                </a:schemeClr>
              </a:solidFill>
              <a:effectLst/>
              <a:highlight>
                <a:srgbClr val="FFFFFF"/>
              </a:highlight>
              <a:latin typeface="Aeonik"/>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b="0" i="0" u="none" dirty="0">
                <a:solidFill>
                  <a:schemeClr val="accent6">
                    <a:lumMod val="75000"/>
                  </a:schemeClr>
                </a:solidFill>
                <a:effectLst/>
                <a:highlight>
                  <a:srgbClr val="FFFFFF"/>
                </a:highlight>
                <a:latin typeface="Aeonik"/>
                <a:hlinkClick r:id="rId3">
                  <a:extLst>
                    <a:ext uri="{A12FA001-AC4F-418D-AE19-62706E023703}">
                      <ahyp:hlinkClr xmlns:ahyp="http://schemas.microsoft.com/office/drawing/2018/hyperlinkcolor" val="tx"/>
                    </a:ext>
                  </a:extLst>
                </a:hlinkClick>
              </a:rPr>
              <a:t>Nicotine</a:t>
            </a:r>
            <a:r>
              <a:rPr lang="en-CA" b="0" i="0" dirty="0">
                <a:solidFill>
                  <a:srgbClr val="000000"/>
                </a:solidFill>
                <a:effectLst/>
                <a:highlight>
                  <a:srgbClr val="FFFFFF"/>
                </a:highlight>
                <a:latin typeface="Aeonik"/>
              </a:rPr>
              <a:t> – a highly addictive substance that is found in tobacco cigarettes and vapes!  It negatively affects adolescent brain development. </a:t>
            </a:r>
          </a:p>
        </p:txBody>
      </p:sp>
      <p:sp>
        <p:nvSpPr>
          <p:cNvPr id="4" name="Slide Number Placeholder 3"/>
          <p:cNvSpPr>
            <a:spLocks noGrp="1"/>
          </p:cNvSpPr>
          <p:nvPr>
            <p:ph type="sldNum" sz="quarter" idx="5"/>
          </p:nvPr>
        </p:nvSpPr>
        <p:spPr/>
        <p:txBody>
          <a:bodyPr/>
          <a:lstStyle/>
          <a:p>
            <a:fld id="{6D4E7BC5-CE2F-4706-A188-D05CD2052D3F}" type="slidenum">
              <a:rPr lang="en-CA" smtClean="0"/>
              <a:t>8</a:t>
            </a:fld>
            <a:endParaRPr lang="en-CA"/>
          </a:p>
        </p:txBody>
      </p:sp>
    </p:spTree>
    <p:extLst>
      <p:ext uri="{BB962C8B-B14F-4D97-AF65-F5344CB8AC3E}">
        <p14:creationId xmlns:p14="http://schemas.microsoft.com/office/powerpoint/2010/main" val="2319435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Nicotine is a highly addictive chemical found in tobacco plants, </a:t>
            </a:r>
            <a:r>
              <a:rPr lang="en-CA" b="0" dirty="0"/>
              <a:t>and most vape liquids.  </a:t>
            </a:r>
            <a:r>
              <a:rPr lang="en-CA" dirty="0"/>
              <a:t>I</a:t>
            </a:r>
            <a:r>
              <a:rPr lang="en-CA" baseline="0" dirty="0"/>
              <a:t>t reaches the brain in 7 seconds</a:t>
            </a:r>
          </a:p>
          <a:p>
            <a:endParaRPr lang="en-CA"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baseline="0" dirty="0"/>
              <a:t>Nicotine affects the front of the brain- as the brain is developing until age 25. Nicotine can affect impulse control, attention, memory and ability to think, </a:t>
            </a:r>
            <a:r>
              <a:rPr lang="en-CA" b="0" baseline="0" dirty="0"/>
              <a:t>and learn.</a:t>
            </a:r>
          </a:p>
          <a:p>
            <a:endParaRPr lang="en-CA" baseline="0" dirty="0"/>
          </a:p>
          <a:p>
            <a:r>
              <a:rPr lang="en-CA" b="0" i="0" dirty="0">
                <a:solidFill>
                  <a:srgbClr val="333333"/>
                </a:solidFill>
                <a:effectLst/>
                <a:latin typeface="Noto Sans" panose="020B0502040504020204" pitchFamily="34" charset="0"/>
              </a:rPr>
              <a:t>Vaping with nicotine can cause physical dependence and/or addiction among users who have not used nicotine before. (e.g. do not already smoke). This means that vaping may be VERY hard to stop once you start. </a:t>
            </a:r>
          </a:p>
          <a:p>
            <a:pPr algn="l"/>
            <a:endParaRPr lang="en-CA" b="0" i="0" dirty="0">
              <a:solidFill>
                <a:srgbClr val="333333"/>
              </a:solidFill>
              <a:effectLst/>
              <a:latin typeface="Noto Sans" panose="020B0502040504020204" pitchFamily="34" charset="0"/>
            </a:endParaRPr>
          </a:p>
          <a:p>
            <a:endParaRPr lang="en-CA" dirty="0"/>
          </a:p>
        </p:txBody>
      </p:sp>
      <p:sp>
        <p:nvSpPr>
          <p:cNvPr id="4" name="Slide Number Placeholder 3"/>
          <p:cNvSpPr>
            <a:spLocks noGrp="1"/>
          </p:cNvSpPr>
          <p:nvPr>
            <p:ph type="sldNum" sz="quarter" idx="5"/>
          </p:nvPr>
        </p:nvSpPr>
        <p:spPr/>
        <p:txBody>
          <a:bodyPr/>
          <a:lstStyle/>
          <a:p>
            <a:fld id="{6D4E7BC5-CE2F-4706-A188-D05CD2052D3F}" type="slidenum">
              <a:rPr lang="en-CA" smtClean="0"/>
              <a:t>9</a:t>
            </a:fld>
            <a:endParaRPr lang="en-CA"/>
          </a:p>
        </p:txBody>
      </p:sp>
    </p:spTree>
    <p:extLst>
      <p:ext uri="{BB962C8B-B14F-4D97-AF65-F5344CB8AC3E}">
        <p14:creationId xmlns:p14="http://schemas.microsoft.com/office/powerpoint/2010/main" val="13901992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Click on link for activity </a:t>
            </a:r>
            <a:endParaRPr lang="en-CA" b="1" dirty="0"/>
          </a:p>
        </p:txBody>
      </p:sp>
      <p:sp>
        <p:nvSpPr>
          <p:cNvPr id="4" name="Slide Number Placeholder 3"/>
          <p:cNvSpPr>
            <a:spLocks noGrp="1"/>
          </p:cNvSpPr>
          <p:nvPr>
            <p:ph type="sldNum" sz="quarter" idx="5"/>
          </p:nvPr>
        </p:nvSpPr>
        <p:spPr/>
        <p:txBody>
          <a:bodyPr/>
          <a:lstStyle/>
          <a:p>
            <a:fld id="{6D4E7BC5-CE2F-4706-A188-D05CD2052D3F}" type="slidenum">
              <a:rPr lang="en-CA" smtClean="0"/>
              <a:t>10</a:t>
            </a:fld>
            <a:endParaRPr lang="en-CA"/>
          </a:p>
        </p:txBody>
      </p:sp>
    </p:spTree>
    <p:extLst>
      <p:ext uri="{BB962C8B-B14F-4D97-AF65-F5344CB8AC3E}">
        <p14:creationId xmlns:p14="http://schemas.microsoft.com/office/powerpoint/2010/main" val="26285481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14" name="Rectangle 13"/>
          <p:cNvSpPr/>
          <p:nvPr userDrawn="1"/>
        </p:nvSpPr>
        <p:spPr>
          <a:xfrm>
            <a:off x="0" y="0"/>
            <a:ext cx="9144000" cy="6858000"/>
          </a:xfrm>
          <a:prstGeom prst="rect">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6" name="Group 5"/>
          <p:cNvGrpSpPr/>
          <p:nvPr userDrawn="1"/>
        </p:nvGrpSpPr>
        <p:grpSpPr>
          <a:xfrm>
            <a:off x="678539" y="762000"/>
            <a:ext cx="9808203" cy="7005700"/>
            <a:chOff x="-918118" y="761999"/>
            <a:chExt cx="9808203" cy="7005700"/>
          </a:xfrm>
        </p:grpSpPr>
        <p:sp>
          <p:nvSpPr>
            <p:cNvPr id="17" name="Rectangle 16"/>
            <p:cNvSpPr/>
            <p:nvPr userDrawn="1"/>
          </p:nvSpPr>
          <p:spPr>
            <a:xfrm>
              <a:off x="6274492" y="2326094"/>
              <a:ext cx="2615593" cy="2615593"/>
            </a:xfrm>
            <a:prstGeom prst="rect">
              <a:avLst/>
            </a:pr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Rectangle 17"/>
            <p:cNvSpPr/>
            <p:nvPr userDrawn="1"/>
          </p:nvSpPr>
          <p:spPr>
            <a:xfrm>
              <a:off x="532036" y="3797365"/>
              <a:ext cx="1144322" cy="1144322"/>
            </a:xfrm>
            <a:prstGeom prst="rect">
              <a:avLst/>
            </a:prstGeom>
            <a:solidFill>
              <a:schemeClr val="tx2">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Rectangle 22"/>
            <p:cNvSpPr/>
            <p:nvPr userDrawn="1"/>
          </p:nvSpPr>
          <p:spPr>
            <a:xfrm>
              <a:off x="1880302" y="5173222"/>
              <a:ext cx="2594477" cy="2594477"/>
            </a:xfrm>
            <a:prstGeom prst="rect">
              <a:avLst/>
            </a:prstGeom>
            <a:solidFill>
              <a:schemeClr val="accent4">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Rectangle 23"/>
            <p:cNvSpPr/>
            <p:nvPr userDrawn="1"/>
          </p:nvSpPr>
          <p:spPr>
            <a:xfrm>
              <a:off x="-918118" y="5173222"/>
              <a:ext cx="2594477" cy="2594477"/>
            </a:xfrm>
            <a:prstGeom prst="rect">
              <a:avLst/>
            </a:prstGeom>
            <a:solidFill>
              <a:schemeClr val="accent3">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92" t="6909" r="12401" b="786"/>
            <a:stretch/>
          </p:blipFill>
          <p:spPr>
            <a:xfrm>
              <a:off x="1880301" y="761999"/>
              <a:ext cx="4186666" cy="4179688"/>
            </a:xfrm>
            <a:prstGeom prst="rect">
              <a:avLst/>
            </a:prstGeom>
          </p:spPr>
        </p:pic>
      </p:grpSp>
      <p:sp>
        <p:nvSpPr>
          <p:cNvPr id="3" name="Text Placeholder 2"/>
          <p:cNvSpPr>
            <a:spLocks noGrp="1"/>
          </p:cNvSpPr>
          <p:nvPr>
            <p:ph type="body" idx="1" hasCustomPrompt="1"/>
          </p:nvPr>
        </p:nvSpPr>
        <p:spPr>
          <a:xfrm>
            <a:off x="1149105" y="4589954"/>
            <a:ext cx="7994895" cy="900101"/>
          </a:xfrm>
          <a:solidFill>
            <a:schemeClr val="tx2"/>
          </a:solidFill>
        </p:spPr>
        <p:txBody>
          <a:bodyPr anchor="ctr">
            <a:noAutofit/>
          </a:bodyPr>
          <a:lstStyle>
            <a:lvl1pPr marL="0" indent="0" algn="l">
              <a:lnSpc>
                <a:spcPts val="3200"/>
              </a:lnSpc>
              <a:spcBef>
                <a:spcPts val="0"/>
              </a:spcBef>
              <a:buNone/>
              <a:defRPr sz="3200" b="1">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7311" y="980728"/>
            <a:ext cx="2024276" cy="867547"/>
          </a:xfrm>
          <a:prstGeom prst="rect">
            <a:avLst/>
          </a:prstGeom>
        </p:spPr>
      </p:pic>
      <p:sp>
        <p:nvSpPr>
          <p:cNvPr id="15" name="Text Placeholder 2"/>
          <p:cNvSpPr>
            <a:spLocks noGrp="1"/>
          </p:cNvSpPr>
          <p:nvPr userDrawn="1">
            <p:ph type="body" idx="10" hasCustomPrompt="1"/>
          </p:nvPr>
        </p:nvSpPr>
        <p:spPr>
          <a:xfrm>
            <a:off x="1653162" y="5548318"/>
            <a:ext cx="7490838" cy="878441"/>
          </a:xfrm>
          <a:solidFill>
            <a:schemeClr val="bg2"/>
          </a:solidFill>
        </p:spPr>
        <p:txBody>
          <a:bodyPr anchor="ctr">
            <a:normAutofit/>
          </a:bodyPr>
          <a:lstStyle>
            <a:lvl1pPr marL="0" indent="0" algn="l">
              <a:spcBef>
                <a:spcPts val="0"/>
              </a:spcBef>
              <a:buNone/>
              <a:defRPr sz="2000" b="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name and date text styles</a:t>
            </a:r>
          </a:p>
        </p:txBody>
      </p:sp>
      <p:grpSp>
        <p:nvGrpSpPr>
          <p:cNvPr id="4" name="Group 3"/>
          <p:cNvGrpSpPr/>
          <p:nvPr userDrawn="1"/>
        </p:nvGrpSpPr>
        <p:grpSpPr>
          <a:xfrm>
            <a:off x="678539" y="4589956"/>
            <a:ext cx="902615" cy="1836803"/>
            <a:chOff x="1115616" y="4545124"/>
            <a:chExt cx="902615" cy="1836803"/>
          </a:xfrm>
        </p:grpSpPr>
        <p:sp>
          <p:nvSpPr>
            <p:cNvPr id="9" name="Rectangle 8"/>
            <p:cNvSpPr/>
            <p:nvPr userDrawn="1"/>
          </p:nvSpPr>
          <p:spPr>
            <a:xfrm rot="16200000">
              <a:off x="1115616" y="5489457"/>
              <a:ext cx="419704" cy="4197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p:cNvSpPr/>
            <p:nvPr userDrawn="1"/>
          </p:nvSpPr>
          <p:spPr>
            <a:xfrm rot="16200000">
              <a:off x="1115616" y="5017291"/>
              <a:ext cx="419704" cy="41970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p:cNvSpPr/>
            <p:nvPr userDrawn="1"/>
          </p:nvSpPr>
          <p:spPr>
            <a:xfrm rot="16200000">
              <a:off x="1115616" y="4545124"/>
              <a:ext cx="419704" cy="4197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11"/>
            <p:cNvSpPr/>
            <p:nvPr userDrawn="1"/>
          </p:nvSpPr>
          <p:spPr>
            <a:xfrm rot="16200000">
              <a:off x="1115616" y="5961624"/>
              <a:ext cx="419704" cy="4197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Rectangle 15"/>
            <p:cNvSpPr/>
            <p:nvPr userDrawn="1"/>
          </p:nvSpPr>
          <p:spPr>
            <a:xfrm rot="16200000">
              <a:off x="1598528" y="5490056"/>
              <a:ext cx="419704" cy="41970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Rectangle 18"/>
            <p:cNvSpPr/>
            <p:nvPr userDrawn="1"/>
          </p:nvSpPr>
          <p:spPr>
            <a:xfrm rot="16200000">
              <a:off x="1598528" y="5962223"/>
              <a:ext cx="419704" cy="4197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4234528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dirty="0"/>
          </a:p>
        </p:txBody>
      </p:sp>
      <p:sp>
        <p:nvSpPr>
          <p:cNvPr id="3" name="Content Placeholder 2"/>
          <p:cNvSpPr>
            <a:spLocks noGrp="1"/>
          </p:cNvSpPr>
          <p:nvPr>
            <p:ph idx="1"/>
          </p:nvPr>
        </p:nvSpPr>
        <p:spPr>
          <a:xfrm>
            <a:off x="3575050" y="1556792"/>
            <a:ext cx="5111750" cy="456937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Text Placeholder 3"/>
          <p:cNvSpPr>
            <a:spLocks noGrp="1"/>
          </p:cNvSpPr>
          <p:nvPr>
            <p:ph type="body" sz="half" idx="2"/>
          </p:nvPr>
        </p:nvSpPr>
        <p:spPr>
          <a:xfrm>
            <a:off x="457200" y="1556792"/>
            <a:ext cx="3008313" cy="456937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A8DEE-C3F7-4B4A-8A9D-E1B9546ABA1B}" type="datetime1">
              <a:rPr lang="en-CA" smtClean="0"/>
              <a:t>2025-08-29</a:t>
            </a:fld>
            <a:endParaRPr lang="en-CA"/>
          </a:p>
        </p:txBody>
      </p:sp>
      <p:sp>
        <p:nvSpPr>
          <p:cNvPr id="6" name="Footer Placeholder 5"/>
          <p:cNvSpPr>
            <a:spLocks noGrp="1"/>
          </p:cNvSpPr>
          <p:nvPr>
            <p:ph type="ftr" sz="quarter" idx="11"/>
          </p:nvPr>
        </p:nvSpPr>
        <p:spPr/>
        <p:txBody>
          <a:bodyPr/>
          <a:lstStyle/>
          <a:p>
            <a:r>
              <a:rPr lang="en-CA"/>
              <a:t>WINDSOR-ESSEX COUNTY HEALTH UNIT</a:t>
            </a:r>
          </a:p>
        </p:txBody>
      </p:sp>
      <p:sp>
        <p:nvSpPr>
          <p:cNvPr id="7" name="Slide Number Placeholder 6"/>
          <p:cNvSpPr>
            <a:spLocks noGrp="1"/>
          </p:cNvSpPr>
          <p:nvPr>
            <p:ph type="sldNum" sz="quarter" idx="12"/>
          </p:nvPr>
        </p:nvSpPr>
        <p:spPr/>
        <p:txBody>
          <a:bodyPr/>
          <a:lstStyle/>
          <a:p>
            <a:fld id="{C027CEAB-E64B-42C9-9CB6-F0577637CFD9}" type="slidenum">
              <a:rPr lang="en-CA" smtClean="0"/>
              <a:t>‹#›</a:t>
            </a:fld>
            <a:endParaRPr lang="en-CA"/>
          </a:p>
        </p:txBody>
      </p:sp>
    </p:spTree>
    <p:extLst>
      <p:ext uri="{BB962C8B-B14F-4D97-AF65-F5344CB8AC3E}">
        <p14:creationId xmlns:p14="http://schemas.microsoft.com/office/powerpoint/2010/main" val="1006731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124744"/>
            <a:ext cx="5486400" cy="4114800"/>
          </a:xfrm>
          <a:solidFill>
            <a:schemeClr val="bg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1A1A10-29CE-460B-8B40-B2E5A13BAF4E}" type="datetime1">
              <a:rPr lang="en-CA" smtClean="0"/>
              <a:t>2025-08-29</a:t>
            </a:fld>
            <a:endParaRPr lang="en-CA"/>
          </a:p>
        </p:txBody>
      </p:sp>
      <p:sp>
        <p:nvSpPr>
          <p:cNvPr id="6" name="Footer Placeholder 5"/>
          <p:cNvSpPr>
            <a:spLocks noGrp="1"/>
          </p:cNvSpPr>
          <p:nvPr>
            <p:ph type="ftr" sz="quarter" idx="11"/>
          </p:nvPr>
        </p:nvSpPr>
        <p:spPr/>
        <p:txBody>
          <a:bodyPr/>
          <a:lstStyle/>
          <a:p>
            <a:r>
              <a:rPr lang="en-CA"/>
              <a:t>WINDSOR-ESSEX COUNTY HEALTH UNIT</a:t>
            </a:r>
          </a:p>
        </p:txBody>
      </p:sp>
      <p:sp>
        <p:nvSpPr>
          <p:cNvPr id="7" name="Slide Number Placeholder 6"/>
          <p:cNvSpPr>
            <a:spLocks noGrp="1"/>
          </p:cNvSpPr>
          <p:nvPr>
            <p:ph type="sldNum" sz="quarter" idx="12"/>
          </p:nvPr>
        </p:nvSpPr>
        <p:spPr/>
        <p:txBody>
          <a:bodyPr/>
          <a:lstStyle/>
          <a:p>
            <a:fld id="{C027CEAB-E64B-42C9-9CB6-F0577637CFD9}" type="slidenum">
              <a:rPr lang="en-CA" smtClean="0"/>
              <a:t>‹#›</a:t>
            </a:fld>
            <a:endParaRPr lang="en-CA"/>
          </a:p>
        </p:txBody>
      </p:sp>
    </p:spTree>
    <p:extLst>
      <p:ext uri="{BB962C8B-B14F-4D97-AF65-F5344CB8AC3E}">
        <p14:creationId xmlns:p14="http://schemas.microsoft.com/office/powerpoint/2010/main" val="2258834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14" name="Rectangle 13"/>
          <p:cNvSpPr/>
          <p:nvPr userDrawn="1"/>
        </p:nvSpPr>
        <p:spPr>
          <a:xfrm>
            <a:off x="0" y="0"/>
            <a:ext cx="9144000" cy="6858000"/>
          </a:xfrm>
          <a:prstGeom prst="rect">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6" name="Group 5"/>
          <p:cNvGrpSpPr/>
          <p:nvPr userDrawn="1"/>
        </p:nvGrpSpPr>
        <p:grpSpPr>
          <a:xfrm>
            <a:off x="678539" y="762000"/>
            <a:ext cx="9808203" cy="7005700"/>
            <a:chOff x="-918118" y="761999"/>
            <a:chExt cx="9808203" cy="7005700"/>
          </a:xfrm>
        </p:grpSpPr>
        <p:sp>
          <p:nvSpPr>
            <p:cNvPr id="17" name="Rectangle 16"/>
            <p:cNvSpPr/>
            <p:nvPr userDrawn="1"/>
          </p:nvSpPr>
          <p:spPr>
            <a:xfrm>
              <a:off x="6274492" y="2326094"/>
              <a:ext cx="2615593" cy="2615593"/>
            </a:xfrm>
            <a:prstGeom prst="rect">
              <a:avLst/>
            </a:pr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Rectangle 17"/>
            <p:cNvSpPr/>
            <p:nvPr userDrawn="1"/>
          </p:nvSpPr>
          <p:spPr>
            <a:xfrm>
              <a:off x="532036" y="3797365"/>
              <a:ext cx="1144322" cy="1144322"/>
            </a:xfrm>
            <a:prstGeom prst="rect">
              <a:avLst/>
            </a:prstGeom>
            <a:solidFill>
              <a:schemeClr val="tx2">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Rectangle 22"/>
            <p:cNvSpPr/>
            <p:nvPr userDrawn="1"/>
          </p:nvSpPr>
          <p:spPr>
            <a:xfrm>
              <a:off x="1880302" y="5173222"/>
              <a:ext cx="2594477" cy="2594477"/>
            </a:xfrm>
            <a:prstGeom prst="rect">
              <a:avLst/>
            </a:prstGeom>
            <a:solidFill>
              <a:schemeClr val="accent4">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Rectangle 23"/>
            <p:cNvSpPr/>
            <p:nvPr userDrawn="1"/>
          </p:nvSpPr>
          <p:spPr>
            <a:xfrm>
              <a:off x="-918118" y="5173222"/>
              <a:ext cx="2594477" cy="2594477"/>
            </a:xfrm>
            <a:prstGeom prst="rect">
              <a:avLst/>
            </a:prstGeom>
            <a:solidFill>
              <a:schemeClr val="accent3">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92" t="6909" r="12401" b="786"/>
            <a:stretch/>
          </p:blipFill>
          <p:spPr>
            <a:xfrm>
              <a:off x="1880301" y="761999"/>
              <a:ext cx="4186666" cy="4179688"/>
            </a:xfrm>
            <a:prstGeom prst="rect">
              <a:avLst/>
            </a:prstGeom>
          </p:spPr>
        </p:pic>
      </p:grpSp>
      <p:sp>
        <p:nvSpPr>
          <p:cNvPr id="3" name="Text Placeholder 2"/>
          <p:cNvSpPr>
            <a:spLocks noGrp="1"/>
          </p:cNvSpPr>
          <p:nvPr>
            <p:ph type="body" idx="1" hasCustomPrompt="1"/>
          </p:nvPr>
        </p:nvSpPr>
        <p:spPr>
          <a:xfrm>
            <a:off x="1149105" y="4589954"/>
            <a:ext cx="7994895" cy="900101"/>
          </a:xfrm>
          <a:solidFill>
            <a:schemeClr val="tx2"/>
          </a:solidFill>
        </p:spPr>
        <p:txBody>
          <a:bodyPr anchor="ctr">
            <a:noAutofit/>
          </a:bodyPr>
          <a:lstStyle>
            <a:lvl1pPr marL="0" indent="0" algn="l">
              <a:lnSpc>
                <a:spcPts val="3200"/>
              </a:lnSpc>
              <a:spcBef>
                <a:spcPts val="0"/>
              </a:spcBef>
              <a:buNone/>
              <a:defRPr sz="3200" b="1">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7311" y="980728"/>
            <a:ext cx="2024276" cy="867547"/>
          </a:xfrm>
          <a:prstGeom prst="rect">
            <a:avLst/>
          </a:prstGeom>
        </p:spPr>
      </p:pic>
      <p:sp>
        <p:nvSpPr>
          <p:cNvPr id="15" name="Text Placeholder 2"/>
          <p:cNvSpPr>
            <a:spLocks noGrp="1"/>
          </p:cNvSpPr>
          <p:nvPr userDrawn="1">
            <p:ph type="body" idx="10" hasCustomPrompt="1"/>
          </p:nvPr>
        </p:nvSpPr>
        <p:spPr>
          <a:xfrm>
            <a:off x="1653162" y="5548318"/>
            <a:ext cx="7490838" cy="878441"/>
          </a:xfrm>
          <a:solidFill>
            <a:schemeClr val="bg2"/>
          </a:solidFill>
        </p:spPr>
        <p:txBody>
          <a:bodyPr anchor="ctr">
            <a:normAutofit/>
          </a:bodyPr>
          <a:lstStyle>
            <a:lvl1pPr marL="0" indent="0" algn="l">
              <a:spcBef>
                <a:spcPts val="0"/>
              </a:spcBef>
              <a:buNone/>
              <a:defRPr sz="2000" b="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name and date text styles</a:t>
            </a:r>
          </a:p>
        </p:txBody>
      </p:sp>
      <p:grpSp>
        <p:nvGrpSpPr>
          <p:cNvPr id="4" name="Group 3"/>
          <p:cNvGrpSpPr/>
          <p:nvPr userDrawn="1"/>
        </p:nvGrpSpPr>
        <p:grpSpPr>
          <a:xfrm>
            <a:off x="678539" y="4589956"/>
            <a:ext cx="902615" cy="1836803"/>
            <a:chOff x="1115616" y="4545124"/>
            <a:chExt cx="902615" cy="1836803"/>
          </a:xfrm>
        </p:grpSpPr>
        <p:sp>
          <p:nvSpPr>
            <p:cNvPr id="9" name="Rectangle 8"/>
            <p:cNvSpPr/>
            <p:nvPr userDrawn="1"/>
          </p:nvSpPr>
          <p:spPr>
            <a:xfrm rot="16200000">
              <a:off x="1115616" y="5489457"/>
              <a:ext cx="419704" cy="4197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p:cNvSpPr/>
            <p:nvPr userDrawn="1"/>
          </p:nvSpPr>
          <p:spPr>
            <a:xfrm rot="16200000">
              <a:off x="1115616" y="5017291"/>
              <a:ext cx="419704" cy="41970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p:cNvSpPr/>
            <p:nvPr userDrawn="1"/>
          </p:nvSpPr>
          <p:spPr>
            <a:xfrm rot="16200000">
              <a:off x="1115616" y="4545124"/>
              <a:ext cx="419704" cy="4197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11"/>
            <p:cNvSpPr/>
            <p:nvPr userDrawn="1"/>
          </p:nvSpPr>
          <p:spPr>
            <a:xfrm rot="16200000">
              <a:off x="1115616" y="5961624"/>
              <a:ext cx="419704" cy="4197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Rectangle 15"/>
            <p:cNvSpPr/>
            <p:nvPr userDrawn="1"/>
          </p:nvSpPr>
          <p:spPr>
            <a:xfrm rot="16200000">
              <a:off x="1598528" y="5490056"/>
              <a:ext cx="419704" cy="41970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Rectangle 18"/>
            <p:cNvSpPr/>
            <p:nvPr userDrawn="1"/>
          </p:nvSpPr>
          <p:spPr>
            <a:xfrm rot="16200000">
              <a:off x="1598528" y="5962223"/>
              <a:ext cx="419704" cy="4197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372600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Rectangle 13"/>
          <p:cNvSpPr/>
          <p:nvPr userDrawn="1"/>
        </p:nvSpPr>
        <p:spPr>
          <a:xfrm rot="10800000">
            <a:off x="-918118" y="3588011"/>
            <a:ext cx="2615593" cy="2615593"/>
          </a:xfrm>
          <a:prstGeom prst="rect">
            <a:avLst/>
          </a:pr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Rectangle 16"/>
          <p:cNvSpPr/>
          <p:nvPr userDrawn="1"/>
        </p:nvSpPr>
        <p:spPr>
          <a:xfrm rot="10800000">
            <a:off x="6295609" y="3588011"/>
            <a:ext cx="1144322" cy="1144322"/>
          </a:xfrm>
          <a:prstGeom prst="rect">
            <a:avLst/>
          </a:prstGeom>
          <a:solidFill>
            <a:schemeClr val="tx2">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Rectangle 17"/>
          <p:cNvSpPr/>
          <p:nvPr userDrawn="1"/>
        </p:nvSpPr>
        <p:spPr>
          <a:xfrm rot="10800000">
            <a:off x="1901417" y="3588011"/>
            <a:ext cx="4190249" cy="4190249"/>
          </a:xfrm>
          <a:prstGeom prst="rect">
            <a:avLst/>
          </a:prstGeom>
          <a:solidFill>
            <a:schemeClr val="accent4">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0" name="Picture 19"/>
          <p:cNvPicPr>
            <a:picLocks noChangeAspect="1"/>
          </p:cNvPicPr>
          <p:nvPr userDrawn="1"/>
        </p:nvPicPr>
        <p:blipFill rotWithShape="1">
          <a:blip r:embed="rId2" cstate="print">
            <a:extLst>
              <a:ext uri="{28A0092B-C50C-407E-A947-70E740481C1C}">
                <a14:useLocalDpi xmlns:a14="http://schemas.microsoft.com/office/drawing/2010/main" val="0"/>
              </a:ext>
            </a:extLst>
          </a:blip>
          <a:srcRect l="11506" t="6869" r="39269" b="19339"/>
          <a:stretch/>
        </p:blipFill>
        <p:spPr>
          <a:xfrm>
            <a:off x="3505200" y="762000"/>
            <a:ext cx="2607933" cy="2596661"/>
          </a:xfrm>
          <a:prstGeom prst="rect">
            <a:avLst/>
          </a:prstGeom>
        </p:spPr>
      </p:pic>
      <p:pic>
        <p:nvPicPr>
          <p:cNvPr id="21" name="Picture 20"/>
          <p:cNvPicPr>
            <a:picLocks noChangeAspect="1"/>
          </p:cNvPicPr>
          <p:nvPr userDrawn="1"/>
        </p:nvPicPr>
        <p:blipFill rotWithShape="1">
          <a:blip r:embed="rId3" cstate="print">
            <a:extLst>
              <a:ext uri="{28A0092B-C50C-407E-A947-70E740481C1C}">
                <a14:useLocalDpi xmlns:a14="http://schemas.microsoft.com/office/drawing/2010/main" val="0"/>
              </a:ext>
            </a:extLst>
          </a:blip>
          <a:srcRect l="13743" t="18300" r="30350" b="-1"/>
          <a:stretch/>
        </p:blipFill>
        <p:spPr>
          <a:xfrm>
            <a:off x="6248400" y="767861"/>
            <a:ext cx="2666999" cy="2588616"/>
          </a:xfrm>
          <a:prstGeom prst="rect">
            <a:avLst/>
          </a:prstGeom>
        </p:spPr>
      </p:pic>
      <p:sp>
        <p:nvSpPr>
          <p:cNvPr id="3" name="Text Placeholder 2"/>
          <p:cNvSpPr>
            <a:spLocks noGrp="1"/>
          </p:cNvSpPr>
          <p:nvPr>
            <p:ph type="body" idx="1" hasCustomPrompt="1"/>
          </p:nvPr>
        </p:nvSpPr>
        <p:spPr>
          <a:xfrm>
            <a:off x="1149105" y="4589954"/>
            <a:ext cx="7994895" cy="900101"/>
          </a:xfrm>
          <a:solidFill>
            <a:schemeClr val="tx2"/>
          </a:solidFill>
        </p:spPr>
        <p:txBody>
          <a:bodyPr anchor="ctr">
            <a:noAutofit/>
          </a:bodyPr>
          <a:lstStyle>
            <a:lvl1pPr marL="0" indent="0" algn="l">
              <a:lnSpc>
                <a:spcPts val="3200"/>
              </a:lnSpc>
              <a:spcBef>
                <a:spcPts val="0"/>
              </a:spcBef>
              <a:buNone/>
              <a:defRPr sz="3200" b="1">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07311" y="980728"/>
            <a:ext cx="2024276" cy="867547"/>
          </a:xfrm>
          <a:prstGeom prst="rect">
            <a:avLst/>
          </a:prstGeom>
        </p:spPr>
      </p:pic>
      <p:sp>
        <p:nvSpPr>
          <p:cNvPr id="15" name="Text Placeholder 2"/>
          <p:cNvSpPr>
            <a:spLocks noGrp="1"/>
          </p:cNvSpPr>
          <p:nvPr userDrawn="1">
            <p:ph type="body" idx="10" hasCustomPrompt="1"/>
          </p:nvPr>
        </p:nvSpPr>
        <p:spPr>
          <a:xfrm>
            <a:off x="1653162" y="5548318"/>
            <a:ext cx="7490838" cy="878441"/>
          </a:xfrm>
          <a:solidFill>
            <a:schemeClr val="bg2"/>
          </a:solidFill>
        </p:spPr>
        <p:txBody>
          <a:bodyPr anchor="ctr">
            <a:normAutofit/>
          </a:bodyPr>
          <a:lstStyle>
            <a:lvl1pPr marL="0" indent="0" algn="l">
              <a:spcBef>
                <a:spcPts val="0"/>
              </a:spcBef>
              <a:buNone/>
              <a:defRPr sz="2000" b="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name and date text styles</a:t>
            </a:r>
          </a:p>
        </p:txBody>
      </p:sp>
      <p:grpSp>
        <p:nvGrpSpPr>
          <p:cNvPr id="4" name="Group 3"/>
          <p:cNvGrpSpPr/>
          <p:nvPr userDrawn="1"/>
        </p:nvGrpSpPr>
        <p:grpSpPr>
          <a:xfrm>
            <a:off x="678539" y="4589956"/>
            <a:ext cx="902615" cy="1836803"/>
            <a:chOff x="1115616" y="4545124"/>
            <a:chExt cx="902615" cy="1836803"/>
          </a:xfrm>
        </p:grpSpPr>
        <p:sp>
          <p:nvSpPr>
            <p:cNvPr id="9" name="Rectangle 8"/>
            <p:cNvSpPr/>
            <p:nvPr userDrawn="1"/>
          </p:nvSpPr>
          <p:spPr>
            <a:xfrm rot="16200000">
              <a:off x="1115616" y="5489457"/>
              <a:ext cx="419704" cy="4197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p:cNvSpPr/>
            <p:nvPr userDrawn="1"/>
          </p:nvSpPr>
          <p:spPr>
            <a:xfrm rot="16200000">
              <a:off x="1115616" y="5017291"/>
              <a:ext cx="419704" cy="41970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p:cNvSpPr/>
            <p:nvPr userDrawn="1"/>
          </p:nvSpPr>
          <p:spPr>
            <a:xfrm rot="16200000">
              <a:off x="1115616" y="4545124"/>
              <a:ext cx="419704" cy="4197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11"/>
            <p:cNvSpPr/>
            <p:nvPr userDrawn="1"/>
          </p:nvSpPr>
          <p:spPr>
            <a:xfrm rot="16200000">
              <a:off x="1115616" y="5961624"/>
              <a:ext cx="419704" cy="4197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Rectangle 15"/>
            <p:cNvSpPr/>
            <p:nvPr userDrawn="1"/>
          </p:nvSpPr>
          <p:spPr>
            <a:xfrm rot="16200000">
              <a:off x="1598528" y="5490056"/>
              <a:ext cx="419704" cy="41970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Rectangle 18"/>
            <p:cNvSpPr/>
            <p:nvPr userDrawn="1"/>
          </p:nvSpPr>
          <p:spPr>
            <a:xfrm rot="16200000">
              <a:off x="1598528" y="5962223"/>
              <a:ext cx="419704" cy="4197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57208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35242"/>
            <a:ext cx="8229600" cy="1099349"/>
          </a:xfrm>
        </p:spPr>
        <p:txBody>
          <a:bodyPr/>
          <a:lstStyle/>
          <a:p>
            <a:r>
              <a:rPr lang="en-US" dirty="0"/>
              <a:t>CLICK TO EDIT MASTER TITLE STYLE</a:t>
            </a:r>
            <a:endParaRPr lang="en-C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Date Placeholder 3"/>
          <p:cNvSpPr>
            <a:spLocks noGrp="1"/>
          </p:cNvSpPr>
          <p:nvPr>
            <p:ph type="dt" sz="half" idx="10"/>
          </p:nvPr>
        </p:nvSpPr>
        <p:spPr/>
        <p:txBody>
          <a:bodyPr/>
          <a:lstStyle/>
          <a:p>
            <a:fld id="{68DF24FC-FD17-422E-9504-E2F69FF5C7D2}" type="datetime1">
              <a:rPr lang="en-CA" smtClean="0"/>
              <a:t>2025-08-29</a:t>
            </a:fld>
            <a:endParaRPr lang="en-CA"/>
          </a:p>
        </p:txBody>
      </p:sp>
      <p:sp>
        <p:nvSpPr>
          <p:cNvPr id="5" name="Footer Placeholder 4"/>
          <p:cNvSpPr>
            <a:spLocks noGrp="1"/>
          </p:cNvSpPr>
          <p:nvPr>
            <p:ph type="ftr" sz="quarter" idx="11"/>
          </p:nvPr>
        </p:nvSpPr>
        <p:spPr/>
        <p:txBody>
          <a:bodyPr/>
          <a:lstStyle/>
          <a:p>
            <a:r>
              <a:rPr lang="en-CA"/>
              <a:t>WINDSOR-ESSEX COUNTY HEALTH UNIT</a:t>
            </a:r>
          </a:p>
        </p:txBody>
      </p:sp>
      <p:sp>
        <p:nvSpPr>
          <p:cNvPr id="6" name="Slide Number Placeholder 5"/>
          <p:cNvSpPr>
            <a:spLocks noGrp="1"/>
          </p:cNvSpPr>
          <p:nvPr>
            <p:ph type="sldNum" sz="quarter" idx="12"/>
          </p:nvPr>
        </p:nvSpPr>
        <p:spPr/>
        <p:txBody>
          <a:bodyPr/>
          <a:lstStyle/>
          <a:p>
            <a:fld id="{C027CEAB-E64B-42C9-9CB6-F0577637CFD9}" type="slidenum">
              <a:rPr lang="en-CA" smtClean="0"/>
              <a:t>‹#›</a:t>
            </a:fld>
            <a:endParaRPr lang="en-CA"/>
          </a:p>
        </p:txBody>
      </p:sp>
    </p:spTree>
    <p:extLst>
      <p:ext uri="{BB962C8B-B14F-4D97-AF65-F5344CB8AC3E}">
        <p14:creationId xmlns:p14="http://schemas.microsoft.com/office/powerpoint/2010/main" val="3193086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8308" y="266915"/>
            <a:ext cx="8290156" cy="929837"/>
          </a:xfrm>
        </p:spPr>
        <p:txBody>
          <a:bodyPr/>
          <a:lstStyle/>
          <a:p>
            <a:r>
              <a:rPr lang="en-US" dirty="0"/>
              <a:t>CLICK TO EDIT MASTER TITLE STYLE</a:t>
            </a:r>
            <a:endParaRPr lang="en-CA" dirty="0"/>
          </a:p>
        </p:txBody>
      </p:sp>
      <p:sp>
        <p:nvSpPr>
          <p:cNvPr id="3" name="Subtitle 2"/>
          <p:cNvSpPr>
            <a:spLocks noGrp="1"/>
          </p:cNvSpPr>
          <p:nvPr>
            <p:ph type="subTitle" idx="1"/>
          </p:nvPr>
        </p:nvSpPr>
        <p:spPr>
          <a:xfrm>
            <a:off x="1331640" y="1988840"/>
            <a:ext cx="6400800" cy="336192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CA" dirty="0"/>
          </a:p>
        </p:txBody>
      </p:sp>
      <p:sp>
        <p:nvSpPr>
          <p:cNvPr id="11" name="Date Placeholder 3"/>
          <p:cNvSpPr>
            <a:spLocks noGrp="1"/>
          </p:cNvSpPr>
          <p:nvPr>
            <p:ph type="dt" sz="half" idx="10"/>
          </p:nvPr>
        </p:nvSpPr>
        <p:spPr>
          <a:xfrm>
            <a:off x="2552646" y="6411307"/>
            <a:ext cx="1227266" cy="365125"/>
          </a:xfrm>
        </p:spPr>
        <p:txBody>
          <a:bodyPr/>
          <a:lstStyle/>
          <a:p>
            <a:fld id="{9898484E-40ED-4C3E-A596-49EF19B2DE71}" type="datetime1">
              <a:rPr lang="en-CA" smtClean="0"/>
              <a:t>2025-08-29</a:t>
            </a:fld>
            <a:endParaRPr lang="en-CA"/>
          </a:p>
        </p:txBody>
      </p:sp>
      <p:sp>
        <p:nvSpPr>
          <p:cNvPr id="12" name="Footer Placeholder 4"/>
          <p:cNvSpPr>
            <a:spLocks noGrp="1"/>
          </p:cNvSpPr>
          <p:nvPr>
            <p:ph type="ftr" sz="quarter" idx="11"/>
          </p:nvPr>
        </p:nvSpPr>
        <p:spPr>
          <a:xfrm>
            <a:off x="3779912" y="6411307"/>
            <a:ext cx="4104456" cy="365125"/>
          </a:xfrm>
        </p:spPr>
        <p:txBody>
          <a:bodyPr/>
          <a:lstStyle/>
          <a:p>
            <a:r>
              <a:rPr lang="en-CA"/>
              <a:t>WINDSOR-ESSEX COUNTY HEALTH UNIT</a:t>
            </a:r>
          </a:p>
        </p:txBody>
      </p:sp>
      <p:sp>
        <p:nvSpPr>
          <p:cNvPr id="13" name="Slide Number Placeholder 5"/>
          <p:cNvSpPr>
            <a:spLocks noGrp="1"/>
          </p:cNvSpPr>
          <p:nvPr>
            <p:ph type="sldNum" sz="quarter" idx="12"/>
          </p:nvPr>
        </p:nvSpPr>
        <p:spPr>
          <a:xfrm>
            <a:off x="7884368" y="6411307"/>
            <a:ext cx="802432" cy="365125"/>
          </a:xfrm>
        </p:spPr>
        <p:txBody>
          <a:bodyPr/>
          <a:lstStyle/>
          <a:p>
            <a:fld id="{C027CEAB-E64B-42C9-9CB6-F0577637CFD9}" type="slidenum">
              <a:rPr lang="en-CA" smtClean="0"/>
              <a:t>‹#›</a:t>
            </a:fld>
            <a:endParaRPr lang="en-CA"/>
          </a:p>
        </p:txBody>
      </p:sp>
    </p:spTree>
    <p:extLst>
      <p:ext uri="{BB962C8B-B14F-4D97-AF65-F5344CB8AC3E}">
        <p14:creationId xmlns:p14="http://schemas.microsoft.com/office/powerpoint/2010/main" val="2772788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endParaRPr lang="en-CA" dirty="0"/>
          </a:p>
        </p:txBody>
      </p:sp>
      <p:sp>
        <p:nvSpPr>
          <p:cNvPr id="3" name="Content Placeholder 2"/>
          <p:cNvSpPr>
            <a:spLocks noGrp="1"/>
          </p:cNvSpPr>
          <p:nvPr>
            <p:ph sz="half" idx="1"/>
          </p:nvPr>
        </p:nvSpPr>
        <p:spPr>
          <a:xfrm>
            <a:off x="457200" y="1340768"/>
            <a:ext cx="4038600" cy="478539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Content Placeholder 3"/>
          <p:cNvSpPr>
            <a:spLocks noGrp="1"/>
          </p:cNvSpPr>
          <p:nvPr>
            <p:ph sz="half" idx="2"/>
          </p:nvPr>
        </p:nvSpPr>
        <p:spPr>
          <a:xfrm>
            <a:off x="4648200" y="1340768"/>
            <a:ext cx="4038600" cy="478539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8B22F414-386B-474C-AC2C-F2E8676AC59D}" type="datetime1">
              <a:rPr lang="en-CA" smtClean="0"/>
              <a:t>2025-08-29</a:t>
            </a:fld>
            <a:endParaRPr lang="en-CA"/>
          </a:p>
        </p:txBody>
      </p:sp>
      <p:sp>
        <p:nvSpPr>
          <p:cNvPr id="6" name="Footer Placeholder 5"/>
          <p:cNvSpPr>
            <a:spLocks noGrp="1"/>
          </p:cNvSpPr>
          <p:nvPr>
            <p:ph type="ftr" sz="quarter" idx="11"/>
          </p:nvPr>
        </p:nvSpPr>
        <p:spPr/>
        <p:txBody>
          <a:bodyPr/>
          <a:lstStyle/>
          <a:p>
            <a:r>
              <a:rPr lang="en-CA"/>
              <a:t>WINDSOR-ESSEX COUNTY HEALTH UNIT</a:t>
            </a:r>
          </a:p>
        </p:txBody>
      </p:sp>
      <p:sp>
        <p:nvSpPr>
          <p:cNvPr id="7" name="Slide Number Placeholder 6"/>
          <p:cNvSpPr>
            <a:spLocks noGrp="1"/>
          </p:cNvSpPr>
          <p:nvPr>
            <p:ph type="sldNum" sz="quarter" idx="12"/>
          </p:nvPr>
        </p:nvSpPr>
        <p:spPr/>
        <p:txBody>
          <a:bodyPr/>
          <a:lstStyle/>
          <a:p>
            <a:fld id="{C027CEAB-E64B-42C9-9CB6-F0577637CFD9}" type="slidenum">
              <a:rPr lang="en-CA" smtClean="0"/>
              <a:t>‹#›</a:t>
            </a:fld>
            <a:endParaRPr lang="en-CA"/>
          </a:p>
        </p:txBody>
      </p:sp>
    </p:spTree>
    <p:extLst>
      <p:ext uri="{BB962C8B-B14F-4D97-AF65-F5344CB8AC3E}">
        <p14:creationId xmlns:p14="http://schemas.microsoft.com/office/powerpoint/2010/main" val="3895110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endParaRPr lang="en-CA" dirty="0"/>
          </a:p>
        </p:txBody>
      </p:sp>
      <p:sp>
        <p:nvSpPr>
          <p:cNvPr id="3" name="Text Placeholder 2"/>
          <p:cNvSpPr>
            <a:spLocks noGrp="1"/>
          </p:cNvSpPr>
          <p:nvPr>
            <p:ph type="body" idx="1"/>
          </p:nvPr>
        </p:nvSpPr>
        <p:spPr>
          <a:xfrm>
            <a:off x="457200" y="133640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024614"/>
            <a:ext cx="4040188" cy="410154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33640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024614"/>
            <a:ext cx="4041775" cy="410154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872AB330-7F8A-480A-A9C9-76E0EBFA0562}" type="datetime1">
              <a:rPr lang="en-CA" smtClean="0"/>
              <a:t>2025-08-29</a:t>
            </a:fld>
            <a:endParaRPr lang="en-CA"/>
          </a:p>
        </p:txBody>
      </p:sp>
      <p:sp>
        <p:nvSpPr>
          <p:cNvPr id="8" name="Footer Placeholder 7"/>
          <p:cNvSpPr>
            <a:spLocks noGrp="1"/>
          </p:cNvSpPr>
          <p:nvPr>
            <p:ph type="ftr" sz="quarter" idx="11"/>
          </p:nvPr>
        </p:nvSpPr>
        <p:spPr/>
        <p:txBody>
          <a:bodyPr/>
          <a:lstStyle/>
          <a:p>
            <a:r>
              <a:rPr lang="en-CA"/>
              <a:t>WINDSOR-ESSEX COUNTY HEALTH UNIT</a:t>
            </a:r>
          </a:p>
        </p:txBody>
      </p:sp>
      <p:sp>
        <p:nvSpPr>
          <p:cNvPr id="9" name="Slide Number Placeholder 8"/>
          <p:cNvSpPr>
            <a:spLocks noGrp="1"/>
          </p:cNvSpPr>
          <p:nvPr>
            <p:ph type="sldNum" sz="quarter" idx="12"/>
          </p:nvPr>
        </p:nvSpPr>
        <p:spPr/>
        <p:txBody>
          <a:bodyPr/>
          <a:lstStyle/>
          <a:p>
            <a:fld id="{C027CEAB-E64B-42C9-9CB6-F0577637CFD9}" type="slidenum">
              <a:rPr lang="en-CA" smtClean="0"/>
              <a:t>‹#›</a:t>
            </a:fld>
            <a:endParaRPr lang="en-CA"/>
          </a:p>
        </p:txBody>
      </p:sp>
    </p:spTree>
    <p:extLst>
      <p:ext uri="{BB962C8B-B14F-4D97-AF65-F5344CB8AC3E}">
        <p14:creationId xmlns:p14="http://schemas.microsoft.com/office/powerpoint/2010/main" val="2095778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endParaRPr lang="en-CA" dirty="0"/>
          </a:p>
        </p:txBody>
      </p:sp>
      <p:sp>
        <p:nvSpPr>
          <p:cNvPr id="3" name="Date Placeholder 2"/>
          <p:cNvSpPr>
            <a:spLocks noGrp="1"/>
          </p:cNvSpPr>
          <p:nvPr>
            <p:ph type="dt" sz="half" idx="10"/>
          </p:nvPr>
        </p:nvSpPr>
        <p:spPr/>
        <p:txBody>
          <a:bodyPr/>
          <a:lstStyle/>
          <a:p>
            <a:fld id="{6404A036-2C48-4A06-99CD-FC0097569F4C}" type="datetime1">
              <a:rPr lang="en-CA" smtClean="0"/>
              <a:t>2025-08-29</a:t>
            </a:fld>
            <a:endParaRPr lang="en-CA"/>
          </a:p>
        </p:txBody>
      </p:sp>
      <p:sp>
        <p:nvSpPr>
          <p:cNvPr id="4" name="Footer Placeholder 3"/>
          <p:cNvSpPr>
            <a:spLocks noGrp="1"/>
          </p:cNvSpPr>
          <p:nvPr>
            <p:ph type="ftr" sz="quarter" idx="11"/>
          </p:nvPr>
        </p:nvSpPr>
        <p:spPr/>
        <p:txBody>
          <a:bodyPr/>
          <a:lstStyle/>
          <a:p>
            <a:r>
              <a:rPr lang="en-CA"/>
              <a:t>WINDSOR-ESSEX COUNTY HEALTH UNIT</a:t>
            </a:r>
          </a:p>
        </p:txBody>
      </p:sp>
      <p:sp>
        <p:nvSpPr>
          <p:cNvPr id="5" name="Slide Number Placeholder 4"/>
          <p:cNvSpPr>
            <a:spLocks noGrp="1"/>
          </p:cNvSpPr>
          <p:nvPr>
            <p:ph type="sldNum" sz="quarter" idx="12"/>
          </p:nvPr>
        </p:nvSpPr>
        <p:spPr/>
        <p:txBody>
          <a:bodyPr/>
          <a:lstStyle/>
          <a:p>
            <a:fld id="{C027CEAB-E64B-42C9-9CB6-F0577637CFD9}" type="slidenum">
              <a:rPr lang="en-CA" smtClean="0"/>
              <a:t>‹#›</a:t>
            </a:fld>
            <a:endParaRPr lang="en-CA"/>
          </a:p>
        </p:txBody>
      </p:sp>
    </p:spTree>
    <p:extLst>
      <p:ext uri="{BB962C8B-B14F-4D97-AF65-F5344CB8AC3E}">
        <p14:creationId xmlns:p14="http://schemas.microsoft.com/office/powerpoint/2010/main" val="1521025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7" name="Rectangle 6"/>
          <p:cNvSpPr/>
          <p:nvPr userDrawn="1"/>
        </p:nvSpPr>
        <p:spPr>
          <a:xfrm>
            <a:off x="0" y="838200"/>
            <a:ext cx="91440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0"/>
            <a:ext cx="8229600" cy="901154"/>
          </a:xfrm>
        </p:spPr>
        <p:txBody>
          <a:bodyPr>
            <a:normAutofit/>
          </a:bodyPr>
          <a:lstStyle>
            <a:lvl1pPr>
              <a:lnSpc>
                <a:spcPts val="3600"/>
              </a:lnSpc>
              <a:defRPr sz="3600"/>
            </a:lvl1pPr>
          </a:lstStyle>
          <a:p>
            <a:r>
              <a:rPr lang="en-US" dirty="0"/>
              <a:t>CLICK TO EDIT MASTER TITLE STYLE</a:t>
            </a:r>
            <a:endParaRPr lang="en-CA" dirty="0"/>
          </a:p>
        </p:txBody>
      </p:sp>
      <p:sp>
        <p:nvSpPr>
          <p:cNvPr id="3" name="Content Placeholder 2"/>
          <p:cNvSpPr>
            <a:spLocks noGrp="1"/>
          </p:cNvSpPr>
          <p:nvPr>
            <p:ph idx="1"/>
          </p:nvPr>
        </p:nvSpPr>
        <p:spPr>
          <a:xfrm>
            <a:off x="457200" y="944562"/>
            <a:ext cx="8229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Date Placeholder 3"/>
          <p:cNvSpPr>
            <a:spLocks noGrp="1"/>
          </p:cNvSpPr>
          <p:nvPr>
            <p:ph type="dt" sz="half" idx="10"/>
          </p:nvPr>
        </p:nvSpPr>
        <p:spPr/>
        <p:txBody>
          <a:bodyPr/>
          <a:lstStyle/>
          <a:p>
            <a:fld id="{68DF24FC-FD17-422E-9504-E2F69FF5C7D2}" type="datetime1">
              <a:rPr lang="en-CA" smtClean="0"/>
              <a:t>2025-08-29</a:t>
            </a:fld>
            <a:endParaRPr lang="en-CA"/>
          </a:p>
        </p:txBody>
      </p:sp>
      <p:sp>
        <p:nvSpPr>
          <p:cNvPr id="5" name="Footer Placeholder 4"/>
          <p:cNvSpPr>
            <a:spLocks noGrp="1"/>
          </p:cNvSpPr>
          <p:nvPr>
            <p:ph type="ftr" sz="quarter" idx="11"/>
          </p:nvPr>
        </p:nvSpPr>
        <p:spPr/>
        <p:txBody>
          <a:bodyPr/>
          <a:lstStyle/>
          <a:p>
            <a:r>
              <a:rPr lang="en-CA"/>
              <a:t>WINDSOR-ESSEX COUNTY HEALTH UNIT</a:t>
            </a:r>
          </a:p>
        </p:txBody>
      </p:sp>
      <p:sp>
        <p:nvSpPr>
          <p:cNvPr id="6" name="Slide Number Placeholder 5"/>
          <p:cNvSpPr>
            <a:spLocks noGrp="1"/>
          </p:cNvSpPr>
          <p:nvPr>
            <p:ph type="sldNum" sz="quarter" idx="12"/>
          </p:nvPr>
        </p:nvSpPr>
        <p:spPr/>
        <p:txBody>
          <a:bodyPr/>
          <a:lstStyle/>
          <a:p>
            <a:fld id="{C027CEAB-E64B-42C9-9CB6-F0577637CFD9}" type="slidenum">
              <a:rPr lang="en-CA" smtClean="0"/>
              <a:t>‹#›</a:t>
            </a:fld>
            <a:endParaRPr lang="en-CA"/>
          </a:p>
        </p:txBody>
      </p:sp>
    </p:spTree>
    <p:extLst>
      <p:ext uri="{BB962C8B-B14F-4D97-AF65-F5344CB8AC3E}">
        <p14:creationId xmlns:p14="http://schemas.microsoft.com/office/powerpoint/2010/main" val="1279522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Rectangle 13"/>
          <p:cNvSpPr/>
          <p:nvPr userDrawn="1"/>
        </p:nvSpPr>
        <p:spPr>
          <a:xfrm rot="10800000">
            <a:off x="-918118" y="3588011"/>
            <a:ext cx="2615593" cy="2615593"/>
          </a:xfrm>
          <a:prstGeom prst="rect">
            <a:avLst/>
          </a:pr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Rectangle 16"/>
          <p:cNvSpPr/>
          <p:nvPr userDrawn="1"/>
        </p:nvSpPr>
        <p:spPr>
          <a:xfrm rot="10800000">
            <a:off x="6295609" y="3588011"/>
            <a:ext cx="1144322" cy="1144322"/>
          </a:xfrm>
          <a:prstGeom prst="rect">
            <a:avLst/>
          </a:prstGeom>
          <a:solidFill>
            <a:schemeClr val="tx2">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Rectangle 17"/>
          <p:cNvSpPr/>
          <p:nvPr userDrawn="1"/>
        </p:nvSpPr>
        <p:spPr>
          <a:xfrm rot="10800000">
            <a:off x="1901417" y="3588011"/>
            <a:ext cx="4190249" cy="4190249"/>
          </a:xfrm>
          <a:prstGeom prst="rect">
            <a:avLst/>
          </a:prstGeom>
          <a:solidFill>
            <a:schemeClr val="accent4">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0" name="Picture 19"/>
          <p:cNvPicPr>
            <a:picLocks noChangeAspect="1"/>
          </p:cNvPicPr>
          <p:nvPr userDrawn="1"/>
        </p:nvPicPr>
        <p:blipFill rotWithShape="1">
          <a:blip r:embed="rId2" cstate="print">
            <a:extLst>
              <a:ext uri="{28A0092B-C50C-407E-A947-70E740481C1C}">
                <a14:useLocalDpi xmlns:a14="http://schemas.microsoft.com/office/drawing/2010/main" val="0"/>
              </a:ext>
            </a:extLst>
          </a:blip>
          <a:srcRect l="11506" t="6869" r="39269" b="19339"/>
          <a:stretch/>
        </p:blipFill>
        <p:spPr>
          <a:xfrm>
            <a:off x="3505200" y="762000"/>
            <a:ext cx="2607933" cy="2596661"/>
          </a:xfrm>
          <a:prstGeom prst="rect">
            <a:avLst/>
          </a:prstGeom>
        </p:spPr>
      </p:pic>
      <p:pic>
        <p:nvPicPr>
          <p:cNvPr id="21" name="Picture 20"/>
          <p:cNvPicPr>
            <a:picLocks noChangeAspect="1"/>
          </p:cNvPicPr>
          <p:nvPr userDrawn="1"/>
        </p:nvPicPr>
        <p:blipFill rotWithShape="1">
          <a:blip r:embed="rId3" cstate="print">
            <a:extLst>
              <a:ext uri="{28A0092B-C50C-407E-A947-70E740481C1C}">
                <a14:useLocalDpi xmlns:a14="http://schemas.microsoft.com/office/drawing/2010/main" val="0"/>
              </a:ext>
            </a:extLst>
          </a:blip>
          <a:srcRect l="13743" t="18300" r="30350" b="-1"/>
          <a:stretch/>
        </p:blipFill>
        <p:spPr>
          <a:xfrm>
            <a:off x="6248400" y="767861"/>
            <a:ext cx="2666999" cy="2588616"/>
          </a:xfrm>
          <a:prstGeom prst="rect">
            <a:avLst/>
          </a:prstGeom>
        </p:spPr>
      </p:pic>
      <p:sp>
        <p:nvSpPr>
          <p:cNvPr id="3" name="Text Placeholder 2"/>
          <p:cNvSpPr>
            <a:spLocks noGrp="1"/>
          </p:cNvSpPr>
          <p:nvPr>
            <p:ph type="body" idx="1" hasCustomPrompt="1"/>
          </p:nvPr>
        </p:nvSpPr>
        <p:spPr>
          <a:xfrm>
            <a:off x="1149105" y="4589954"/>
            <a:ext cx="7994895" cy="900101"/>
          </a:xfrm>
          <a:solidFill>
            <a:schemeClr val="tx2"/>
          </a:solidFill>
        </p:spPr>
        <p:txBody>
          <a:bodyPr anchor="ctr">
            <a:noAutofit/>
          </a:bodyPr>
          <a:lstStyle>
            <a:lvl1pPr marL="0" indent="0" algn="l">
              <a:lnSpc>
                <a:spcPts val="3200"/>
              </a:lnSpc>
              <a:spcBef>
                <a:spcPts val="0"/>
              </a:spcBef>
              <a:buNone/>
              <a:defRPr sz="3200" b="1">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07311" y="980728"/>
            <a:ext cx="2024276" cy="867547"/>
          </a:xfrm>
          <a:prstGeom prst="rect">
            <a:avLst/>
          </a:prstGeom>
        </p:spPr>
      </p:pic>
      <p:sp>
        <p:nvSpPr>
          <p:cNvPr id="15" name="Text Placeholder 2"/>
          <p:cNvSpPr>
            <a:spLocks noGrp="1"/>
          </p:cNvSpPr>
          <p:nvPr userDrawn="1">
            <p:ph type="body" idx="10" hasCustomPrompt="1"/>
          </p:nvPr>
        </p:nvSpPr>
        <p:spPr>
          <a:xfrm>
            <a:off x="1653162" y="5548318"/>
            <a:ext cx="7490838" cy="878441"/>
          </a:xfrm>
          <a:solidFill>
            <a:schemeClr val="bg2"/>
          </a:solidFill>
        </p:spPr>
        <p:txBody>
          <a:bodyPr anchor="ctr">
            <a:normAutofit/>
          </a:bodyPr>
          <a:lstStyle>
            <a:lvl1pPr marL="0" indent="0" algn="l">
              <a:spcBef>
                <a:spcPts val="0"/>
              </a:spcBef>
              <a:buNone/>
              <a:defRPr sz="2000" b="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name and date text styles</a:t>
            </a:r>
          </a:p>
        </p:txBody>
      </p:sp>
      <p:grpSp>
        <p:nvGrpSpPr>
          <p:cNvPr id="4" name="Group 3"/>
          <p:cNvGrpSpPr/>
          <p:nvPr userDrawn="1"/>
        </p:nvGrpSpPr>
        <p:grpSpPr>
          <a:xfrm>
            <a:off x="678539" y="4589956"/>
            <a:ext cx="902615" cy="1836803"/>
            <a:chOff x="1115616" y="4545124"/>
            <a:chExt cx="902615" cy="1836803"/>
          </a:xfrm>
        </p:grpSpPr>
        <p:sp>
          <p:nvSpPr>
            <p:cNvPr id="9" name="Rectangle 8"/>
            <p:cNvSpPr/>
            <p:nvPr userDrawn="1"/>
          </p:nvSpPr>
          <p:spPr>
            <a:xfrm rot="16200000">
              <a:off x="1115616" y="5489457"/>
              <a:ext cx="419704" cy="4197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p:cNvSpPr/>
            <p:nvPr userDrawn="1"/>
          </p:nvSpPr>
          <p:spPr>
            <a:xfrm rot="16200000">
              <a:off x="1115616" y="5017291"/>
              <a:ext cx="419704" cy="41970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p:cNvSpPr/>
            <p:nvPr userDrawn="1"/>
          </p:nvSpPr>
          <p:spPr>
            <a:xfrm rot="16200000">
              <a:off x="1115616" y="4545124"/>
              <a:ext cx="419704" cy="4197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11"/>
            <p:cNvSpPr/>
            <p:nvPr userDrawn="1"/>
          </p:nvSpPr>
          <p:spPr>
            <a:xfrm rot="16200000">
              <a:off x="1115616" y="5961624"/>
              <a:ext cx="419704" cy="4197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Rectangle 15"/>
            <p:cNvSpPr/>
            <p:nvPr userDrawn="1"/>
          </p:nvSpPr>
          <p:spPr>
            <a:xfrm rot="16200000">
              <a:off x="1598528" y="5490056"/>
              <a:ext cx="419704" cy="41970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Rectangle 18"/>
            <p:cNvSpPr/>
            <p:nvPr userDrawn="1"/>
          </p:nvSpPr>
          <p:spPr>
            <a:xfrm rot="16200000">
              <a:off x="1598528" y="5962223"/>
              <a:ext cx="419704" cy="4197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4191588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p:cNvSpPr/>
          <p:nvPr userDrawn="1"/>
        </p:nvSpPr>
        <p:spPr>
          <a:xfrm>
            <a:off x="0" y="0"/>
            <a:ext cx="9144000" cy="15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381000"/>
            <a:ext cx="8229600" cy="57451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Date Placeholder 3"/>
          <p:cNvSpPr>
            <a:spLocks noGrp="1"/>
          </p:cNvSpPr>
          <p:nvPr>
            <p:ph type="dt" sz="half" idx="10"/>
          </p:nvPr>
        </p:nvSpPr>
        <p:spPr/>
        <p:txBody>
          <a:bodyPr/>
          <a:lstStyle/>
          <a:p>
            <a:fld id="{68DF24FC-FD17-422E-9504-E2F69FF5C7D2}" type="datetime1">
              <a:rPr lang="en-CA" smtClean="0"/>
              <a:t>2025-08-29</a:t>
            </a:fld>
            <a:endParaRPr lang="en-CA"/>
          </a:p>
        </p:txBody>
      </p:sp>
      <p:sp>
        <p:nvSpPr>
          <p:cNvPr id="5" name="Footer Placeholder 4"/>
          <p:cNvSpPr>
            <a:spLocks noGrp="1"/>
          </p:cNvSpPr>
          <p:nvPr>
            <p:ph type="ftr" sz="quarter" idx="11"/>
          </p:nvPr>
        </p:nvSpPr>
        <p:spPr/>
        <p:txBody>
          <a:bodyPr/>
          <a:lstStyle/>
          <a:p>
            <a:r>
              <a:rPr lang="en-CA"/>
              <a:t>WINDSOR-ESSEX COUNTY HEALTH UNIT</a:t>
            </a:r>
          </a:p>
        </p:txBody>
      </p:sp>
      <p:sp>
        <p:nvSpPr>
          <p:cNvPr id="6" name="Slide Number Placeholder 5"/>
          <p:cNvSpPr>
            <a:spLocks noGrp="1"/>
          </p:cNvSpPr>
          <p:nvPr>
            <p:ph type="sldNum" sz="quarter" idx="12"/>
          </p:nvPr>
        </p:nvSpPr>
        <p:spPr/>
        <p:txBody>
          <a:bodyPr/>
          <a:lstStyle/>
          <a:p>
            <a:fld id="{C027CEAB-E64B-42C9-9CB6-F0577637CFD9}" type="slidenum">
              <a:rPr lang="en-CA" smtClean="0"/>
              <a:t>‹#›</a:t>
            </a:fld>
            <a:endParaRPr lang="en-CA"/>
          </a:p>
        </p:txBody>
      </p:sp>
    </p:spTree>
    <p:extLst>
      <p:ext uri="{BB962C8B-B14F-4D97-AF65-F5344CB8AC3E}">
        <p14:creationId xmlns:p14="http://schemas.microsoft.com/office/powerpoint/2010/main" val="563486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3008313" cy="1074551"/>
          </a:xfrm>
        </p:spPr>
        <p:txBody>
          <a:bodyPr anchor="b"/>
          <a:lstStyle>
            <a:lvl1pPr algn="l">
              <a:defRPr sz="2000" b="1"/>
            </a:lvl1pPr>
          </a:lstStyle>
          <a:p>
            <a:r>
              <a:rPr lang="en-US"/>
              <a:t>Click to edit Master title style</a:t>
            </a:r>
            <a:endParaRPr lang="en-CA" dirty="0"/>
          </a:p>
        </p:txBody>
      </p:sp>
      <p:sp>
        <p:nvSpPr>
          <p:cNvPr id="3" name="Content Placeholder 2"/>
          <p:cNvSpPr>
            <a:spLocks noGrp="1"/>
          </p:cNvSpPr>
          <p:nvPr>
            <p:ph idx="1"/>
          </p:nvPr>
        </p:nvSpPr>
        <p:spPr>
          <a:xfrm>
            <a:off x="3575050" y="1556792"/>
            <a:ext cx="5111750" cy="456937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Text Placeholder 3"/>
          <p:cNvSpPr>
            <a:spLocks noGrp="1"/>
          </p:cNvSpPr>
          <p:nvPr>
            <p:ph type="body" sz="half" idx="2"/>
          </p:nvPr>
        </p:nvSpPr>
        <p:spPr>
          <a:xfrm>
            <a:off x="457200" y="1556792"/>
            <a:ext cx="3008313" cy="456937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EAA8DEE-C3F7-4B4A-8A9D-E1B9546ABA1B}" type="datetime1">
              <a:rPr lang="en-CA" smtClean="0"/>
              <a:t>2025-08-29</a:t>
            </a:fld>
            <a:endParaRPr lang="en-CA"/>
          </a:p>
        </p:txBody>
      </p:sp>
      <p:sp>
        <p:nvSpPr>
          <p:cNvPr id="6" name="Footer Placeholder 5"/>
          <p:cNvSpPr>
            <a:spLocks noGrp="1"/>
          </p:cNvSpPr>
          <p:nvPr>
            <p:ph type="ftr" sz="quarter" idx="11"/>
          </p:nvPr>
        </p:nvSpPr>
        <p:spPr/>
        <p:txBody>
          <a:bodyPr/>
          <a:lstStyle/>
          <a:p>
            <a:r>
              <a:rPr lang="en-CA"/>
              <a:t>WINDSOR-ESSEX COUNTY HEALTH UNIT</a:t>
            </a:r>
          </a:p>
        </p:txBody>
      </p:sp>
      <p:sp>
        <p:nvSpPr>
          <p:cNvPr id="7" name="Slide Number Placeholder 6"/>
          <p:cNvSpPr>
            <a:spLocks noGrp="1"/>
          </p:cNvSpPr>
          <p:nvPr>
            <p:ph type="sldNum" sz="quarter" idx="12"/>
          </p:nvPr>
        </p:nvSpPr>
        <p:spPr/>
        <p:txBody>
          <a:bodyPr/>
          <a:lstStyle/>
          <a:p>
            <a:fld id="{C027CEAB-E64B-42C9-9CB6-F0577637CFD9}" type="slidenum">
              <a:rPr lang="en-CA" smtClean="0"/>
              <a:t>‹#›</a:t>
            </a:fld>
            <a:endParaRPr lang="en-CA"/>
          </a:p>
        </p:txBody>
      </p:sp>
    </p:spTree>
    <p:extLst>
      <p:ext uri="{BB962C8B-B14F-4D97-AF65-F5344CB8AC3E}">
        <p14:creationId xmlns:p14="http://schemas.microsoft.com/office/powerpoint/2010/main" val="2224733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124744"/>
            <a:ext cx="5486400" cy="4114800"/>
          </a:xfrm>
          <a:solidFill>
            <a:schemeClr val="bg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71A1A10-29CE-460B-8B40-B2E5A13BAF4E}" type="datetime1">
              <a:rPr lang="en-CA" smtClean="0"/>
              <a:t>2025-08-29</a:t>
            </a:fld>
            <a:endParaRPr lang="en-CA"/>
          </a:p>
        </p:txBody>
      </p:sp>
      <p:sp>
        <p:nvSpPr>
          <p:cNvPr id="6" name="Footer Placeholder 5"/>
          <p:cNvSpPr>
            <a:spLocks noGrp="1"/>
          </p:cNvSpPr>
          <p:nvPr>
            <p:ph type="ftr" sz="quarter" idx="11"/>
          </p:nvPr>
        </p:nvSpPr>
        <p:spPr/>
        <p:txBody>
          <a:bodyPr/>
          <a:lstStyle/>
          <a:p>
            <a:r>
              <a:rPr lang="en-CA"/>
              <a:t>WINDSOR-ESSEX COUNTY HEALTH UNIT</a:t>
            </a:r>
          </a:p>
        </p:txBody>
      </p:sp>
      <p:sp>
        <p:nvSpPr>
          <p:cNvPr id="7" name="Slide Number Placeholder 6"/>
          <p:cNvSpPr>
            <a:spLocks noGrp="1"/>
          </p:cNvSpPr>
          <p:nvPr>
            <p:ph type="sldNum" sz="quarter" idx="12"/>
          </p:nvPr>
        </p:nvSpPr>
        <p:spPr/>
        <p:txBody>
          <a:bodyPr/>
          <a:lstStyle/>
          <a:p>
            <a:fld id="{C027CEAB-E64B-42C9-9CB6-F0577637CFD9}" type="slidenum">
              <a:rPr lang="en-CA" smtClean="0"/>
              <a:t>‹#›</a:t>
            </a:fld>
            <a:endParaRPr lang="en-CA"/>
          </a:p>
        </p:txBody>
      </p:sp>
    </p:spTree>
    <p:extLst>
      <p:ext uri="{BB962C8B-B14F-4D97-AF65-F5344CB8AC3E}">
        <p14:creationId xmlns:p14="http://schemas.microsoft.com/office/powerpoint/2010/main" val="4172764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56792"/>
            <a:ext cx="8229600" cy="452596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10"/>
          </p:nvPr>
        </p:nvSpPr>
        <p:spPr/>
        <p:txBody>
          <a:bodyPr/>
          <a:lstStyle/>
          <a:p>
            <a:fld id="{68DF24FC-FD17-422E-9504-E2F69FF5C7D2}" type="datetime1">
              <a:rPr lang="en-CA" smtClean="0"/>
              <a:t>2025-08-29</a:t>
            </a:fld>
            <a:endParaRPr lang="en-CA"/>
          </a:p>
        </p:txBody>
      </p:sp>
      <p:sp>
        <p:nvSpPr>
          <p:cNvPr id="5" name="Footer Placeholder 4"/>
          <p:cNvSpPr>
            <a:spLocks noGrp="1"/>
          </p:cNvSpPr>
          <p:nvPr>
            <p:ph type="ftr" sz="quarter" idx="11"/>
          </p:nvPr>
        </p:nvSpPr>
        <p:spPr/>
        <p:txBody>
          <a:bodyPr/>
          <a:lstStyle/>
          <a:p>
            <a:r>
              <a:rPr lang="en-CA"/>
              <a:t>WINDSOR-ESSEX COUNTY HEALTH UNIT</a:t>
            </a:r>
          </a:p>
        </p:txBody>
      </p:sp>
      <p:sp>
        <p:nvSpPr>
          <p:cNvPr id="6" name="Slide Number Placeholder 5"/>
          <p:cNvSpPr>
            <a:spLocks noGrp="1"/>
          </p:cNvSpPr>
          <p:nvPr>
            <p:ph type="sldNum" sz="quarter" idx="12"/>
          </p:nvPr>
        </p:nvSpPr>
        <p:spPr/>
        <p:txBody>
          <a:bodyPr/>
          <a:lstStyle/>
          <a:p>
            <a:fld id="{C027CEAB-E64B-42C9-9CB6-F0577637CFD9}" type="slidenum">
              <a:rPr lang="en-CA" smtClean="0"/>
              <a:t>‹#›</a:t>
            </a:fld>
            <a:endParaRPr lang="en-CA"/>
          </a:p>
        </p:txBody>
      </p:sp>
    </p:spTree>
    <p:extLst>
      <p:ext uri="{BB962C8B-B14F-4D97-AF65-F5344CB8AC3E}">
        <p14:creationId xmlns:p14="http://schemas.microsoft.com/office/powerpoint/2010/main" val="1707967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endParaRPr lang="en-CA"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Date Placeholder 3"/>
          <p:cNvSpPr>
            <a:spLocks noGrp="1"/>
          </p:cNvSpPr>
          <p:nvPr>
            <p:ph type="dt" sz="half" idx="10"/>
          </p:nvPr>
        </p:nvSpPr>
        <p:spPr/>
        <p:txBody>
          <a:bodyPr/>
          <a:lstStyle/>
          <a:p>
            <a:fld id="{68DF24FC-FD17-422E-9504-E2F69FF5C7D2}" type="datetime1">
              <a:rPr lang="en-CA" smtClean="0"/>
              <a:t>2025-08-29</a:t>
            </a:fld>
            <a:endParaRPr lang="en-CA"/>
          </a:p>
        </p:txBody>
      </p:sp>
      <p:sp>
        <p:nvSpPr>
          <p:cNvPr id="5" name="Footer Placeholder 4"/>
          <p:cNvSpPr>
            <a:spLocks noGrp="1"/>
          </p:cNvSpPr>
          <p:nvPr>
            <p:ph type="ftr" sz="quarter" idx="11"/>
          </p:nvPr>
        </p:nvSpPr>
        <p:spPr/>
        <p:txBody>
          <a:bodyPr/>
          <a:lstStyle/>
          <a:p>
            <a:r>
              <a:rPr lang="en-CA"/>
              <a:t>WINDSOR-ESSEX COUNTY HEALTH UNIT</a:t>
            </a:r>
          </a:p>
        </p:txBody>
      </p:sp>
      <p:sp>
        <p:nvSpPr>
          <p:cNvPr id="6" name="Slide Number Placeholder 5"/>
          <p:cNvSpPr>
            <a:spLocks noGrp="1"/>
          </p:cNvSpPr>
          <p:nvPr>
            <p:ph type="sldNum" sz="quarter" idx="12"/>
          </p:nvPr>
        </p:nvSpPr>
        <p:spPr/>
        <p:txBody>
          <a:bodyPr/>
          <a:lstStyle/>
          <a:p>
            <a:fld id="{C027CEAB-E64B-42C9-9CB6-F0577637CFD9}" type="slidenum">
              <a:rPr lang="en-CA" smtClean="0"/>
              <a:t>‹#›</a:t>
            </a:fld>
            <a:endParaRPr lang="en-CA"/>
          </a:p>
        </p:txBody>
      </p:sp>
    </p:spTree>
    <p:extLst>
      <p:ext uri="{BB962C8B-B14F-4D97-AF65-F5344CB8AC3E}">
        <p14:creationId xmlns:p14="http://schemas.microsoft.com/office/powerpoint/2010/main" val="2992868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8308" y="266915"/>
            <a:ext cx="8290156" cy="1289877"/>
          </a:xfrm>
        </p:spPr>
        <p:txBody>
          <a:bodyPr/>
          <a:lstStyle/>
          <a:p>
            <a:r>
              <a:rPr lang="en-US" dirty="0"/>
              <a:t>CLICK TO EDIT MASTER TITLE STYLE</a:t>
            </a:r>
            <a:endParaRPr lang="en-CA" dirty="0"/>
          </a:p>
        </p:txBody>
      </p:sp>
      <p:sp>
        <p:nvSpPr>
          <p:cNvPr id="3" name="Subtitle 2"/>
          <p:cNvSpPr>
            <a:spLocks noGrp="1"/>
          </p:cNvSpPr>
          <p:nvPr>
            <p:ph type="subTitle" idx="1"/>
          </p:nvPr>
        </p:nvSpPr>
        <p:spPr>
          <a:xfrm>
            <a:off x="1371600" y="2276872"/>
            <a:ext cx="6400800" cy="336192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dirty="0"/>
          </a:p>
        </p:txBody>
      </p:sp>
      <p:sp>
        <p:nvSpPr>
          <p:cNvPr id="11" name="Date Placeholder 3"/>
          <p:cNvSpPr>
            <a:spLocks noGrp="1"/>
          </p:cNvSpPr>
          <p:nvPr>
            <p:ph type="dt" sz="half" idx="10"/>
          </p:nvPr>
        </p:nvSpPr>
        <p:spPr>
          <a:xfrm>
            <a:off x="2552646" y="6411307"/>
            <a:ext cx="1227266" cy="365125"/>
          </a:xfrm>
        </p:spPr>
        <p:txBody>
          <a:bodyPr/>
          <a:lstStyle/>
          <a:p>
            <a:fld id="{9898484E-40ED-4C3E-A596-49EF19B2DE71}" type="datetime1">
              <a:rPr lang="en-CA" smtClean="0"/>
              <a:t>2025-08-29</a:t>
            </a:fld>
            <a:endParaRPr lang="en-CA"/>
          </a:p>
        </p:txBody>
      </p:sp>
      <p:sp>
        <p:nvSpPr>
          <p:cNvPr id="12" name="Footer Placeholder 4"/>
          <p:cNvSpPr>
            <a:spLocks noGrp="1"/>
          </p:cNvSpPr>
          <p:nvPr>
            <p:ph type="ftr" sz="quarter" idx="11"/>
          </p:nvPr>
        </p:nvSpPr>
        <p:spPr>
          <a:xfrm>
            <a:off x="3779912" y="6411307"/>
            <a:ext cx="4104456" cy="365125"/>
          </a:xfrm>
        </p:spPr>
        <p:txBody>
          <a:bodyPr/>
          <a:lstStyle/>
          <a:p>
            <a:r>
              <a:rPr lang="en-CA"/>
              <a:t>WINDSOR-ESSEX COUNTY HEALTH UNIT</a:t>
            </a:r>
          </a:p>
        </p:txBody>
      </p:sp>
      <p:sp>
        <p:nvSpPr>
          <p:cNvPr id="13" name="Slide Number Placeholder 5"/>
          <p:cNvSpPr>
            <a:spLocks noGrp="1"/>
          </p:cNvSpPr>
          <p:nvPr>
            <p:ph type="sldNum" sz="quarter" idx="12"/>
          </p:nvPr>
        </p:nvSpPr>
        <p:spPr>
          <a:xfrm>
            <a:off x="7884368" y="6411307"/>
            <a:ext cx="802432" cy="365125"/>
          </a:xfrm>
        </p:spPr>
        <p:txBody>
          <a:bodyPr/>
          <a:lstStyle/>
          <a:p>
            <a:fld id="{C027CEAB-E64B-42C9-9CB6-F0577637CFD9}" type="slidenum">
              <a:rPr lang="en-CA" smtClean="0"/>
              <a:t>‹#›</a:t>
            </a:fld>
            <a:endParaRPr lang="en-CA"/>
          </a:p>
        </p:txBody>
      </p:sp>
    </p:spTree>
    <p:extLst>
      <p:ext uri="{BB962C8B-B14F-4D97-AF65-F5344CB8AC3E}">
        <p14:creationId xmlns:p14="http://schemas.microsoft.com/office/powerpoint/2010/main" val="1790585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endParaRPr lang="en-CA"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8B22F414-386B-474C-AC2C-F2E8676AC59D}" type="datetime1">
              <a:rPr lang="en-CA" smtClean="0"/>
              <a:t>2025-08-29</a:t>
            </a:fld>
            <a:endParaRPr lang="en-CA"/>
          </a:p>
        </p:txBody>
      </p:sp>
      <p:sp>
        <p:nvSpPr>
          <p:cNvPr id="6" name="Footer Placeholder 5"/>
          <p:cNvSpPr>
            <a:spLocks noGrp="1"/>
          </p:cNvSpPr>
          <p:nvPr>
            <p:ph type="ftr" sz="quarter" idx="11"/>
          </p:nvPr>
        </p:nvSpPr>
        <p:spPr/>
        <p:txBody>
          <a:bodyPr/>
          <a:lstStyle/>
          <a:p>
            <a:r>
              <a:rPr lang="en-CA"/>
              <a:t>WINDSOR-ESSEX COUNTY HEALTH UNIT</a:t>
            </a:r>
          </a:p>
        </p:txBody>
      </p:sp>
      <p:sp>
        <p:nvSpPr>
          <p:cNvPr id="7" name="Slide Number Placeholder 6"/>
          <p:cNvSpPr>
            <a:spLocks noGrp="1"/>
          </p:cNvSpPr>
          <p:nvPr>
            <p:ph type="sldNum" sz="quarter" idx="12"/>
          </p:nvPr>
        </p:nvSpPr>
        <p:spPr/>
        <p:txBody>
          <a:bodyPr/>
          <a:lstStyle/>
          <a:p>
            <a:fld id="{C027CEAB-E64B-42C9-9CB6-F0577637CFD9}" type="slidenum">
              <a:rPr lang="en-CA" smtClean="0"/>
              <a:t>‹#›</a:t>
            </a:fld>
            <a:endParaRPr lang="en-CA"/>
          </a:p>
        </p:txBody>
      </p:sp>
    </p:spTree>
    <p:extLst>
      <p:ext uri="{BB962C8B-B14F-4D97-AF65-F5344CB8AC3E}">
        <p14:creationId xmlns:p14="http://schemas.microsoft.com/office/powerpoint/2010/main" val="1306195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endParaRPr lang="en-CA"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872AB330-7F8A-480A-A9C9-76E0EBFA0562}" type="datetime1">
              <a:rPr lang="en-CA" smtClean="0"/>
              <a:t>2025-08-29</a:t>
            </a:fld>
            <a:endParaRPr lang="en-CA"/>
          </a:p>
        </p:txBody>
      </p:sp>
      <p:sp>
        <p:nvSpPr>
          <p:cNvPr id="8" name="Footer Placeholder 7"/>
          <p:cNvSpPr>
            <a:spLocks noGrp="1"/>
          </p:cNvSpPr>
          <p:nvPr>
            <p:ph type="ftr" sz="quarter" idx="11"/>
          </p:nvPr>
        </p:nvSpPr>
        <p:spPr/>
        <p:txBody>
          <a:bodyPr/>
          <a:lstStyle/>
          <a:p>
            <a:r>
              <a:rPr lang="en-CA"/>
              <a:t>WINDSOR-ESSEX COUNTY HEALTH UNIT</a:t>
            </a:r>
          </a:p>
        </p:txBody>
      </p:sp>
      <p:sp>
        <p:nvSpPr>
          <p:cNvPr id="9" name="Slide Number Placeholder 8"/>
          <p:cNvSpPr>
            <a:spLocks noGrp="1"/>
          </p:cNvSpPr>
          <p:nvPr>
            <p:ph type="sldNum" sz="quarter" idx="12"/>
          </p:nvPr>
        </p:nvSpPr>
        <p:spPr/>
        <p:txBody>
          <a:bodyPr/>
          <a:lstStyle/>
          <a:p>
            <a:fld id="{C027CEAB-E64B-42C9-9CB6-F0577637CFD9}" type="slidenum">
              <a:rPr lang="en-CA" smtClean="0"/>
              <a:t>‹#›</a:t>
            </a:fld>
            <a:endParaRPr lang="en-CA"/>
          </a:p>
        </p:txBody>
      </p:sp>
    </p:spTree>
    <p:extLst>
      <p:ext uri="{BB962C8B-B14F-4D97-AF65-F5344CB8AC3E}">
        <p14:creationId xmlns:p14="http://schemas.microsoft.com/office/powerpoint/2010/main" val="280755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endParaRPr lang="en-CA" dirty="0"/>
          </a:p>
        </p:txBody>
      </p:sp>
      <p:sp>
        <p:nvSpPr>
          <p:cNvPr id="3" name="Date Placeholder 2"/>
          <p:cNvSpPr>
            <a:spLocks noGrp="1"/>
          </p:cNvSpPr>
          <p:nvPr>
            <p:ph type="dt" sz="half" idx="10"/>
          </p:nvPr>
        </p:nvSpPr>
        <p:spPr/>
        <p:txBody>
          <a:bodyPr/>
          <a:lstStyle/>
          <a:p>
            <a:fld id="{6404A036-2C48-4A06-99CD-FC0097569F4C}" type="datetime1">
              <a:rPr lang="en-CA" smtClean="0"/>
              <a:t>2025-08-29</a:t>
            </a:fld>
            <a:endParaRPr lang="en-CA"/>
          </a:p>
        </p:txBody>
      </p:sp>
      <p:sp>
        <p:nvSpPr>
          <p:cNvPr id="4" name="Footer Placeholder 3"/>
          <p:cNvSpPr>
            <a:spLocks noGrp="1"/>
          </p:cNvSpPr>
          <p:nvPr>
            <p:ph type="ftr" sz="quarter" idx="11"/>
          </p:nvPr>
        </p:nvSpPr>
        <p:spPr/>
        <p:txBody>
          <a:bodyPr/>
          <a:lstStyle/>
          <a:p>
            <a:r>
              <a:rPr lang="en-CA"/>
              <a:t>WINDSOR-ESSEX COUNTY HEALTH UNIT</a:t>
            </a:r>
          </a:p>
        </p:txBody>
      </p:sp>
      <p:sp>
        <p:nvSpPr>
          <p:cNvPr id="5" name="Slide Number Placeholder 4"/>
          <p:cNvSpPr>
            <a:spLocks noGrp="1"/>
          </p:cNvSpPr>
          <p:nvPr>
            <p:ph type="sldNum" sz="quarter" idx="12"/>
          </p:nvPr>
        </p:nvSpPr>
        <p:spPr/>
        <p:txBody>
          <a:bodyPr/>
          <a:lstStyle/>
          <a:p>
            <a:fld id="{C027CEAB-E64B-42C9-9CB6-F0577637CFD9}" type="slidenum">
              <a:rPr lang="en-CA" smtClean="0"/>
              <a:t>‹#›</a:t>
            </a:fld>
            <a:endParaRPr lang="en-CA"/>
          </a:p>
        </p:txBody>
      </p:sp>
    </p:spTree>
    <p:extLst>
      <p:ext uri="{BB962C8B-B14F-4D97-AF65-F5344CB8AC3E}">
        <p14:creationId xmlns:p14="http://schemas.microsoft.com/office/powerpoint/2010/main" val="177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7" name="Rectangle 6"/>
          <p:cNvSpPr/>
          <p:nvPr userDrawn="1"/>
        </p:nvSpPr>
        <p:spPr>
          <a:xfrm>
            <a:off x="0" y="838200"/>
            <a:ext cx="91440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0"/>
            <a:ext cx="8229600" cy="901154"/>
          </a:xfrm>
        </p:spPr>
        <p:txBody>
          <a:bodyPr>
            <a:normAutofit/>
          </a:bodyPr>
          <a:lstStyle>
            <a:lvl1pPr>
              <a:lnSpc>
                <a:spcPts val="3600"/>
              </a:lnSpc>
              <a:defRPr sz="3600"/>
            </a:lvl1pPr>
          </a:lstStyle>
          <a:p>
            <a:r>
              <a:rPr lang="en-US" dirty="0"/>
              <a:t>CLICK TO EDIT MASTER TITLE STYLE</a:t>
            </a:r>
            <a:endParaRPr lang="en-CA" dirty="0"/>
          </a:p>
        </p:txBody>
      </p:sp>
      <p:sp>
        <p:nvSpPr>
          <p:cNvPr id="3" name="Content Placeholder 2"/>
          <p:cNvSpPr>
            <a:spLocks noGrp="1"/>
          </p:cNvSpPr>
          <p:nvPr>
            <p:ph idx="1"/>
          </p:nvPr>
        </p:nvSpPr>
        <p:spPr>
          <a:xfrm>
            <a:off x="457200" y="944562"/>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Date Placeholder 3"/>
          <p:cNvSpPr>
            <a:spLocks noGrp="1"/>
          </p:cNvSpPr>
          <p:nvPr>
            <p:ph type="dt" sz="half" idx="10"/>
          </p:nvPr>
        </p:nvSpPr>
        <p:spPr/>
        <p:txBody>
          <a:bodyPr/>
          <a:lstStyle/>
          <a:p>
            <a:fld id="{68DF24FC-FD17-422E-9504-E2F69FF5C7D2}" type="datetime1">
              <a:rPr lang="en-CA" smtClean="0"/>
              <a:t>2025-08-29</a:t>
            </a:fld>
            <a:endParaRPr lang="en-CA"/>
          </a:p>
        </p:txBody>
      </p:sp>
      <p:sp>
        <p:nvSpPr>
          <p:cNvPr id="5" name="Footer Placeholder 4"/>
          <p:cNvSpPr>
            <a:spLocks noGrp="1"/>
          </p:cNvSpPr>
          <p:nvPr>
            <p:ph type="ftr" sz="quarter" idx="11"/>
          </p:nvPr>
        </p:nvSpPr>
        <p:spPr/>
        <p:txBody>
          <a:bodyPr/>
          <a:lstStyle/>
          <a:p>
            <a:r>
              <a:rPr lang="en-CA"/>
              <a:t>WINDSOR-ESSEX COUNTY HEALTH UNIT</a:t>
            </a:r>
          </a:p>
        </p:txBody>
      </p:sp>
      <p:sp>
        <p:nvSpPr>
          <p:cNvPr id="6" name="Slide Number Placeholder 5"/>
          <p:cNvSpPr>
            <a:spLocks noGrp="1"/>
          </p:cNvSpPr>
          <p:nvPr>
            <p:ph type="sldNum" sz="quarter" idx="12"/>
          </p:nvPr>
        </p:nvSpPr>
        <p:spPr/>
        <p:txBody>
          <a:bodyPr/>
          <a:lstStyle/>
          <a:p>
            <a:fld id="{C027CEAB-E64B-42C9-9CB6-F0577637CFD9}" type="slidenum">
              <a:rPr lang="en-CA" smtClean="0"/>
              <a:t>‹#›</a:t>
            </a:fld>
            <a:endParaRPr lang="en-CA"/>
          </a:p>
        </p:txBody>
      </p:sp>
    </p:spTree>
    <p:extLst>
      <p:ext uri="{BB962C8B-B14F-4D97-AF65-F5344CB8AC3E}">
        <p14:creationId xmlns:p14="http://schemas.microsoft.com/office/powerpoint/2010/main" val="3990398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p:cNvSpPr/>
          <p:nvPr userDrawn="1"/>
        </p:nvSpPr>
        <p:spPr>
          <a:xfrm>
            <a:off x="0" y="0"/>
            <a:ext cx="9144000" cy="15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381000"/>
            <a:ext cx="8229600" cy="5745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Date Placeholder 3"/>
          <p:cNvSpPr>
            <a:spLocks noGrp="1"/>
          </p:cNvSpPr>
          <p:nvPr>
            <p:ph type="dt" sz="half" idx="10"/>
          </p:nvPr>
        </p:nvSpPr>
        <p:spPr/>
        <p:txBody>
          <a:bodyPr/>
          <a:lstStyle/>
          <a:p>
            <a:fld id="{68DF24FC-FD17-422E-9504-E2F69FF5C7D2}" type="datetime1">
              <a:rPr lang="en-CA" smtClean="0"/>
              <a:t>2025-08-29</a:t>
            </a:fld>
            <a:endParaRPr lang="en-CA"/>
          </a:p>
        </p:txBody>
      </p:sp>
      <p:sp>
        <p:nvSpPr>
          <p:cNvPr id="5" name="Footer Placeholder 4"/>
          <p:cNvSpPr>
            <a:spLocks noGrp="1"/>
          </p:cNvSpPr>
          <p:nvPr>
            <p:ph type="ftr" sz="quarter" idx="11"/>
          </p:nvPr>
        </p:nvSpPr>
        <p:spPr/>
        <p:txBody>
          <a:bodyPr/>
          <a:lstStyle/>
          <a:p>
            <a:r>
              <a:rPr lang="en-CA"/>
              <a:t>WINDSOR-ESSEX COUNTY HEALTH UNIT</a:t>
            </a:r>
          </a:p>
        </p:txBody>
      </p:sp>
      <p:sp>
        <p:nvSpPr>
          <p:cNvPr id="6" name="Slide Number Placeholder 5"/>
          <p:cNvSpPr>
            <a:spLocks noGrp="1"/>
          </p:cNvSpPr>
          <p:nvPr>
            <p:ph type="sldNum" sz="quarter" idx="12"/>
          </p:nvPr>
        </p:nvSpPr>
        <p:spPr/>
        <p:txBody>
          <a:bodyPr/>
          <a:lstStyle/>
          <a:p>
            <a:fld id="{C027CEAB-E64B-42C9-9CB6-F0577637CFD9}" type="slidenum">
              <a:rPr lang="en-CA" smtClean="0"/>
              <a:t>‹#›</a:t>
            </a:fld>
            <a:endParaRPr lang="en-CA"/>
          </a:p>
        </p:txBody>
      </p:sp>
    </p:spTree>
    <p:extLst>
      <p:ext uri="{BB962C8B-B14F-4D97-AF65-F5344CB8AC3E}">
        <p14:creationId xmlns:p14="http://schemas.microsoft.com/office/powerpoint/2010/main" val="384342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148478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A"/>
          </a:p>
        </p:txBody>
      </p:sp>
      <p:sp>
        <p:nvSpPr>
          <p:cNvPr id="2" name="Title Placeholder 1"/>
          <p:cNvSpPr>
            <a:spLocks noGrp="1"/>
          </p:cNvSpPr>
          <p:nvPr>
            <p:ph type="title"/>
          </p:nvPr>
        </p:nvSpPr>
        <p:spPr>
          <a:xfrm>
            <a:off x="457200" y="274638"/>
            <a:ext cx="8229600" cy="1282154"/>
          </a:xfrm>
          <a:prstGeom prst="rect">
            <a:avLst/>
          </a:prstGeom>
        </p:spPr>
        <p:txBody>
          <a:bodyPr vert="horz" lIns="0" tIns="0" rIns="0" bIns="0" rtlCol="0" anchor="b">
            <a:normAutofit/>
          </a:bodyPr>
          <a:lstStyle/>
          <a:p>
            <a:r>
              <a:rPr lang="en-US"/>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Date Placeholder 3"/>
          <p:cNvSpPr>
            <a:spLocks noGrp="1"/>
          </p:cNvSpPr>
          <p:nvPr>
            <p:ph type="dt" sz="half" idx="2"/>
          </p:nvPr>
        </p:nvSpPr>
        <p:spPr>
          <a:xfrm>
            <a:off x="6629400" y="6491772"/>
            <a:ext cx="122726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67E38F0A-326B-497E-B0AE-CDB015C62C73}" type="datetime1">
              <a:rPr lang="en-CA" smtClean="0"/>
              <a:pPr/>
              <a:t>2025-08-29</a:t>
            </a:fld>
            <a:endParaRPr lang="en-CA" dirty="0"/>
          </a:p>
        </p:txBody>
      </p:sp>
      <p:sp>
        <p:nvSpPr>
          <p:cNvPr id="5" name="Footer Placeholder 4"/>
          <p:cNvSpPr>
            <a:spLocks noGrp="1"/>
          </p:cNvSpPr>
          <p:nvPr>
            <p:ph type="ftr" sz="quarter" idx="3"/>
          </p:nvPr>
        </p:nvSpPr>
        <p:spPr>
          <a:xfrm>
            <a:off x="2987824" y="6491772"/>
            <a:ext cx="48965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CA" dirty="0"/>
              <a:t>WINDSOR-ESSEX COUNTY HEALTH UNIT</a:t>
            </a:r>
          </a:p>
        </p:txBody>
      </p:sp>
      <p:sp>
        <p:nvSpPr>
          <p:cNvPr id="6" name="Slide Number Placeholder 5"/>
          <p:cNvSpPr>
            <a:spLocks noGrp="1"/>
          </p:cNvSpPr>
          <p:nvPr>
            <p:ph type="sldNum" sz="quarter" idx="4"/>
          </p:nvPr>
        </p:nvSpPr>
        <p:spPr>
          <a:xfrm>
            <a:off x="7884368" y="6491772"/>
            <a:ext cx="80243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27CEAB-E64B-42C9-9CB6-F0577637CFD9}" type="slidenum">
              <a:rPr lang="en-CA" smtClean="0"/>
              <a:t>‹#›</a:t>
            </a:fld>
            <a:endParaRPr lang="en-CA"/>
          </a:p>
        </p:txBody>
      </p:sp>
      <p:grpSp>
        <p:nvGrpSpPr>
          <p:cNvPr id="9" name="Group 8"/>
          <p:cNvGrpSpPr/>
          <p:nvPr userDrawn="1"/>
        </p:nvGrpSpPr>
        <p:grpSpPr>
          <a:xfrm>
            <a:off x="600" y="6433853"/>
            <a:ext cx="2782504" cy="424147"/>
            <a:chOff x="600" y="5955556"/>
            <a:chExt cx="2782504" cy="424147"/>
          </a:xfrm>
        </p:grpSpPr>
        <p:grpSp>
          <p:nvGrpSpPr>
            <p:cNvPr id="8" name="Group 7"/>
            <p:cNvGrpSpPr/>
            <p:nvPr userDrawn="1"/>
          </p:nvGrpSpPr>
          <p:grpSpPr>
            <a:xfrm>
              <a:off x="600" y="5955556"/>
              <a:ext cx="2782504" cy="424147"/>
              <a:chOff x="600" y="5955556"/>
              <a:chExt cx="2782504" cy="424147"/>
            </a:xfrm>
          </p:grpSpPr>
          <p:sp>
            <p:nvSpPr>
              <p:cNvPr id="14" name="Rectangle 13"/>
              <p:cNvSpPr/>
              <p:nvPr userDrawn="1"/>
            </p:nvSpPr>
            <p:spPr>
              <a:xfrm>
                <a:off x="472767" y="5960000"/>
                <a:ext cx="419704" cy="4197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ectangle 14"/>
              <p:cNvSpPr/>
              <p:nvPr userDrawn="1"/>
            </p:nvSpPr>
            <p:spPr>
              <a:xfrm>
                <a:off x="944933" y="5960000"/>
                <a:ext cx="419704" cy="41970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Rectangle 15"/>
              <p:cNvSpPr/>
              <p:nvPr userDrawn="1"/>
            </p:nvSpPr>
            <p:spPr>
              <a:xfrm>
                <a:off x="1417100" y="5960000"/>
                <a:ext cx="419704" cy="4197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Rectangle 16"/>
              <p:cNvSpPr/>
              <p:nvPr userDrawn="1"/>
            </p:nvSpPr>
            <p:spPr>
              <a:xfrm>
                <a:off x="600" y="5960000"/>
                <a:ext cx="419704" cy="41970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Rectangle 17"/>
              <p:cNvSpPr/>
              <p:nvPr userDrawn="1"/>
            </p:nvSpPr>
            <p:spPr>
              <a:xfrm>
                <a:off x="2363400" y="5955556"/>
                <a:ext cx="419704" cy="4197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Rectangle 18"/>
              <p:cNvSpPr/>
              <p:nvPr userDrawn="1"/>
            </p:nvSpPr>
            <p:spPr>
              <a:xfrm>
                <a:off x="1889267" y="5955556"/>
                <a:ext cx="419704" cy="4197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pic>
          <p:nvPicPr>
            <p:cNvPr id="20" name="Picture 1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903160" y="5980205"/>
              <a:ext cx="393884" cy="393884"/>
            </a:xfrm>
            <a:prstGeom prst="rect">
              <a:avLst/>
            </a:prstGeom>
          </p:spPr>
        </p:pic>
      </p:grpSp>
      <p:sp>
        <p:nvSpPr>
          <p:cNvPr id="25" name="Rectangle 24"/>
          <p:cNvSpPr/>
          <p:nvPr userDrawn="1"/>
        </p:nvSpPr>
        <p:spPr>
          <a:xfrm>
            <a:off x="2987824" y="6452527"/>
            <a:ext cx="6156176" cy="45719"/>
          </a:xfrm>
          <a:prstGeom prst="rect">
            <a:avLst/>
          </a:prstGeom>
          <a:gradFill>
            <a:gsLst>
              <a:gs pos="0">
                <a:schemeClr val="accent2"/>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464771653"/>
      </p:ext>
    </p:extLst>
  </p:cSld>
  <p:clrMap bg1="lt1" tx1="dk1" bg2="lt2" tx2="dk2" accent1="accent1" accent2="accent2" accent3="accent3" accent4="accent4" accent5="accent5" accent6="accent6" hlink="hlink" folHlink="folHlink"/>
  <p:sldLayoutIdLst>
    <p:sldLayoutId id="2147483651" r:id="rId1"/>
    <p:sldLayoutId id="2147483658" r:id="rId2"/>
    <p:sldLayoutId id="2147483650" r:id="rId3"/>
    <p:sldLayoutId id="2147483649" r:id="rId4"/>
    <p:sldLayoutId id="2147483652" r:id="rId5"/>
    <p:sldLayoutId id="2147483653" r:id="rId6"/>
    <p:sldLayoutId id="2147483654" r:id="rId7"/>
    <p:sldLayoutId id="2147483660" r:id="rId8"/>
    <p:sldLayoutId id="2147483659" r:id="rId9"/>
    <p:sldLayoutId id="2147483656" r:id="rId10"/>
    <p:sldLayoutId id="214748365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spcBef>
          <a:spcPct val="0"/>
        </a:spcBef>
        <a:buNone/>
        <a:defRPr sz="4000" kern="1200">
          <a:solidFill>
            <a:schemeClr val="bg1"/>
          </a:solidFill>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3200" kern="1200">
          <a:solidFill>
            <a:schemeClr val="accent6">
              <a:lumMod val="75000"/>
            </a:schemeClr>
          </a:solidFill>
          <a:latin typeface="+mn-lt"/>
          <a:ea typeface="+mn-ea"/>
          <a:cs typeface="+mn-cs"/>
        </a:defRPr>
      </a:lvl1pPr>
      <a:lvl2pPr marL="285750" indent="-285750" algn="l" defTabSz="914400" rtl="0" eaLnBrk="1" latinLnBrk="0" hangingPunct="1">
        <a:spcBef>
          <a:spcPct val="20000"/>
        </a:spcBef>
        <a:buFont typeface="Arial" panose="020B0604020202020204" pitchFamily="34" charset="0"/>
        <a:buChar char="•"/>
        <a:defRPr sz="2800" kern="1200">
          <a:solidFill>
            <a:schemeClr val="accent6">
              <a:lumMod val="7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6">
              <a:lumMod val="7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6">
              <a:lumMod val="7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6">
              <a:lumMod val="7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12880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A"/>
          </a:p>
        </p:txBody>
      </p:sp>
      <p:sp>
        <p:nvSpPr>
          <p:cNvPr id="2" name="Title Placeholder 1"/>
          <p:cNvSpPr>
            <a:spLocks noGrp="1"/>
          </p:cNvSpPr>
          <p:nvPr>
            <p:ph type="title"/>
          </p:nvPr>
        </p:nvSpPr>
        <p:spPr>
          <a:xfrm>
            <a:off x="457200" y="274638"/>
            <a:ext cx="8229600" cy="959953"/>
          </a:xfrm>
          <a:prstGeom prst="rect">
            <a:avLst/>
          </a:prstGeom>
        </p:spPr>
        <p:txBody>
          <a:bodyPr vert="horz" lIns="0" tIns="0" rIns="0" bIns="0" rtlCol="0" anchor="b">
            <a:normAutofit/>
          </a:bodyPr>
          <a:lstStyle/>
          <a:p>
            <a:r>
              <a:rPr lang="en-US" dirty="0"/>
              <a:t>Click to edit Master title style</a:t>
            </a:r>
            <a:endParaRPr lang="en-CA" dirty="0"/>
          </a:p>
        </p:txBody>
      </p:sp>
      <p:sp>
        <p:nvSpPr>
          <p:cNvPr id="3" name="Text Placeholder 2"/>
          <p:cNvSpPr>
            <a:spLocks noGrp="1"/>
          </p:cNvSpPr>
          <p:nvPr>
            <p:ph type="body" idx="1"/>
          </p:nvPr>
        </p:nvSpPr>
        <p:spPr>
          <a:xfrm>
            <a:off x="457200" y="1327312"/>
            <a:ext cx="8229600" cy="479885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2"/>
          </p:nvPr>
        </p:nvSpPr>
        <p:spPr>
          <a:xfrm>
            <a:off x="6629400" y="6491772"/>
            <a:ext cx="122726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67E38F0A-326B-497E-B0AE-CDB015C62C73}" type="datetime1">
              <a:rPr lang="en-CA" smtClean="0"/>
              <a:pPr/>
              <a:t>2025-08-29</a:t>
            </a:fld>
            <a:endParaRPr lang="en-CA" dirty="0"/>
          </a:p>
        </p:txBody>
      </p:sp>
      <p:sp>
        <p:nvSpPr>
          <p:cNvPr id="5" name="Footer Placeholder 4"/>
          <p:cNvSpPr>
            <a:spLocks noGrp="1"/>
          </p:cNvSpPr>
          <p:nvPr>
            <p:ph type="ftr" sz="quarter" idx="3"/>
          </p:nvPr>
        </p:nvSpPr>
        <p:spPr>
          <a:xfrm>
            <a:off x="2987824" y="6491772"/>
            <a:ext cx="48965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CA" dirty="0"/>
              <a:t>WINDSOR-ESSEX COUNTY HEALTH UNIT</a:t>
            </a:r>
          </a:p>
        </p:txBody>
      </p:sp>
      <p:sp>
        <p:nvSpPr>
          <p:cNvPr id="6" name="Slide Number Placeholder 5"/>
          <p:cNvSpPr>
            <a:spLocks noGrp="1"/>
          </p:cNvSpPr>
          <p:nvPr>
            <p:ph type="sldNum" sz="quarter" idx="4"/>
          </p:nvPr>
        </p:nvSpPr>
        <p:spPr>
          <a:xfrm>
            <a:off x="7884368" y="6491772"/>
            <a:ext cx="80243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27CEAB-E64B-42C9-9CB6-F0577637CFD9}" type="slidenum">
              <a:rPr lang="en-CA" smtClean="0"/>
              <a:t>‹#›</a:t>
            </a:fld>
            <a:endParaRPr lang="en-CA"/>
          </a:p>
        </p:txBody>
      </p:sp>
      <p:grpSp>
        <p:nvGrpSpPr>
          <p:cNvPr id="9" name="Group 8"/>
          <p:cNvGrpSpPr/>
          <p:nvPr userDrawn="1"/>
        </p:nvGrpSpPr>
        <p:grpSpPr>
          <a:xfrm>
            <a:off x="600" y="6433853"/>
            <a:ext cx="2782504" cy="424147"/>
            <a:chOff x="600" y="5955556"/>
            <a:chExt cx="2782504" cy="424147"/>
          </a:xfrm>
        </p:grpSpPr>
        <p:grpSp>
          <p:nvGrpSpPr>
            <p:cNvPr id="8" name="Group 7"/>
            <p:cNvGrpSpPr/>
            <p:nvPr userDrawn="1"/>
          </p:nvGrpSpPr>
          <p:grpSpPr>
            <a:xfrm>
              <a:off x="600" y="5955556"/>
              <a:ext cx="2782504" cy="424147"/>
              <a:chOff x="600" y="5955556"/>
              <a:chExt cx="2782504" cy="424147"/>
            </a:xfrm>
          </p:grpSpPr>
          <p:sp>
            <p:nvSpPr>
              <p:cNvPr id="14" name="Rectangle 13"/>
              <p:cNvSpPr/>
              <p:nvPr userDrawn="1"/>
            </p:nvSpPr>
            <p:spPr>
              <a:xfrm>
                <a:off x="472767" y="5960000"/>
                <a:ext cx="419704" cy="4197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ectangle 14"/>
              <p:cNvSpPr/>
              <p:nvPr userDrawn="1"/>
            </p:nvSpPr>
            <p:spPr>
              <a:xfrm>
                <a:off x="944933" y="5960000"/>
                <a:ext cx="419704" cy="41970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Rectangle 15"/>
              <p:cNvSpPr/>
              <p:nvPr userDrawn="1"/>
            </p:nvSpPr>
            <p:spPr>
              <a:xfrm>
                <a:off x="1417100" y="5960000"/>
                <a:ext cx="419704" cy="4197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Rectangle 16"/>
              <p:cNvSpPr/>
              <p:nvPr userDrawn="1"/>
            </p:nvSpPr>
            <p:spPr>
              <a:xfrm>
                <a:off x="600" y="5960000"/>
                <a:ext cx="419704" cy="41970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Rectangle 17"/>
              <p:cNvSpPr/>
              <p:nvPr userDrawn="1"/>
            </p:nvSpPr>
            <p:spPr>
              <a:xfrm>
                <a:off x="2363400" y="5955556"/>
                <a:ext cx="419704" cy="4197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Rectangle 18"/>
              <p:cNvSpPr/>
              <p:nvPr userDrawn="1"/>
            </p:nvSpPr>
            <p:spPr>
              <a:xfrm>
                <a:off x="1889267" y="5955556"/>
                <a:ext cx="419704" cy="4197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pic>
          <p:nvPicPr>
            <p:cNvPr id="20" name="Picture 19"/>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903160" y="5980205"/>
              <a:ext cx="393884" cy="393884"/>
            </a:xfrm>
            <a:prstGeom prst="rect">
              <a:avLst/>
            </a:prstGeom>
          </p:spPr>
        </p:pic>
      </p:grpSp>
      <p:sp>
        <p:nvSpPr>
          <p:cNvPr id="25" name="Rectangle 24"/>
          <p:cNvSpPr/>
          <p:nvPr userDrawn="1"/>
        </p:nvSpPr>
        <p:spPr>
          <a:xfrm>
            <a:off x="2987824" y="6452527"/>
            <a:ext cx="6156176" cy="45719"/>
          </a:xfrm>
          <a:prstGeom prst="rect">
            <a:avLst/>
          </a:prstGeom>
          <a:gradFill>
            <a:gsLst>
              <a:gs pos="0">
                <a:schemeClr val="accent2"/>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54794458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spcBef>
          <a:spcPct val="0"/>
        </a:spcBef>
        <a:buNone/>
        <a:defRPr sz="4000" kern="1200">
          <a:solidFill>
            <a:schemeClr val="bg1"/>
          </a:solidFill>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3200" kern="1200">
          <a:solidFill>
            <a:schemeClr val="accent6">
              <a:lumMod val="75000"/>
            </a:schemeClr>
          </a:solidFill>
          <a:latin typeface="+mn-lt"/>
          <a:ea typeface="+mn-ea"/>
          <a:cs typeface="+mn-cs"/>
        </a:defRPr>
      </a:lvl1pPr>
      <a:lvl2pPr marL="285750" indent="-285750" algn="l" defTabSz="914400" rtl="0" eaLnBrk="1" latinLnBrk="0" hangingPunct="1">
        <a:spcBef>
          <a:spcPct val="20000"/>
        </a:spcBef>
        <a:buFont typeface="Arial" panose="020B0604020202020204" pitchFamily="34" charset="0"/>
        <a:buChar char="•"/>
        <a:defRPr sz="2800" kern="1200">
          <a:solidFill>
            <a:schemeClr val="accent6">
              <a:lumMod val="7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6">
              <a:lumMod val="7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6">
              <a:lumMod val="7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6">
              <a:lumMod val="7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healthcanadaexperiences.ca/programs/consider-the-consequences-of-vaping/activities/nicotine-is-nicotine/"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diagramColors" Target="../diagrams/colors3.xml"/><Relationship Id="rId3" Type="http://schemas.openxmlformats.org/officeDocument/2006/relationships/image" Target="../media/image15.png"/><Relationship Id="rId7" Type="http://schemas.microsoft.com/office/2007/relationships/hdphoto" Target="../media/hdphoto2.wdp"/><Relationship Id="rId12" Type="http://schemas.openxmlformats.org/officeDocument/2006/relationships/diagramQuickStyle" Target="../diagrams/quickStyle3.xml"/><Relationship Id="rId2" Type="http://schemas.openxmlformats.org/officeDocument/2006/relationships/notesSlide" Target="../notesSlides/notesSlide10.xml"/><Relationship Id="rId1" Type="http://schemas.openxmlformats.org/officeDocument/2006/relationships/slideLayout" Target="../slideLayouts/slideLayout23.xml"/><Relationship Id="rId6" Type="http://schemas.openxmlformats.org/officeDocument/2006/relationships/image" Target="../media/image17.png"/><Relationship Id="rId11" Type="http://schemas.openxmlformats.org/officeDocument/2006/relationships/diagramLayout" Target="../diagrams/layout3.xml"/><Relationship Id="rId5" Type="http://schemas.microsoft.com/office/2007/relationships/hdphoto" Target="../media/hdphoto1.wdp"/><Relationship Id="rId10" Type="http://schemas.openxmlformats.org/officeDocument/2006/relationships/diagramData" Target="../diagrams/data3.xml"/><Relationship Id="rId4" Type="http://schemas.openxmlformats.org/officeDocument/2006/relationships/image" Target="../media/image16.png"/><Relationship Id="rId9" Type="http://schemas.microsoft.com/office/2007/relationships/hdphoto" Target="../media/hdphoto3.wdp"/><Relationship Id="rId14" Type="http://schemas.microsoft.com/office/2007/relationships/diagramDrawing" Target="../diagrams/drawing3.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a6_8zBcm7xk"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hyperlink" Target="https://www.rawpixel.com/search/internet" TargetMode="External"/><Relationship Id="rId4" Type="http://schemas.openxmlformats.org/officeDocument/2006/relationships/image" Target="../media/image20.1"/></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SU2-tisRyzo"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hyperlink" Target="https://www.publicdomainpictures.net/view-image.php?image=23070" TargetMode="External"/><Relationship Id="rId4" Type="http://schemas.openxmlformats.org/officeDocument/2006/relationships/image" Target="../media/image22.jp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microsoft.com/office/2007/relationships/hdphoto" Target="../media/hdphoto4.wdp"/></Relationships>
</file>

<file path=ppt/slides/_rels/slide19.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25.jpg"/><Relationship Id="rId7" Type="http://schemas.openxmlformats.org/officeDocument/2006/relationships/diagramQuickStyle" Target="../diagrams/quickStyle4.xm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hyperlink" Target="https://www.thebluediamondgallery.com/wooden-tile/h/help.html" TargetMode="External"/><Relationship Id="rId9" Type="http://schemas.microsoft.com/office/2007/relationships/diagramDrawing" Target="../diagrams/drawing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hyperlink" Target="https://www.cancer.ca/en/about-us/for-media/media-releases/national/2019/youth-vaping/?region=on"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hyperlink" Target="https://www.jhsph.edu/news/news-releases/2017/study-toxic-metals-found-in-e-cigarette-liquids.html" TargetMode="External"/><Relationship Id="rId4" Type="http://schemas.openxmlformats.org/officeDocument/2006/relationships/hyperlink" Target="https://www.canada.ca/en/health-canada/services/smoking-tobacco/vaping/risks.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0.jpe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video" Target="https://www.youtube.com/embed/MfQ6pKVkkl4" TargetMode="External"/><Relationship Id="rId5" Type="http://schemas.openxmlformats.org/officeDocument/2006/relationships/image" Target="../media/image11.jpeg"/><Relationship Id="rId4" Type="http://schemas.openxmlformats.org/officeDocument/2006/relationships/hyperlink" Target="https://www.youtube.com/watch?v=MfQ6pKVkkl4" TargetMode="Externa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3.png"/><Relationship Id="rId7" Type="http://schemas.openxmlformats.org/officeDocument/2006/relationships/diagramQuickStyle" Target="../diagrams/quickStyle2.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hyperlink" Target="https://pixabay.com/en/cranium-head-human-male-man-3199408/" TargetMode="External"/><Relationship Id="rId9" Type="http://schemas.microsoft.com/office/2007/relationships/diagramDrawing" Target="../diagrams/drawin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CA" dirty="0"/>
              <a:t>ALL ABOUT VAPING</a:t>
            </a:r>
          </a:p>
        </p:txBody>
      </p:sp>
      <p:sp>
        <p:nvSpPr>
          <p:cNvPr id="3" name="Text Placeholder 2"/>
          <p:cNvSpPr>
            <a:spLocks noGrp="1"/>
          </p:cNvSpPr>
          <p:nvPr>
            <p:ph type="body" idx="10"/>
          </p:nvPr>
        </p:nvSpPr>
        <p:spPr/>
        <p:txBody>
          <a:bodyPr/>
          <a:lstStyle/>
          <a:p>
            <a:r>
              <a:rPr lang="en-CA" dirty="0"/>
              <a:t>Name of presenter</a:t>
            </a:r>
          </a:p>
          <a:p>
            <a:r>
              <a:rPr lang="en-CA"/>
              <a:t>Date </a:t>
            </a:r>
            <a:endParaRPr lang="en-CA" dirty="0"/>
          </a:p>
        </p:txBody>
      </p:sp>
    </p:spTree>
    <p:extLst>
      <p:ext uri="{BB962C8B-B14F-4D97-AF65-F5344CB8AC3E}">
        <p14:creationId xmlns:p14="http://schemas.microsoft.com/office/powerpoint/2010/main" val="224808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27F12-E89B-8C8F-DC68-B42740BB0039}"/>
              </a:ext>
            </a:extLst>
          </p:cNvPr>
          <p:cNvSpPr>
            <a:spLocks noGrp="1"/>
          </p:cNvSpPr>
          <p:nvPr>
            <p:ph type="title"/>
          </p:nvPr>
        </p:nvSpPr>
        <p:spPr/>
        <p:txBody>
          <a:bodyPr/>
          <a:lstStyle/>
          <a:p>
            <a:r>
              <a:rPr lang="en-US" dirty="0"/>
              <a:t>ACTIVITY </a:t>
            </a:r>
            <a:endParaRPr lang="en-CA" dirty="0"/>
          </a:p>
        </p:txBody>
      </p:sp>
      <p:sp>
        <p:nvSpPr>
          <p:cNvPr id="3" name="Content Placeholder 2">
            <a:extLst>
              <a:ext uri="{FF2B5EF4-FFF2-40B4-BE49-F238E27FC236}">
                <a16:creationId xmlns:a16="http://schemas.microsoft.com/office/drawing/2014/main" id="{68D110AD-8140-74A3-F944-4909FF1B5F71}"/>
              </a:ext>
            </a:extLst>
          </p:cNvPr>
          <p:cNvSpPr>
            <a:spLocks noGrp="1"/>
          </p:cNvSpPr>
          <p:nvPr>
            <p:ph idx="1"/>
          </p:nvPr>
        </p:nvSpPr>
        <p:spPr/>
        <p:txBody>
          <a:bodyPr/>
          <a:lstStyle/>
          <a:p>
            <a:r>
              <a:rPr lang="en-CA" dirty="0">
                <a:hlinkClick r:id="rId3"/>
              </a:rPr>
              <a:t>Nicotine is nicotine - Health Canada Experiences</a:t>
            </a:r>
            <a:endParaRPr lang="en-CA" dirty="0"/>
          </a:p>
        </p:txBody>
      </p:sp>
      <p:sp>
        <p:nvSpPr>
          <p:cNvPr id="4" name="Date Placeholder 3">
            <a:extLst>
              <a:ext uri="{FF2B5EF4-FFF2-40B4-BE49-F238E27FC236}">
                <a16:creationId xmlns:a16="http://schemas.microsoft.com/office/drawing/2014/main" id="{9C00D9C5-57E0-68F1-FE00-8A8CD0866337}"/>
              </a:ext>
            </a:extLst>
          </p:cNvPr>
          <p:cNvSpPr>
            <a:spLocks noGrp="1"/>
          </p:cNvSpPr>
          <p:nvPr>
            <p:ph type="dt" sz="half" idx="10"/>
          </p:nvPr>
        </p:nvSpPr>
        <p:spPr/>
        <p:txBody>
          <a:bodyPr/>
          <a:lstStyle/>
          <a:p>
            <a:fld id="{68DF24FC-FD17-422E-9504-E2F69FF5C7D2}" type="datetime1">
              <a:rPr lang="en-CA" smtClean="0"/>
              <a:t>2025-08-29</a:t>
            </a:fld>
            <a:endParaRPr lang="en-CA"/>
          </a:p>
        </p:txBody>
      </p:sp>
      <p:sp>
        <p:nvSpPr>
          <p:cNvPr id="5" name="Footer Placeholder 4">
            <a:extLst>
              <a:ext uri="{FF2B5EF4-FFF2-40B4-BE49-F238E27FC236}">
                <a16:creationId xmlns:a16="http://schemas.microsoft.com/office/drawing/2014/main" id="{C8377BF7-FA9F-35AF-B6E7-7D8093C4A83B}"/>
              </a:ext>
            </a:extLst>
          </p:cNvPr>
          <p:cNvSpPr>
            <a:spLocks noGrp="1"/>
          </p:cNvSpPr>
          <p:nvPr>
            <p:ph type="ftr" sz="quarter" idx="11"/>
          </p:nvPr>
        </p:nvSpPr>
        <p:spPr/>
        <p:txBody>
          <a:bodyPr/>
          <a:lstStyle/>
          <a:p>
            <a:r>
              <a:rPr lang="en-CA"/>
              <a:t>WINDSOR-ESSEX COUNTY HEALTH UNIT</a:t>
            </a:r>
          </a:p>
        </p:txBody>
      </p:sp>
      <p:sp>
        <p:nvSpPr>
          <p:cNvPr id="6" name="Slide Number Placeholder 5">
            <a:extLst>
              <a:ext uri="{FF2B5EF4-FFF2-40B4-BE49-F238E27FC236}">
                <a16:creationId xmlns:a16="http://schemas.microsoft.com/office/drawing/2014/main" id="{0D189654-6E36-58AC-5988-C622F46EFD6E}"/>
              </a:ext>
            </a:extLst>
          </p:cNvPr>
          <p:cNvSpPr>
            <a:spLocks noGrp="1"/>
          </p:cNvSpPr>
          <p:nvPr>
            <p:ph type="sldNum" sz="quarter" idx="12"/>
          </p:nvPr>
        </p:nvSpPr>
        <p:spPr/>
        <p:txBody>
          <a:bodyPr/>
          <a:lstStyle/>
          <a:p>
            <a:fld id="{C027CEAB-E64B-42C9-9CB6-F0577637CFD9}" type="slidenum">
              <a:rPr lang="en-CA" smtClean="0"/>
              <a:t>10</a:t>
            </a:fld>
            <a:endParaRPr lang="en-CA"/>
          </a:p>
        </p:txBody>
      </p:sp>
      <p:pic>
        <p:nvPicPr>
          <p:cNvPr id="7" name="Content Placeholder 11" descr="Colored pencils">
            <a:extLst>
              <a:ext uri="{FF2B5EF4-FFF2-40B4-BE49-F238E27FC236}">
                <a16:creationId xmlns:a16="http://schemas.microsoft.com/office/drawing/2014/main" id="{8B4AD024-A8DC-14DC-661F-1D84DA41C68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47664" y="2438433"/>
            <a:ext cx="5517121" cy="3655681"/>
          </a:xfrm>
          <a:prstGeom prst="rect">
            <a:avLst/>
          </a:prstGeom>
        </p:spPr>
      </p:pic>
    </p:spTree>
    <p:extLst>
      <p:ext uri="{BB962C8B-B14F-4D97-AF65-F5344CB8AC3E}">
        <p14:creationId xmlns:p14="http://schemas.microsoft.com/office/powerpoint/2010/main" val="523936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682642" y="1865204"/>
            <a:ext cx="1490682" cy="4056524"/>
          </a:xfrm>
          <a:prstGeom prst="rect">
            <a:avLst/>
          </a:prstGeom>
        </p:spPr>
      </p:pic>
      <p:sp>
        <p:nvSpPr>
          <p:cNvPr id="3" name="Date Placeholder 2"/>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8DF24FC-FD17-422E-9504-E2F69FF5C7D2}" type="datetime1">
              <a:rPr kumimoji="0" lang="en-C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2025-08-29</a:t>
            </a:fld>
            <a:endParaRPr kumimoji="0" lang="en-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a:ln>
                  <a:noFill/>
                </a:ln>
                <a:solidFill>
                  <a:prstClr val="black">
                    <a:tint val="75000"/>
                  </a:prstClr>
                </a:solidFill>
                <a:effectLst/>
                <a:uLnTx/>
                <a:uFillTx/>
                <a:latin typeface="Calibri"/>
                <a:ea typeface="+mn-ea"/>
                <a:cs typeface="+mn-cs"/>
              </a:rPr>
              <a:t>WINDSOR-ESSEX COUNTY HEALTH UNIT</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27CEAB-E64B-42C9-9CB6-F0577637CFD9}" type="slidenum">
              <a:rPr kumimoji="0" lang="en-C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Rectangle 6"/>
          <p:cNvSpPr/>
          <p:nvPr/>
        </p:nvSpPr>
        <p:spPr>
          <a:xfrm>
            <a:off x="323528" y="428954"/>
            <a:ext cx="8110554" cy="92333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5400" b="0" i="0" u="none" strike="noStrike" kern="1200" cap="none" spc="0" normalizeH="0" baseline="0" noProof="0" dirty="0">
                <a:ln>
                  <a:noFill/>
                </a:ln>
                <a:solidFill>
                  <a:prstClr val="white"/>
                </a:solidFill>
                <a:effectLst/>
                <a:uLnTx/>
                <a:uFillTx/>
                <a:latin typeface="Calibri"/>
                <a:ea typeface="+mn-ea"/>
                <a:cs typeface="+mn-cs"/>
              </a:rPr>
              <a:t>HEALTH EFFECTS OF VAPING</a:t>
            </a:r>
          </a:p>
        </p:txBody>
      </p:sp>
      <p:pic>
        <p:nvPicPr>
          <p:cNvPr id="2052" name="Picture 4" descr="Image result for lungs"/>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802592" y="2297784"/>
            <a:ext cx="1273464" cy="131965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heart"/>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038748" y="2677634"/>
            <a:ext cx="1037308" cy="77798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Related image"/>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10000" b="90000" l="17273" r="83273"/>
                    </a14:imgEffect>
                  </a14:imgLayer>
                </a14:imgProps>
              </a:ext>
              <a:ext uri="{28A0092B-C50C-407E-A947-70E740481C1C}">
                <a14:useLocalDpi xmlns:a14="http://schemas.microsoft.com/office/drawing/2010/main" val="0"/>
              </a:ext>
            </a:extLst>
          </a:blip>
          <a:srcRect l="16494" t="16315" r="17528" b="16669"/>
          <a:stretch/>
        </p:blipFill>
        <p:spPr bwMode="auto">
          <a:xfrm>
            <a:off x="4172533" y="1864202"/>
            <a:ext cx="533582" cy="43358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 name="Content Placeholder 6"/>
          <p:cNvGraphicFramePr>
            <a:graphicFrameLocks/>
          </p:cNvGraphicFramePr>
          <p:nvPr/>
        </p:nvGraphicFramePr>
        <p:xfrm>
          <a:off x="297051" y="1306919"/>
          <a:ext cx="8610600" cy="533399"/>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8" name="Rectangle 7"/>
          <p:cNvSpPr/>
          <p:nvPr/>
        </p:nvSpPr>
        <p:spPr>
          <a:xfrm>
            <a:off x="243839" y="1917540"/>
            <a:ext cx="3337372" cy="2640723"/>
          </a:xfrm>
          <a:prstGeom prst="rect">
            <a:avLst/>
          </a:prstGeom>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1800" b="1" i="0" u="none" strike="noStrike" kern="1200" cap="none" spc="0" normalizeH="0" baseline="0" noProof="0" dirty="0">
                <a:ln>
                  <a:noFill/>
                </a:ln>
                <a:solidFill>
                  <a:srgbClr val="7E868C">
                    <a:lumMod val="75000"/>
                  </a:srgbClr>
                </a:solidFill>
                <a:effectLst/>
                <a:uLnTx/>
                <a:uFillTx/>
                <a:latin typeface="Calibri"/>
                <a:ea typeface="+mn-ea"/>
                <a:cs typeface="+mn-cs"/>
              </a:rPr>
              <a:t>Effects on Body</a:t>
            </a:r>
          </a:p>
          <a:p>
            <a:pPr marL="171450" marR="0" lvl="0" indent="-1714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7E868C">
                    <a:lumMod val="75000"/>
                  </a:srgbClr>
                </a:solidFill>
                <a:effectLst/>
                <a:uLnTx/>
                <a:uFillTx/>
                <a:latin typeface="Calibri"/>
                <a:ea typeface="+mn-ea"/>
                <a:cs typeface="+mn-cs"/>
              </a:rPr>
              <a:t>Coughing, wheezing</a:t>
            </a:r>
          </a:p>
          <a:p>
            <a:pPr marL="171450" marR="0" lvl="0" indent="-1714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7E868C">
                    <a:lumMod val="75000"/>
                  </a:srgbClr>
                </a:solidFill>
                <a:effectLst/>
                <a:uLnTx/>
                <a:uFillTx/>
                <a:latin typeface="Calibri"/>
                <a:ea typeface="+mn-ea"/>
                <a:cs typeface="+mn-cs"/>
              </a:rPr>
              <a:t>Shortness of breath</a:t>
            </a:r>
          </a:p>
          <a:p>
            <a:pPr marL="171450" marR="0" lvl="0" indent="-1714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7E868C">
                    <a:lumMod val="75000"/>
                  </a:srgbClr>
                </a:solidFill>
                <a:effectLst/>
                <a:uLnTx/>
                <a:uFillTx/>
                <a:latin typeface="Calibri"/>
                <a:ea typeface="+mn-ea"/>
                <a:cs typeface="+mn-cs"/>
                <a:sym typeface="Calibri"/>
              </a:rPr>
              <a:t>Inflammation of the lungs</a:t>
            </a:r>
          </a:p>
          <a:p>
            <a:pPr marL="171450" marR="0" lvl="0" indent="-1714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7E868C">
                    <a:lumMod val="75000"/>
                  </a:srgbClr>
                </a:solidFill>
                <a:effectLst/>
                <a:uLnTx/>
                <a:uFillTx/>
                <a:latin typeface="Calibri"/>
                <a:ea typeface="+mn-ea"/>
                <a:cs typeface="+mn-cs"/>
              </a:rPr>
              <a:t>Increased heart rate and blood pressure</a:t>
            </a:r>
          </a:p>
          <a:p>
            <a:pPr marL="171450" marR="0" lvl="0" indent="-1714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7E868C">
                    <a:lumMod val="75000"/>
                  </a:srgbClr>
                </a:solidFill>
                <a:effectLst/>
                <a:uLnTx/>
                <a:uFillTx/>
                <a:latin typeface="Calibri"/>
                <a:ea typeface="+mn-ea"/>
                <a:cs typeface="+mn-cs"/>
              </a:rPr>
              <a:t>Ear, eye, and throat irritation </a:t>
            </a:r>
          </a:p>
          <a:p>
            <a:pPr marL="171450" marR="0" lvl="0" indent="-1714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7E868C">
                  <a:lumMod val="75000"/>
                </a:srgbClr>
              </a:solidFill>
              <a:effectLst/>
              <a:uLnTx/>
              <a:uFillTx/>
              <a:latin typeface="Calibri"/>
              <a:ea typeface="+mn-ea"/>
              <a:cs typeface="+mn-cs"/>
            </a:endParaRPr>
          </a:p>
        </p:txBody>
      </p:sp>
      <p:sp>
        <p:nvSpPr>
          <p:cNvPr id="9" name="Rectangle 8"/>
          <p:cNvSpPr/>
          <p:nvPr/>
        </p:nvSpPr>
        <p:spPr>
          <a:xfrm>
            <a:off x="307268" y="4390193"/>
            <a:ext cx="3188137" cy="1366528"/>
          </a:xfrm>
          <a:prstGeom prst="rect">
            <a:avLst/>
          </a:prstGeom>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1800" b="1" i="0" u="none" strike="noStrike" kern="1200" cap="none" spc="0" normalizeH="0" baseline="0" noProof="0" dirty="0">
                <a:ln>
                  <a:noFill/>
                </a:ln>
                <a:solidFill>
                  <a:srgbClr val="7E868C">
                    <a:lumMod val="75000"/>
                  </a:srgbClr>
                </a:solidFill>
                <a:effectLst/>
                <a:uLnTx/>
                <a:uFillTx/>
                <a:latin typeface="Calibri"/>
                <a:ea typeface="+mn-ea"/>
                <a:cs typeface="+mn-cs"/>
              </a:rPr>
              <a:t>Effects on Brain</a:t>
            </a:r>
          </a:p>
          <a:p>
            <a:pPr marL="177800" marR="0" lvl="0" indent="-1778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7E868C">
                    <a:lumMod val="75000"/>
                  </a:srgbClr>
                </a:solidFill>
                <a:effectLst/>
                <a:uLnTx/>
                <a:uFillTx/>
                <a:latin typeface="Calibri"/>
                <a:ea typeface="+mn-ea"/>
                <a:cs typeface="+mn-cs"/>
              </a:rPr>
              <a:t>Difficulty focusing</a:t>
            </a:r>
          </a:p>
          <a:p>
            <a:pPr marL="171450" marR="0" lvl="0" indent="-1714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7E868C">
                    <a:lumMod val="75000"/>
                  </a:srgbClr>
                </a:solidFill>
                <a:effectLst/>
                <a:uLnTx/>
                <a:uFillTx/>
                <a:latin typeface="Calibri"/>
                <a:ea typeface="+mn-ea"/>
                <a:cs typeface="+mn-cs"/>
              </a:rPr>
              <a:t>Anxiety, fear, or panic </a:t>
            </a:r>
          </a:p>
          <a:p>
            <a:pPr marL="171450" marR="0" lvl="0" indent="-1714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7E868C">
                    <a:lumMod val="75000"/>
                  </a:srgbClr>
                </a:solidFill>
                <a:effectLst/>
                <a:uLnTx/>
                <a:uFillTx/>
                <a:latin typeface="Calibri"/>
                <a:ea typeface="+mn-ea"/>
                <a:cs typeface="+mn-cs"/>
              </a:rPr>
              <a:t>Addiction to nicotine</a:t>
            </a:r>
          </a:p>
        </p:txBody>
      </p:sp>
      <p:sp>
        <p:nvSpPr>
          <p:cNvPr id="16" name="Content Placeholder 2"/>
          <p:cNvSpPr txBox="1">
            <a:spLocks/>
          </p:cNvSpPr>
          <p:nvPr/>
        </p:nvSpPr>
        <p:spPr>
          <a:xfrm>
            <a:off x="5643550" y="2623348"/>
            <a:ext cx="3500450" cy="2287427"/>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3200" kern="1200">
                <a:solidFill>
                  <a:schemeClr val="accent6">
                    <a:lumMod val="75000"/>
                  </a:schemeClr>
                </a:solidFill>
                <a:latin typeface="+mn-lt"/>
                <a:ea typeface="+mn-ea"/>
                <a:cs typeface="+mn-cs"/>
              </a:defRPr>
            </a:lvl1pPr>
            <a:lvl2pPr marL="285750" indent="-285750" algn="l" defTabSz="914400" rtl="0" eaLnBrk="1" latinLnBrk="0" hangingPunct="1">
              <a:spcBef>
                <a:spcPct val="20000"/>
              </a:spcBef>
              <a:buFont typeface="Arial" panose="020B0604020202020204" pitchFamily="34" charset="0"/>
              <a:buChar char="•"/>
              <a:defRPr sz="2800" kern="1200">
                <a:solidFill>
                  <a:schemeClr val="accent6">
                    <a:lumMod val="7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6">
                    <a:lumMod val="7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6">
                    <a:lumMod val="7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6">
                    <a:lumMod val="7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spcBef>
                <a:spcPts val="432"/>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srgbClr val="7E868C">
                    <a:lumMod val="75000"/>
                  </a:srgbClr>
                </a:solidFill>
                <a:effectLst/>
                <a:uLnTx/>
                <a:uFillTx/>
                <a:latin typeface="Calibri"/>
                <a:ea typeface="+mn-ea"/>
                <a:cs typeface="+mn-cs"/>
              </a:rPr>
              <a:t>Physical Health Issues</a:t>
            </a:r>
          </a:p>
          <a:p>
            <a:pPr marL="171450" marR="0" lvl="0" indent="-171450" algn="l" defTabSz="914400" rtl="0" eaLnBrk="1" fontAlgn="auto" latinLnBrk="0" hangingPunct="1">
              <a:spcBef>
                <a:spcPts val="432"/>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7E868C">
                    <a:lumMod val="75000"/>
                  </a:srgbClr>
                </a:solidFill>
                <a:effectLst/>
                <a:uLnTx/>
                <a:uFillTx/>
                <a:latin typeface="Calibri"/>
                <a:ea typeface="+mn-ea"/>
                <a:cs typeface="+mn-cs"/>
              </a:rPr>
              <a:t>Heart disease</a:t>
            </a:r>
          </a:p>
          <a:p>
            <a:pPr marL="171450" marR="0" lvl="0" indent="-171450" algn="l" defTabSz="914400" rtl="0" eaLnBrk="1" fontAlgn="auto" latinLnBrk="0" hangingPunct="1">
              <a:spcBef>
                <a:spcPts val="432"/>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7E868C">
                    <a:lumMod val="75000"/>
                  </a:srgbClr>
                </a:solidFill>
                <a:effectLst/>
                <a:uLnTx/>
                <a:uFillTx/>
                <a:latin typeface="Calibri"/>
                <a:ea typeface="+mn-ea"/>
                <a:cs typeface="+mn-cs"/>
              </a:rPr>
              <a:t>Possible lung damage</a:t>
            </a:r>
          </a:p>
          <a:p>
            <a:pPr marL="171450" marR="0" lvl="0" indent="-171450" algn="l" defTabSz="914400" rtl="0" eaLnBrk="1" fontAlgn="auto" latinLnBrk="0" hangingPunct="1">
              <a:spcBef>
                <a:spcPts val="432"/>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7E868C">
                    <a:lumMod val="75000"/>
                  </a:srgbClr>
                </a:solidFill>
                <a:effectLst/>
                <a:uLnTx/>
                <a:uFillTx/>
                <a:latin typeface="Calibri"/>
                <a:ea typeface="+mn-ea"/>
                <a:cs typeface="+mn-cs"/>
              </a:rPr>
              <a:t>Long-term effect still unknown due to the short time vapes have been on the market.</a:t>
            </a:r>
          </a:p>
          <a:p>
            <a:pPr marL="171450" marR="0" lvl="0" indent="-171450" algn="l" defTabSz="914400" rtl="0" eaLnBrk="1" fontAlgn="auto" latinLnBrk="0" hangingPunct="1">
              <a:lnSpc>
                <a:spcPts val="18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7E868C">
                  <a:lumMod val="75000"/>
                </a:srgbClr>
              </a:solidFill>
              <a:effectLst/>
              <a:uLnTx/>
              <a:uFillTx/>
              <a:latin typeface="Calibri"/>
              <a:ea typeface="+mn-ea"/>
              <a:cs typeface="+mn-cs"/>
            </a:endParaRPr>
          </a:p>
        </p:txBody>
      </p:sp>
    </p:spTree>
    <p:extLst>
      <p:ext uri="{BB962C8B-B14F-4D97-AF65-F5344CB8AC3E}">
        <p14:creationId xmlns:p14="http://schemas.microsoft.com/office/powerpoint/2010/main" val="40537115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1000"/>
                                        <p:tgtEl>
                                          <p:spTgt spid="2052"/>
                                        </p:tgtEl>
                                      </p:cBhvr>
                                    </p:animEffect>
                                    <p:anim calcmode="lin" valueType="num">
                                      <p:cBhvr>
                                        <p:cTn id="8" dur="1000" fill="hold"/>
                                        <p:tgtEl>
                                          <p:spTgt spid="2052"/>
                                        </p:tgtEl>
                                        <p:attrNameLst>
                                          <p:attrName>ppt_x</p:attrName>
                                        </p:attrNameLst>
                                      </p:cBhvr>
                                      <p:tavLst>
                                        <p:tav tm="0">
                                          <p:val>
                                            <p:strVal val="#ppt_x"/>
                                          </p:val>
                                        </p:tav>
                                        <p:tav tm="100000">
                                          <p:val>
                                            <p:strVal val="#ppt_x"/>
                                          </p:val>
                                        </p:tav>
                                      </p:tavLst>
                                    </p:anim>
                                    <p:anim calcmode="lin" valueType="num">
                                      <p:cBhvr>
                                        <p:cTn id="9" dur="1000" fill="hold"/>
                                        <p:tgtEl>
                                          <p:spTgt spid="2052"/>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2052"/>
                                        </p:tgtEl>
                                        <p:attrNameLst>
                                          <p:attrName>style.visibility</p:attrName>
                                        </p:attrNameLst>
                                      </p:cBhvr>
                                      <p:to>
                                        <p:strVal val="hidden"/>
                                      </p:to>
                                    </p:set>
                                  </p:sub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54"/>
                                        </p:tgtEl>
                                        <p:attrNameLst>
                                          <p:attrName>style.visibility</p:attrName>
                                        </p:attrNameLst>
                                      </p:cBhvr>
                                      <p:to>
                                        <p:strVal val="visible"/>
                                      </p:to>
                                    </p:set>
                                    <p:animEffect transition="in" filter="fade">
                                      <p:cBhvr>
                                        <p:cTn id="14" dur="1000"/>
                                        <p:tgtEl>
                                          <p:spTgt spid="2054"/>
                                        </p:tgtEl>
                                      </p:cBhvr>
                                    </p:animEffect>
                                    <p:anim calcmode="lin" valueType="num">
                                      <p:cBhvr>
                                        <p:cTn id="15" dur="1000" fill="hold"/>
                                        <p:tgtEl>
                                          <p:spTgt spid="2054"/>
                                        </p:tgtEl>
                                        <p:attrNameLst>
                                          <p:attrName>ppt_x</p:attrName>
                                        </p:attrNameLst>
                                      </p:cBhvr>
                                      <p:tavLst>
                                        <p:tav tm="0">
                                          <p:val>
                                            <p:strVal val="#ppt_x"/>
                                          </p:val>
                                        </p:tav>
                                        <p:tav tm="100000">
                                          <p:val>
                                            <p:strVal val="#ppt_x"/>
                                          </p:val>
                                        </p:tav>
                                      </p:tavLst>
                                    </p:anim>
                                    <p:anim calcmode="lin" valueType="num">
                                      <p:cBhvr>
                                        <p:cTn id="16" dur="1000" fill="hold"/>
                                        <p:tgtEl>
                                          <p:spTgt spid="2054"/>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2054"/>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058"/>
                                        </p:tgtEl>
                                        <p:attrNameLst>
                                          <p:attrName>style.visibility</p:attrName>
                                        </p:attrNameLst>
                                      </p:cBhvr>
                                      <p:to>
                                        <p:strVal val="visible"/>
                                      </p:to>
                                    </p:set>
                                    <p:animEffect transition="in" filter="fade">
                                      <p:cBhvr>
                                        <p:cTn id="21" dur="1000"/>
                                        <p:tgtEl>
                                          <p:spTgt spid="2058"/>
                                        </p:tgtEl>
                                      </p:cBhvr>
                                    </p:animEffect>
                                    <p:anim calcmode="lin" valueType="num">
                                      <p:cBhvr>
                                        <p:cTn id="22" dur="1000" fill="hold"/>
                                        <p:tgtEl>
                                          <p:spTgt spid="2058"/>
                                        </p:tgtEl>
                                        <p:attrNameLst>
                                          <p:attrName>ppt_x</p:attrName>
                                        </p:attrNameLst>
                                      </p:cBhvr>
                                      <p:tavLst>
                                        <p:tav tm="0">
                                          <p:val>
                                            <p:strVal val="#ppt_x"/>
                                          </p:val>
                                        </p:tav>
                                        <p:tav tm="100000">
                                          <p:val>
                                            <p:strVal val="#ppt_x"/>
                                          </p:val>
                                        </p:tav>
                                      </p:tavLst>
                                    </p:anim>
                                    <p:anim calcmode="lin" valueType="num">
                                      <p:cBhvr>
                                        <p:cTn id="23" dur="1000" fill="hold"/>
                                        <p:tgtEl>
                                          <p:spTgt spid="2058"/>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205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D62C0-5103-791A-69CA-36813AC600EE}"/>
              </a:ext>
            </a:extLst>
          </p:cNvPr>
          <p:cNvSpPr>
            <a:spLocks noGrp="1"/>
          </p:cNvSpPr>
          <p:nvPr>
            <p:ph type="title"/>
          </p:nvPr>
        </p:nvSpPr>
        <p:spPr>
          <a:xfrm>
            <a:off x="457200" y="274638"/>
            <a:ext cx="8229600" cy="1282154"/>
          </a:xfrm>
        </p:spPr>
        <p:txBody>
          <a:bodyPr anchor="b">
            <a:normAutofit/>
          </a:bodyPr>
          <a:lstStyle/>
          <a:p>
            <a:r>
              <a:rPr lang="en-CA" dirty="0"/>
              <a:t>SECOND &amp; THIRD HAND EXPOSURE </a:t>
            </a:r>
          </a:p>
        </p:txBody>
      </p:sp>
      <p:pic>
        <p:nvPicPr>
          <p:cNvPr id="7" name="Content Placeholder 6" descr="A cartoon of a person holding a phone&#10;&#10;Description automatically generated">
            <a:extLst>
              <a:ext uri="{FF2B5EF4-FFF2-40B4-BE49-F238E27FC236}">
                <a16:creationId xmlns:a16="http://schemas.microsoft.com/office/drawing/2014/main" id="{DAE1804A-6646-9945-7C1D-7539DFFB975B}"/>
              </a:ext>
            </a:extLst>
          </p:cNvPr>
          <p:cNvPicPr>
            <a:picLocks noGrp="1" noChangeAspect="1"/>
          </p:cNvPicPr>
          <p:nvPr>
            <p:ph idx="1"/>
          </p:nvPr>
        </p:nvPicPr>
        <p:blipFill>
          <a:blip r:embed="rId3"/>
          <a:stretch>
            <a:fillRect/>
          </a:stretch>
        </p:blipFill>
        <p:spPr>
          <a:xfrm>
            <a:off x="457488" y="1600200"/>
            <a:ext cx="8229023" cy="4525963"/>
          </a:xfrm>
          <a:prstGeom prst="rect">
            <a:avLst/>
          </a:prstGeom>
          <a:noFill/>
        </p:spPr>
      </p:pic>
      <p:sp>
        <p:nvSpPr>
          <p:cNvPr id="4" name="Date Placeholder 3">
            <a:extLst>
              <a:ext uri="{FF2B5EF4-FFF2-40B4-BE49-F238E27FC236}">
                <a16:creationId xmlns:a16="http://schemas.microsoft.com/office/drawing/2014/main" id="{DC834305-D11C-F565-07EE-043074300044}"/>
              </a:ext>
            </a:extLst>
          </p:cNvPr>
          <p:cNvSpPr>
            <a:spLocks noGrp="1"/>
          </p:cNvSpPr>
          <p:nvPr>
            <p:ph type="dt" sz="half" idx="10"/>
          </p:nvPr>
        </p:nvSpPr>
        <p:spPr>
          <a:xfrm>
            <a:off x="6629400" y="6491772"/>
            <a:ext cx="1227266" cy="365125"/>
          </a:xfrm>
        </p:spPr>
        <p:txBody>
          <a:bodyPr anchor="ctr">
            <a:normAutofit/>
          </a:bodyPr>
          <a:lstStyle/>
          <a:p>
            <a:pPr>
              <a:spcAft>
                <a:spcPts val="600"/>
              </a:spcAft>
            </a:pPr>
            <a:fld id="{68DF24FC-FD17-422E-9504-E2F69FF5C7D2}" type="datetime1">
              <a:rPr lang="en-CA" smtClean="0"/>
              <a:pPr>
                <a:spcAft>
                  <a:spcPts val="600"/>
                </a:spcAft>
              </a:pPr>
              <a:t>2025-08-29</a:t>
            </a:fld>
            <a:endParaRPr lang="en-CA"/>
          </a:p>
        </p:txBody>
      </p:sp>
      <p:sp>
        <p:nvSpPr>
          <p:cNvPr id="5" name="Footer Placeholder 4">
            <a:extLst>
              <a:ext uri="{FF2B5EF4-FFF2-40B4-BE49-F238E27FC236}">
                <a16:creationId xmlns:a16="http://schemas.microsoft.com/office/drawing/2014/main" id="{BDB0EE7C-1A2D-C5C2-316D-9401FF155941}"/>
              </a:ext>
            </a:extLst>
          </p:cNvPr>
          <p:cNvSpPr>
            <a:spLocks noGrp="1"/>
          </p:cNvSpPr>
          <p:nvPr>
            <p:ph type="ftr" sz="quarter" idx="11"/>
          </p:nvPr>
        </p:nvSpPr>
        <p:spPr>
          <a:xfrm>
            <a:off x="2987824" y="6491772"/>
            <a:ext cx="4896544" cy="365125"/>
          </a:xfrm>
        </p:spPr>
        <p:txBody>
          <a:bodyPr anchor="ctr">
            <a:normAutofit/>
          </a:bodyPr>
          <a:lstStyle/>
          <a:p>
            <a:pPr>
              <a:spcAft>
                <a:spcPts val="600"/>
              </a:spcAft>
            </a:pPr>
            <a:r>
              <a:rPr lang="en-CA"/>
              <a:t>WINDSOR-ESSEX COUNTY HEALTH UNIT</a:t>
            </a:r>
          </a:p>
        </p:txBody>
      </p:sp>
      <p:sp>
        <p:nvSpPr>
          <p:cNvPr id="6" name="Slide Number Placeholder 5">
            <a:extLst>
              <a:ext uri="{FF2B5EF4-FFF2-40B4-BE49-F238E27FC236}">
                <a16:creationId xmlns:a16="http://schemas.microsoft.com/office/drawing/2014/main" id="{0478E34A-C435-C8C4-E89B-33792EC380AF}"/>
              </a:ext>
            </a:extLst>
          </p:cNvPr>
          <p:cNvSpPr>
            <a:spLocks noGrp="1"/>
          </p:cNvSpPr>
          <p:nvPr>
            <p:ph type="sldNum" sz="quarter" idx="12"/>
          </p:nvPr>
        </p:nvSpPr>
        <p:spPr>
          <a:xfrm>
            <a:off x="7884368" y="6491772"/>
            <a:ext cx="802432" cy="365125"/>
          </a:xfrm>
        </p:spPr>
        <p:txBody>
          <a:bodyPr anchor="ctr">
            <a:normAutofit/>
          </a:bodyPr>
          <a:lstStyle/>
          <a:p>
            <a:pPr>
              <a:spcAft>
                <a:spcPts val="600"/>
              </a:spcAft>
            </a:pPr>
            <a:fld id="{C027CEAB-E64B-42C9-9CB6-F0577637CFD9}" type="slidenum">
              <a:rPr lang="en-CA" smtClean="0"/>
              <a:pPr>
                <a:spcAft>
                  <a:spcPts val="600"/>
                </a:spcAft>
              </a:pPr>
              <a:t>12</a:t>
            </a:fld>
            <a:endParaRPr lang="en-CA"/>
          </a:p>
        </p:txBody>
      </p:sp>
    </p:spTree>
    <p:extLst>
      <p:ext uri="{BB962C8B-B14F-4D97-AF65-F5344CB8AC3E}">
        <p14:creationId xmlns:p14="http://schemas.microsoft.com/office/powerpoint/2010/main" val="888214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6C723-C73B-C9EB-5F9C-BF463488A357}"/>
              </a:ext>
            </a:extLst>
          </p:cNvPr>
          <p:cNvSpPr>
            <a:spLocks noGrp="1"/>
          </p:cNvSpPr>
          <p:nvPr>
            <p:ph type="title"/>
          </p:nvPr>
        </p:nvSpPr>
        <p:spPr>
          <a:xfrm>
            <a:off x="457200" y="274638"/>
            <a:ext cx="8229600" cy="1282154"/>
          </a:xfrm>
        </p:spPr>
        <p:txBody>
          <a:bodyPr anchor="b">
            <a:normAutofit/>
          </a:bodyPr>
          <a:lstStyle/>
          <a:p>
            <a:r>
              <a:rPr lang="en-US" dirty="0"/>
              <a:t>WHAT IS PEER PRESSURE? </a:t>
            </a:r>
            <a:endParaRPr lang="en-CA" dirty="0"/>
          </a:p>
        </p:txBody>
      </p:sp>
      <p:sp>
        <p:nvSpPr>
          <p:cNvPr id="3" name="Content Placeholder 2">
            <a:extLst>
              <a:ext uri="{FF2B5EF4-FFF2-40B4-BE49-F238E27FC236}">
                <a16:creationId xmlns:a16="http://schemas.microsoft.com/office/drawing/2014/main" id="{D72693C7-A6CC-E8A0-3626-71F3273ACA2A}"/>
              </a:ext>
            </a:extLst>
          </p:cNvPr>
          <p:cNvSpPr>
            <a:spLocks noGrp="1"/>
          </p:cNvSpPr>
          <p:nvPr>
            <p:ph sz="half" idx="1"/>
          </p:nvPr>
        </p:nvSpPr>
        <p:spPr>
          <a:xfrm>
            <a:off x="457200" y="1600200"/>
            <a:ext cx="4038600" cy="4525963"/>
          </a:xfrm>
        </p:spPr>
        <p:txBody>
          <a:bodyPr>
            <a:normAutofit/>
          </a:bodyPr>
          <a:lstStyle/>
          <a:p>
            <a:pPr marL="457200" indent="-457200">
              <a:buFont typeface="Arial" panose="020B0604020202020204" pitchFamily="34" charset="0"/>
              <a:buChar char="•"/>
            </a:pPr>
            <a:r>
              <a:rPr lang="en-US" dirty="0"/>
              <a:t>Being influenced by someone or something</a:t>
            </a:r>
            <a:endParaRPr lang="en-US"/>
          </a:p>
          <a:p>
            <a:pPr marL="457200" indent="-457200">
              <a:buFont typeface="Arial" panose="020B0604020202020204" pitchFamily="34" charset="0"/>
              <a:buChar char="•"/>
            </a:pPr>
            <a:r>
              <a:rPr lang="en-US" dirty="0"/>
              <a:t>Choosing to do something you would not otherwise do, in hope of feeling accepted or valued by others</a:t>
            </a:r>
            <a:endParaRPr lang="en-US"/>
          </a:p>
        </p:txBody>
      </p:sp>
      <p:pic>
        <p:nvPicPr>
          <p:cNvPr id="8" name="Picture 7" descr="A group of young women sitting on the ground looking at their phones&#10;&#10;Description automatically generated">
            <a:hlinkClick r:id="rId3"/>
            <a:extLst>
              <a:ext uri="{FF2B5EF4-FFF2-40B4-BE49-F238E27FC236}">
                <a16:creationId xmlns:a16="http://schemas.microsoft.com/office/drawing/2014/main" id="{CA4AB1F4-6D6D-B7FE-603B-E2D9C796E057}"/>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21781" r="21780" b="-1"/>
          <a:stretch/>
        </p:blipFill>
        <p:spPr>
          <a:xfrm>
            <a:off x="4648200" y="1600200"/>
            <a:ext cx="4038600" cy="4525963"/>
          </a:xfrm>
          <a:prstGeom prst="rect">
            <a:avLst/>
          </a:prstGeom>
          <a:noFill/>
        </p:spPr>
      </p:pic>
      <p:sp>
        <p:nvSpPr>
          <p:cNvPr id="4" name="Date Placeholder 3">
            <a:extLst>
              <a:ext uri="{FF2B5EF4-FFF2-40B4-BE49-F238E27FC236}">
                <a16:creationId xmlns:a16="http://schemas.microsoft.com/office/drawing/2014/main" id="{DD769799-7D2D-83D4-CB6A-BBD8ECEDD719}"/>
              </a:ext>
            </a:extLst>
          </p:cNvPr>
          <p:cNvSpPr>
            <a:spLocks noGrp="1"/>
          </p:cNvSpPr>
          <p:nvPr>
            <p:ph type="dt" sz="half" idx="10"/>
          </p:nvPr>
        </p:nvSpPr>
        <p:spPr>
          <a:xfrm>
            <a:off x="6629400" y="6491772"/>
            <a:ext cx="1227266" cy="365125"/>
          </a:xfrm>
        </p:spPr>
        <p:txBody>
          <a:bodyPr anchor="ctr">
            <a:normAutofit/>
          </a:bodyPr>
          <a:lstStyle/>
          <a:p>
            <a:pPr>
              <a:spcAft>
                <a:spcPts val="600"/>
              </a:spcAft>
            </a:pPr>
            <a:fld id="{68DF24FC-FD17-422E-9504-E2F69FF5C7D2}" type="datetime1">
              <a:rPr lang="en-CA" smtClean="0"/>
              <a:pPr>
                <a:spcAft>
                  <a:spcPts val="600"/>
                </a:spcAft>
              </a:pPr>
              <a:t>2025-08-29</a:t>
            </a:fld>
            <a:endParaRPr lang="en-CA"/>
          </a:p>
        </p:txBody>
      </p:sp>
      <p:sp>
        <p:nvSpPr>
          <p:cNvPr id="5" name="Footer Placeholder 4">
            <a:extLst>
              <a:ext uri="{FF2B5EF4-FFF2-40B4-BE49-F238E27FC236}">
                <a16:creationId xmlns:a16="http://schemas.microsoft.com/office/drawing/2014/main" id="{27CD84D4-7374-A1F9-7EED-E62DE9305E86}"/>
              </a:ext>
            </a:extLst>
          </p:cNvPr>
          <p:cNvSpPr>
            <a:spLocks noGrp="1"/>
          </p:cNvSpPr>
          <p:nvPr>
            <p:ph type="ftr" sz="quarter" idx="11"/>
          </p:nvPr>
        </p:nvSpPr>
        <p:spPr>
          <a:xfrm>
            <a:off x="2987824" y="6491772"/>
            <a:ext cx="4896544" cy="365125"/>
          </a:xfrm>
        </p:spPr>
        <p:txBody>
          <a:bodyPr anchor="ctr">
            <a:normAutofit/>
          </a:bodyPr>
          <a:lstStyle/>
          <a:p>
            <a:pPr>
              <a:spcAft>
                <a:spcPts val="600"/>
              </a:spcAft>
            </a:pPr>
            <a:r>
              <a:rPr lang="en-CA"/>
              <a:t>WINDSOR-ESSEX COUNTY HEALTH UNIT</a:t>
            </a:r>
          </a:p>
        </p:txBody>
      </p:sp>
      <p:sp>
        <p:nvSpPr>
          <p:cNvPr id="6" name="Slide Number Placeholder 5">
            <a:extLst>
              <a:ext uri="{FF2B5EF4-FFF2-40B4-BE49-F238E27FC236}">
                <a16:creationId xmlns:a16="http://schemas.microsoft.com/office/drawing/2014/main" id="{19BD14E3-366F-E2E1-4C54-609CB1A0E8B7}"/>
              </a:ext>
            </a:extLst>
          </p:cNvPr>
          <p:cNvSpPr>
            <a:spLocks noGrp="1"/>
          </p:cNvSpPr>
          <p:nvPr>
            <p:ph type="sldNum" sz="quarter" idx="12"/>
          </p:nvPr>
        </p:nvSpPr>
        <p:spPr>
          <a:xfrm>
            <a:off x="7884368" y="6491772"/>
            <a:ext cx="802432" cy="365125"/>
          </a:xfrm>
        </p:spPr>
        <p:txBody>
          <a:bodyPr anchor="ctr">
            <a:normAutofit/>
          </a:bodyPr>
          <a:lstStyle/>
          <a:p>
            <a:pPr>
              <a:spcAft>
                <a:spcPts val="600"/>
              </a:spcAft>
            </a:pPr>
            <a:fld id="{C027CEAB-E64B-42C9-9CB6-F0577637CFD9}" type="slidenum">
              <a:rPr lang="en-CA" smtClean="0"/>
              <a:pPr>
                <a:spcAft>
                  <a:spcPts val="600"/>
                </a:spcAft>
              </a:pPr>
              <a:t>13</a:t>
            </a:fld>
            <a:endParaRPr lang="en-CA"/>
          </a:p>
        </p:txBody>
      </p:sp>
    </p:spTree>
    <p:extLst>
      <p:ext uri="{BB962C8B-B14F-4D97-AF65-F5344CB8AC3E}">
        <p14:creationId xmlns:p14="http://schemas.microsoft.com/office/powerpoint/2010/main" val="283040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74F3B-34CA-5BFD-F27A-F97B562432E0}"/>
              </a:ext>
            </a:extLst>
          </p:cNvPr>
          <p:cNvSpPr>
            <a:spLocks noGrp="1"/>
          </p:cNvSpPr>
          <p:nvPr>
            <p:ph type="title"/>
          </p:nvPr>
        </p:nvSpPr>
        <p:spPr/>
        <p:txBody>
          <a:bodyPr/>
          <a:lstStyle/>
          <a:p>
            <a:r>
              <a:rPr lang="en-US" dirty="0"/>
              <a:t>WHAT IS A GOOD FRIEND?</a:t>
            </a:r>
            <a:endParaRPr lang="en-CA" dirty="0"/>
          </a:p>
        </p:txBody>
      </p:sp>
      <p:sp>
        <p:nvSpPr>
          <p:cNvPr id="3" name="Content Placeholder 2">
            <a:extLst>
              <a:ext uri="{FF2B5EF4-FFF2-40B4-BE49-F238E27FC236}">
                <a16:creationId xmlns:a16="http://schemas.microsoft.com/office/drawing/2014/main" id="{BF5A3CD8-4C11-403C-BA52-71E721F8D367}"/>
              </a:ext>
            </a:extLst>
          </p:cNvPr>
          <p:cNvSpPr>
            <a:spLocks noGrp="1"/>
          </p:cNvSpPr>
          <p:nvPr>
            <p:ph idx="1"/>
          </p:nvPr>
        </p:nvSpPr>
        <p:spPr/>
        <p:txBody>
          <a:bodyPr>
            <a:normAutofit fontScale="70000" lnSpcReduction="20000"/>
          </a:bodyPr>
          <a:lstStyle/>
          <a:p>
            <a:pPr rtl="0"/>
            <a:r>
              <a:rPr lang="en-CA" sz="3800" dirty="0"/>
              <a:t>  </a:t>
            </a:r>
          </a:p>
          <a:p>
            <a:pPr rtl="0"/>
            <a:r>
              <a:rPr lang="en-CA" sz="3800" dirty="0"/>
              <a:t>•</a:t>
            </a:r>
            <a:r>
              <a:rPr lang="en-CA" sz="3800" dirty="0">
                <a:solidFill>
                  <a:schemeClr val="accent6"/>
                </a:solidFill>
              </a:rPr>
              <a:t>Accepting </a:t>
            </a:r>
          </a:p>
          <a:p>
            <a:pPr rtl="0"/>
            <a:endParaRPr lang="en-CA" sz="3800" dirty="0">
              <a:solidFill>
                <a:schemeClr val="accent6"/>
              </a:solidFill>
            </a:endParaRPr>
          </a:p>
          <a:p>
            <a:pPr rtl="0"/>
            <a:r>
              <a:rPr lang="en-CA" sz="3800" dirty="0">
                <a:solidFill>
                  <a:schemeClr val="accent6"/>
                </a:solidFill>
              </a:rPr>
              <a:t>•Does not pressure you into doing something you do not want to do</a:t>
            </a:r>
          </a:p>
          <a:p>
            <a:pPr rtl="0"/>
            <a:r>
              <a:rPr lang="en-CA" sz="3800" dirty="0">
                <a:solidFill>
                  <a:schemeClr val="accent6"/>
                </a:solidFill>
              </a:rPr>
              <a:t> </a:t>
            </a:r>
          </a:p>
          <a:p>
            <a:pPr rtl="0"/>
            <a:r>
              <a:rPr lang="en-CA" sz="3800" dirty="0">
                <a:solidFill>
                  <a:schemeClr val="accent6"/>
                </a:solidFill>
              </a:rPr>
              <a:t>• Positive peer influence</a:t>
            </a:r>
          </a:p>
          <a:p>
            <a:pPr rtl="0"/>
            <a:r>
              <a:rPr lang="en-CA" sz="3800" dirty="0">
                <a:solidFill>
                  <a:schemeClr val="accent6"/>
                </a:solidFill>
              </a:rPr>
              <a:t> </a:t>
            </a:r>
          </a:p>
          <a:p>
            <a:pPr rtl="0"/>
            <a:r>
              <a:rPr lang="en-CA" sz="3800" dirty="0">
                <a:solidFill>
                  <a:schemeClr val="accent6"/>
                </a:solidFill>
              </a:rPr>
              <a:t>• Does not use drugs and can keep you from using drugs</a:t>
            </a:r>
          </a:p>
          <a:p>
            <a:pPr rtl="0"/>
            <a:r>
              <a:rPr lang="en-CA" sz="3800" dirty="0">
                <a:solidFill>
                  <a:schemeClr val="accent6"/>
                </a:solidFill>
              </a:rPr>
              <a:t> </a:t>
            </a:r>
          </a:p>
          <a:p>
            <a:pPr rtl="0"/>
            <a:r>
              <a:rPr lang="en-CA" sz="3800" dirty="0">
                <a:solidFill>
                  <a:schemeClr val="accent6"/>
                </a:solidFill>
              </a:rPr>
              <a:t>• Wants to help you </a:t>
            </a:r>
          </a:p>
          <a:p>
            <a:endParaRPr lang="en-CA" dirty="0"/>
          </a:p>
        </p:txBody>
      </p:sp>
      <p:sp>
        <p:nvSpPr>
          <p:cNvPr id="4" name="Date Placeholder 3">
            <a:extLst>
              <a:ext uri="{FF2B5EF4-FFF2-40B4-BE49-F238E27FC236}">
                <a16:creationId xmlns:a16="http://schemas.microsoft.com/office/drawing/2014/main" id="{83035096-AB07-AB1D-6B24-855F3FBF4488}"/>
              </a:ext>
            </a:extLst>
          </p:cNvPr>
          <p:cNvSpPr>
            <a:spLocks noGrp="1"/>
          </p:cNvSpPr>
          <p:nvPr>
            <p:ph type="dt" sz="half" idx="10"/>
          </p:nvPr>
        </p:nvSpPr>
        <p:spPr/>
        <p:txBody>
          <a:bodyPr/>
          <a:lstStyle/>
          <a:p>
            <a:fld id="{68DF24FC-FD17-422E-9504-E2F69FF5C7D2}" type="datetime1">
              <a:rPr lang="en-CA" smtClean="0"/>
              <a:t>2025-08-29</a:t>
            </a:fld>
            <a:endParaRPr lang="en-CA"/>
          </a:p>
        </p:txBody>
      </p:sp>
      <p:sp>
        <p:nvSpPr>
          <p:cNvPr id="5" name="Footer Placeholder 4">
            <a:extLst>
              <a:ext uri="{FF2B5EF4-FFF2-40B4-BE49-F238E27FC236}">
                <a16:creationId xmlns:a16="http://schemas.microsoft.com/office/drawing/2014/main" id="{7D2CA284-EF53-55EC-5468-6C71DEA46FAB}"/>
              </a:ext>
            </a:extLst>
          </p:cNvPr>
          <p:cNvSpPr>
            <a:spLocks noGrp="1"/>
          </p:cNvSpPr>
          <p:nvPr>
            <p:ph type="ftr" sz="quarter" idx="11"/>
          </p:nvPr>
        </p:nvSpPr>
        <p:spPr/>
        <p:txBody>
          <a:bodyPr/>
          <a:lstStyle/>
          <a:p>
            <a:r>
              <a:rPr lang="en-CA"/>
              <a:t>WINDSOR-ESSEX COUNTY HEALTH UNIT</a:t>
            </a:r>
          </a:p>
        </p:txBody>
      </p:sp>
      <p:sp>
        <p:nvSpPr>
          <p:cNvPr id="6" name="Slide Number Placeholder 5">
            <a:extLst>
              <a:ext uri="{FF2B5EF4-FFF2-40B4-BE49-F238E27FC236}">
                <a16:creationId xmlns:a16="http://schemas.microsoft.com/office/drawing/2014/main" id="{2B0C2D82-7B38-1156-7F19-6A12DCE9EC6C}"/>
              </a:ext>
            </a:extLst>
          </p:cNvPr>
          <p:cNvSpPr>
            <a:spLocks noGrp="1"/>
          </p:cNvSpPr>
          <p:nvPr>
            <p:ph type="sldNum" sz="quarter" idx="12"/>
          </p:nvPr>
        </p:nvSpPr>
        <p:spPr/>
        <p:txBody>
          <a:bodyPr/>
          <a:lstStyle/>
          <a:p>
            <a:fld id="{C027CEAB-E64B-42C9-9CB6-F0577637CFD9}" type="slidenum">
              <a:rPr lang="en-CA" smtClean="0"/>
              <a:t>14</a:t>
            </a:fld>
            <a:endParaRPr lang="en-CA"/>
          </a:p>
        </p:txBody>
      </p:sp>
    </p:spTree>
    <p:extLst>
      <p:ext uri="{BB962C8B-B14F-4D97-AF65-F5344CB8AC3E}">
        <p14:creationId xmlns:p14="http://schemas.microsoft.com/office/powerpoint/2010/main" val="1298527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064CA-7A1C-81DC-132A-DD8E907110EF}"/>
              </a:ext>
            </a:extLst>
          </p:cNvPr>
          <p:cNvSpPr>
            <a:spLocks noGrp="1"/>
          </p:cNvSpPr>
          <p:nvPr>
            <p:ph type="title"/>
          </p:nvPr>
        </p:nvSpPr>
        <p:spPr/>
        <p:txBody>
          <a:bodyPr/>
          <a:lstStyle/>
          <a:p>
            <a:r>
              <a:rPr lang="en-US" dirty="0"/>
              <a:t>HOW DO I SAY NO!</a:t>
            </a:r>
            <a:endParaRPr lang="en-CA" dirty="0"/>
          </a:p>
        </p:txBody>
      </p:sp>
      <p:pic>
        <p:nvPicPr>
          <p:cNvPr id="7" name="Content Placeholder 6">
            <a:extLst>
              <a:ext uri="{FF2B5EF4-FFF2-40B4-BE49-F238E27FC236}">
                <a16:creationId xmlns:a16="http://schemas.microsoft.com/office/drawing/2014/main" id="{033CACEB-37FD-C2E9-9878-EE968E974865}"/>
              </a:ext>
            </a:extLst>
          </p:cNvPr>
          <p:cNvPicPr>
            <a:picLocks noGrp="1" noChangeAspect="1"/>
          </p:cNvPicPr>
          <p:nvPr>
            <p:ph idx="1"/>
          </p:nvPr>
        </p:nvPicPr>
        <p:blipFill>
          <a:blip r:embed="rId3"/>
          <a:stretch>
            <a:fillRect/>
          </a:stretch>
        </p:blipFill>
        <p:spPr>
          <a:xfrm>
            <a:off x="695065" y="1600200"/>
            <a:ext cx="7753870" cy="4525963"/>
          </a:xfrm>
          <a:prstGeom prst="rect">
            <a:avLst/>
          </a:prstGeom>
        </p:spPr>
      </p:pic>
      <p:sp>
        <p:nvSpPr>
          <p:cNvPr id="4" name="Date Placeholder 3">
            <a:extLst>
              <a:ext uri="{FF2B5EF4-FFF2-40B4-BE49-F238E27FC236}">
                <a16:creationId xmlns:a16="http://schemas.microsoft.com/office/drawing/2014/main" id="{F2298F9F-5FB8-78C8-A10F-0F06E1F229DA}"/>
              </a:ext>
            </a:extLst>
          </p:cNvPr>
          <p:cNvSpPr>
            <a:spLocks noGrp="1"/>
          </p:cNvSpPr>
          <p:nvPr>
            <p:ph type="dt" sz="half" idx="10"/>
          </p:nvPr>
        </p:nvSpPr>
        <p:spPr/>
        <p:txBody>
          <a:bodyPr/>
          <a:lstStyle/>
          <a:p>
            <a:fld id="{68DF24FC-FD17-422E-9504-E2F69FF5C7D2}" type="datetime1">
              <a:rPr lang="en-CA" smtClean="0"/>
              <a:t>2025-08-29</a:t>
            </a:fld>
            <a:endParaRPr lang="en-CA"/>
          </a:p>
        </p:txBody>
      </p:sp>
      <p:sp>
        <p:nvSpPr>
          <p:cNvPr id="5" name="Footer Placeholder 4">
            <a:extLst>
              <a:ext uri="{FF2B5EF4-FFF2-40B4-BE49-F238E27FC236}">
                <a16:creationId xmlns:a16="http://schemas.microsoft.com/office/drawing/2014/main" id="{09FA0963-3B8F-F45D-FA4A-6F2A096BEB1A}"/>
              </a:ext>
            </a:extLst>
          </p:cNvPr>
          <p:cNvSpPr>
            <a:spLocks noGrp="1"/>
          </p:cNvSpPr>
          <p:nvPr>
            <p:ph type="ftr" sz="quarter" idx="11"/>
          </p:nvPr>
        </p:nvSpPr>
        <p:spPr/>
        <p:txBody>
          <a:bodyPr/>
          <a:lstStyle/>
          <a:p>
            <a:r>
              <a:rPr lang="en-CA"/>
              <a:t>WINDSOR-ESSEX COUNTY HEALTH UNIT</a:t>
            </a:r>
          </a:p>
        </p:txBody>
      </p:sp>
      <p:sp>
        <p:nvSpPr>
          <p:cNvPr id="6" name="Slide Number Placeholder 5">
            <a:extLst>
              <a:ext uri="{FF2B5EF4-FFF2-40B4-BE49-F238E27FC236}">
                <a16:creationId xmlns:a16="http://schemas.microsoft.com/office/drawing/2014/main" id="{70ED681E-A087-4837-462C-FCCF446ABD18}"/>
              </a:ext>
            </a:extLst>
          </p:cNvPr>
          <p:cNvSpPr>
            <a:spLocks noGrp="1"/>
          </p:cNvSpPr>
          <p:nvPr>
            <p:ph type="sldNum" sz="quarter" idx="12"/>
          </p:nvPr>
        </p:nvSpPr>
        <p:spPr/>
        <p:txBody>
          <a:bodyPr/>
          <a:lstStyle/>
          <a:p>
            <a:fld id="{C027CEAB-E64B-42C9-9CB6-F0577637CFD9}" type="slidenum">
              <a:rPr lang="en-CA" smtClean="0"/>
              <a:t>15</a:t>
            </a:fld>
            <a:endParaRPr lang="en-CA"/>
          </a:p>
        </p:txBody>
      </p:sp>
    </p:spTree>
    <p:extLst>
      <p:ext uri="{BB962C8B-B14F-4D97-AF65-F5344CB8AC3E}">
        <p14:creationId xmlns:p14="http://schemas.microsoft.com/office/powerpoint/2010/main" val="3650893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62302-78D6-2ACA-9B22-3163F882AF3E}"/>
              </a:ext>
            </a:extLst>
          </p:cNvPr>
          <p:cNvSpPr>
            <a:spLocks noGrp="1"/>
          </p:cNvSpPr>
          <p:nvPr>
            <p:ph type="title"/>
          </p:nvPr>
        </p:nvSpPr>
        <p:spPr>
          <a:xfrm>
            <a:off x="457200" y="274638"/>
            <a:ext cx="8229600" cy="1642194"/>
          </a:xfrm>
        </p:spPr>
        <p:txBody>
          <a:bodyPr>
            <a:normAutofit fontScale="90000"/>
          </a:bodyPr>
          <a:lstStyle/>
          <a:p>
            <a:br>
              <a:rPr lang="en-CA" dirty="0">
                <a:effectLst/>
                <a:latin typeface="-apple-system"/>
              </a:rPr>
            </a:br>
            <a:br>
              <a:rPr lang="en-CA" dirty="0">
                <a:effectLst/>
                <a:latin typeface="-apple-system"/>
              </a:rPr>
            </a:br>
            <a:br>
              <a:rPr lang="en-CA" dirty="0">
                <a:effectLst/>
                <a:latin typeface="-apple-system"/>
              </a:rPr>
            </a:br>
            <a:r>
              <a:rPr lang="en-CA" dirty="0">
                <a:effectLst/>
                <a:latin typeface="-apple-system"/>
              </a:rPr>
              <a:t>WAYS TO SAY NO! </a:t>
            </a:r>
            <a:br>
              <a:rPr lang="en-CA" dirty="0">
                <a:effectLst/>
                <a:latin typeface="-apple-system"/>
              </a:rPr>
            </a:br>
            <a:endParaRPr lang="en-CA" dirty="0"/>
          </a:p>
        </p:txBody>
      </p:sp>
      <p:sp>
        <p:nvSpPr>
          <p:cNvPr id="3" name="Content Placeholder 2">
            <a:extLst>
              <a:ext uri="{FF2B5EF4-FFF2-40B4-BE49-F238E27FC236}">
                <a16:creationId xmlns:a16="http://schemas.microsoft.com/office/drawing/2014/main" id="{2AB81A20-1ED1-5A3F-5431-6B1E6B820B30}"/>
              </a:ext>
            </a:extLst>
          </p:cNvPr>
          <p:cNvSpPr>
            <a:spLocks noGrp="1"/>
          </p:cNvSpPr>
          <p:nvPr>
            <p:ph idx="1"/>
          </p:nvPr>
        </p:nvSpPr>
        <p:spPr/>
        <p:txBody>
          <a:bodyPr>
            <a:normAutofit fontScale="85000" lnSpcReduction="20000"/>
          </a:bodyPr>
          <a:lstStyle/>
          <a:p>
            <a:pPr marL="457200" indent="-457200">
              <a:buFont typeface="Arial" panose="020B0604020202020204" pitchFamily="34" charset="0"/>
              <a:buChar char="•"/>
            </a:pPr>
            <a:r>
              <a:rPr lang="en-US"/>
              <a:t>Say “NO THANKS”</a:t>
            </a:r>
          </a:p>
          <a:p>
            <a:pPr marL="457200" indent="-457200">
              <a:buFont typeface="Arial" panose="020B0604020202020204" pitchFamily="34" charset="0"/>
              <a:buChar char="•"/>
            </a:pPr>
            <a:r>
              <a:rPr lang="en-US"/>
              <a:t>Give a reason, fact, or excuse</a:t>
            </a:r>
          </a:p>
          <a:p>
            <a:pPr marL="457200" indent="-457200">
              <a:buFont typeface="Arial" panose="020B0604020202020204" pitchFamily="34" charset="0"/>
              <a:buChar char="•"/>
            </a:pPr>
            <a:r>
              <a:rPr lang="en-US"/>
              <a:t>Use humor, laugh it off</a:t>
            </a:r>
          </a:p>
          <a:p>
            <a:pPr marL="457200" indent="-457200">
              <a:buFont typeface="Arial" panose="020B0604020202020204" pitchFamily="34" charset="0"/>
              <a:buChar char="•"/>
            </a:pPr>
            <a:r>
              <a:rPr lang="en-US"/>
              <a:t>Change the subject or suggest an alternative</a:t>
            </a:r>
          </a:p>
          <a:p>
            <a:pPr marL="457200" indent="-457200">
              <a:buFont typeface="Arial" panose="020B0604020202020204" pitchFamily="34" charset="0"/>
              <a:buChar char="•"/>
            </a:pPr>
            <a:r>
              <a:rPr lang="en-US"/>
              <a:t>Walk away</a:t>
            </a:r>
          </a:p>
          <a:p>
            <a:pPr marL="457200" indent="-457200">
              <a:buFont typeface="Arial" panose="020B0604020202020204" pitchFamily="34" charset="0"/>
              <a:buChar char="•"/>
            </a:pPr>
            <a:r>
              <a:rPr lang="en-US"/>
              <a:t>Broken record or repeated refusal</a:t>
            </a:r>
          </a:p>
          <a:p>
            <a:pPr marL="457200" indent="-457200">
              <a:buFont typeface="Arial" panose="020B0604020202020204" pitchFamily="34" charset="0"/>
              <a:buChar char="•"/>
            </a:pPr>
            <a:r>
              <a:rPr lang="en-US"/>
              <a:t>Cold shoulder or ignoring</a:t>
            </a:r>
          </a:p>
          <a:p>
            <a:pPr marL="457200" indent="-457200">
              <a:buFont typeface="Arial" panose="020B0604020202020204" pitchFamily="34" charset="0"/>
              <a:buChar char="•"/>
            </a:pPr>
            <a:r>
              <a:rPr lang="en-US"/>
              <a:t>Avoid the situation</a:t>
            </a:r>
          </a:p>
          <a:p>
            <a:pPr marL="457200" indent="-457200">
              <a:buFont typeface="Arial" panose="020B0604020202020204" pitchFamily="34" charset="0"/>
              <a:buChar char="•"/>
            </a:pPr>
            <a:r>
              <a:rPr lang="en-US"/>
              <a:t>Have an escape plan</a:t>
            </a:r>
          </a:p>
          <a:p>
            <a:pPr marL="457200" indent="-457200">
              <a:buFont typeface="Arial" panose="020B0604020202020204" pitchFamily="34" charset="0"/>
              <a:buChar char="•"/>
            </a:pPr>
            <a:r>
              <a:rPr lang="en-US"/>
              <a:t>Strength in numbers</a:t>
            </a:r>
            <a:endParaRPr lang="en-US" dirty="0"/>
          </a:p>
        </p:txBody>
      </p:sp>
      <p:sp>
        <p:nvSpPr>
          <p:cNvPr id="4" name="Date Placeholder 3">
            <a:extLst>
              <a:ext uri="{FF2B5EF4-FFF2-40B4-BE49-F238E27FC236}">
                <a16:creationId xmlns:a16="http://schemas.microsoft.com/office/drawing/2014/main" id="{8C81D8C8-C24F-78E3-6F28-BEB76DDE038B}"/>
              </a:ext>
            </a:extLst>
          </p:cNvPr>
          <p:cNvSpPr>
            <a:spLocks noGrp="1"/>
          </p:cNvSpPr>
          <p:nvPr>
            <p:ph type="dt" sz="half" idx="10"/>
          </p:nvPr>
        </p:nvSpPr>
        <p:spPr/>
        <p:txBody>
          <a:bodyPr/>
          <a:lstStyle/>
          <a:p>
            <a:fld id="{68DF24FC-FD17-422E-9504-E2F69FF5C7D2}" type="datetime1">
              <a:rPr lang="en-CA" smtClean="0"/>
              <a:t>2025-08-29</a:t>
            </a:fld>
            <a:endParaRPr lang="en-CA"/>
          </a:p>
        </p:txBody>
      </p:sp>
      <p:sp>
        <p:nvSpPr>
          <p:cNvPr id="5" name="Footer Placeholder 4">
            <a:extLst>
              <a:ext uri="{FF2B5EF4-FFF2-40B4-BE49-F238E27FC236}">
                <a16:creationId xmlns:a16="http://schemas.microsoft.com/office/drawing/2014/main" id="{CD69B016-45B6-D6C4-5D1E-12E3C35DAA89}"/>
              </a:ext>
            </a:extLst>
          </p:cNvPr>
          <p:cNvSpPr>
            <a:spLocks noGrp="1"/>
          </p:cNvSpPr>
          <p:nvPr>
            <p:ph type="ftr" sz="quarter" idx="11"/>
          </p:nvPr>
        </p:nvSpPr>
        <p:spPr/>
        <p:txBody>
          <a:bodyPr/>
          <a:lstStyle/>
          <a:p>
            <a:r>
              <a:rPr lang="en-CA"/>
              <a:t>WINDSOR-ESSEX COUNTY HEALTH UNIT</a:t>
            </a:r>
          </a:p>
        </p:txBody>
      </p:sp>
      <p:sp>
        <p:nvSpPr>
          <p:cNvPr id="6" name="Slide Number Placeholder 5">
            <a:extLst>
              <a:ext uri="{FF2B5EF4-FFF2-40B4-BE49-F238E27FC236}">
                <a16:creationId xmlns:a16="http://schemas.microsoft.com/office/drawing/2014/main" id="{834B59FB-34AE-C5E4-C3B3-D6002199EBA4}"/>
              </a:ext>
            </a:extLst>
          </p:cNvPr>
          <p:cNvSpPr>
            <a:spLocks noGrp="1"/>
          </p:cNvSpPr>
          <p:nvPr>
            <p:ph type="sldNum" sz="quarter" idx="12"/>
          </p:nvPr>
        </p:nvSpPr>
        <p:spPr/>
        <p:txBody>
          <a:bodyPr/>
          <a:lstStyle/>
          <a:p>
            <a:fld id="{C027CEAB-E64B-42C9-9CB6-F0577637CFD9}" type="slidenum">
              <a:rPr lang="en-CA" smtClean="0"/>
              <a:t>16</a:t>
            </a:fld>
            <a:endParaRPr lang="en-CA"/>
          </a:p>
        </p:txBody>
      </p:sp>
      <p:pic>
        <p:nvPicPr>
          <p:cNvPr id="8" name="Picture 7" descr="A no smoking sign&#10;&#10;Description automatically generated">
            <a:hlinkClick r:id="rId3"/>
            <a:extLst>
              <a:ext uri="{FF2B5EF4-FFF2-40B4-BE49-F238E27FC236}">
                <a16:creationId xmlns:a16="http://schemas.microsoft.com/office/drawing/2014/main" id="{7F8DA266-E06B-9E8C-4118-53A989795F3A}"/>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933416" y="3863181"/>
            <a:ext cx="2383000" cy="2383000"/>
          </a:xfrm>
          <a:prstGeom prst="rect">
            <a:avLst/>
          </a:prstGeom>
        </p:spPr>
      </p:pic>
    </p:spTree>
    <p:extLst>
      <p:ext uri="{BB962C8B-B14F-4D97-AF65-F5344CB8AC3E}">
        <p14:creationId xmlns:p14="http://schemas.microsoft.com/office/powerpoint/2010/main" val="1024886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BAF67-D045-4916-815C-DCA84975607C}"/>
              </a:ext>
            </a:extLst>
          </p:cNvPr>
          <p:cNvSpPr>
            <a:spLocks noGrp="1"/>
          </p:cNvSpPr>
          <p:nvPr>
            <p:ph type="title"/>
          </p:nvPr>
        </p:nvSpPr>
        <p:spPr/>
        <p:txBody>
          <a:bodyPr/>
          <a:lstStyle/>
          <a:p>
            <a:r>
              <a:rPr lang="en-US" dirty="0"/>
              <a:t>ACTIVITY</a:t>
            </a:r>
            <a:endParaRPr lang="en-CA" dirty="0"/>
          </a:p>
        </p:txBody>
      </p:sp>
      <p:sp>
        <p:nvSpPr>
          <p:cNvPr id="4" name="Date Placeholder 3">
            <a:extLst>
              <a:ext uri="{FF2B5EF4-FFF2-40B4-BE49-F238E27FC236}">
                <a16:creationId xmlns:a16="http://schemas.microsoft.com/office/drawing/2014/main" id="{5A5B57EF-C9EA-6134-9155-0BFF87577DFE}"/>
              </a:ext>
            </a:extLst>
          </p:cNvPr>
          <p:cNvSpPr>
            <a:spLocks noGrp="1"/>
          </p:cNvSpPr>
          <p:nvPr>
            <p:ph type="dt" sz="half" idx="10"/>
          </p:nvPr>
        </p:nvSpPr>
        <p:spPr/>
        <p:txBody>
          <a:bodyPr/>
          <a:lstStyle/>
          <a:p>
            <a:fld id="{68DF24FC-FD17-422E-9504-E2F69FF5C7D2}" type="datetime1">
              <a:rPr lang="en-CA" smtClean="0"/>
              <a:t>2025-08-29</a:t>
            </a:fld>
            <a:endParaRPr lang="en-CA"/>
          </a:p>
        </p:txBody>
      </p:sp>
      <p:sp>
        <p:nvSpPr>
          <p:cNvPr id="5" name="Footer Placeholder 4">
            <a:extLst>
              <a:ext uri="{FF2B5EF4-FFF2-40B4-BE49-F238E27FC236}">
                <a16:creationId xmlns:a16="http://schemas.microsoft.com/office/drawing/2014/main" id="{0B12A639-A5A4-7F2F-68C6-EDF272E8013F}"/>
              </a:ext>
            </a:extLst>
          </p:cNvPr>
          <p:cNvSpPr>
            <a:spLocks noGrp="1"/>
          </p:cNvSpPr>
          <p:nvPr>
            <p:ph type="ftr" sz="quarter" idx="11"/>
          </p:nvPr>
        </p:nvSpPr>
        <p:spPr/>
        <p:txBody>
          <a:bodyPr/>
          <a:lstStyle/>
          <a:p>
            <a:r>
              <a:rPr lang="en-CA"/>
              <a:t>WINDSOR-ESSEX COUNTY HEALTH UNIT</a:t>
            </a:r>
          </a:p>
        </p:txBody>
      </p:sp>
      <p:sp>
        <p:nvSpPr>
          <p:cNvPr id="6" name="Slide Number Placeholder 5">
            <a:extLst>
              <a:ext uri="{FF2B5EF4-FFF2-40B4-BE49-F238E27FC236}">
                <a16:creationId xmlns:a16="http://schemas.microsoft.com/office/drawing/2014/main" id="{7CDE3249-85F4-21E3-D010-505073009F62}"/>
              </a:ext>
            </a:extLst>
          </p:cNvPr>
          <p:cNvSpPr>
            <a:spLocks noGrp="1"/>
          </p:cNvSpPr>
          <p:nvPr>
            <p:ph type="sldNum" sz="quarter" idx="12"/>
          </p:nvPr>
        </p:nvSpPr>
        <p:spPr/>
        <p:txBody>
          <a:bodyPr/>
          <a:lstStyle/>
          <a:p>
            <a:fld id="{C027CEAB-E64B-42C9-9CB6-F0577637CFD9}" type="slidenum">
              <a:rPr lang="en-CA" smtClean="0"/>
              <a:t>17</a:t>
            </a:fld>
            <a:endParaRPr lang="en-CA"/>
          </a:p>
        </p:txBody>
      </p:sp>
      <p:pic>
        <p:nvPicPr>
          <p:cNvPr id="7" name="Content Placeholder 11" descr="Colored pencils">
            <a:extLst>
              <a:ext uri="{FF2B5EF4-FFF2-40B4-BE49-F238E27FC236}">
                <a16:creationId xmlns:a16="http://schemas.microsoft.com/office/drawing/2014/main" id="{18DA73FC-DCC8-64F6-865C-875355921BB3}"/>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59625" y="1602119"/>
            <a:ext cx="6824749" cy="4522124"/>
          </a:xfrm>
        </p:spPr>
      </p:pic>
    </p:spTree>
    <p:extLst>
      <p:ext uri="{BB962C8B-B14F-4D97-AF65-F5344CB8AC3E}">
        <p14:creationId xmlns:p14="http://schemas.microsoft.com/office/powerpoint/2010/main" val="3387641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F5A4A615-D8A2-8A51-68A2-876D048D3116}"/>
              </a:ext>
            </a:extLst>
          </p:cNvPr>
          <p:cNvSpPr>
            <a:spLocks noGrp="1"/>
          </p:cNvSpPr>
          <p:nvPr>
            <p:ph type="title"/>
          </p:nvPr>
        </p:nvSpPr>
        <p:spPr>
          <a:xfrm>
            <a:off x="457200" y="274638"/>
            <a:ext cx="8229600" cy="1282154"/>
          </a:xfrm>
        </p:spPr>
        <p:txBody>
          <a:bodyPr anchor="b">
            <a:normAutofit/>
          </a:bodyPr>
          <a:lstStyle/>
          <a:p>
            <a:r>
              <a:rPr lang="en-US" dirty="0"/>
              <a:t>VAPING REGULATIONS</a:t>
            </a:r>
          </a:p>
        </p:txBody>
      </p:sp>
      <p:pic>
        <p:nvPicPr>
          <p:cNvPr id="2" name="Picture 2" descr="Image result for no smoking no vaping signs ontario">
            <a:extLst>
              <a:ext uri="{FF2B5EF4-FFF2-40B4-BE49-F238E27FC236}">
                <a16:creationId xmlns:a16="http://schemas.microsoft.com/office/drawing/2014/main" id="{CAF21196-3217-4744-A797-53B8D74E909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bwMode="auto">
          <a:xfrm>
            <a:off x="457200" y="2344967"/>
            <a:ext cx="4038600" cy="3036429"/>
          </a:xfrm>
          <a:prstGeom prst="rect">
            <a:avLst/>
          </a:prstGeom>
          <a:noFill/>
        </p:spPr>
      </p:pic>
      <p:sp>
        <p:nvSpPr>
          <p:cNvPr id="3" name="Content Placeholder 2">
            <a:extLst>
              <a:ext uri="{FF2B5EF4-FFF2-40B4-BE49-F238E27FC236}">
                <a16:creationId xmlns:a16="http://schemas.microsoft.com/office/drawing/2014/main" id="{D373ED12-D2C6-58C6-7659-5B6A389C9A03}"/>
              </a:ext>
            </a:extLst>
          </p:cNvPr>
          <p:cNvSpPr>
            <a:spLocks noGrp="1"/>
          </p:cNvSpPr>
          <p:nvPr>
            <p:ph sz="half" idx="2"/>
          </p:nvPr>
        </p:nvSpPr>
        <p:spPr>
          <a:xfrm>
            <a:off x="4648200" y="1600200"/>
            <a:ext cx="4038600" cy="4525963"/>
          </a:xfrm>
        </p:spPr>
        <p:txBody>
          <a:bodyPr>
            <a:normAutofit/>
          </a:bodyPr>
          <a:lstStyle/>
          <a:p>
            <a:pPr marL="457200" indent="-457200">
              <a:lnSpc>
                <a:spcPct val="90000"/>
              </a:lnSpc>
              <a:buFont typeface="Arial" panose="020B0604020202020204" pitchFamily="34" charset="0"/>
              <a:buChar char="•"/>
            </a:pPr>
            <a:r>
              <a:rPr lang="en-CA" sz="2200" dirty="0"/>
              <a:t>Vaping is</a:t>
            </a:r>
            <a:r>
              <a:rPr lang="en-CA" sz="2200" b="1" dirty="0"/>
              <a:t> NOT allowed </a:t>
            </a:r>
            <a:r>
              <a:rPr lang="en-US" sz="2200" dirty="0"/>
              <a:t>on school property and within </a:t>
            </a:r>
            <a:r>
              <a:rPr lang="en-US" sz="2200" b="1" dirty="0"/>
              <a:t>20m </a:t>
            </a:r>
            <a:r>
              <a:rPr lang="en-US" sz="2200" dirty="0"/>
              <a:t>from the perimeter of the school – 2 bus lengths</a:t>
            </a:r>
          </a:p>
          <a:p>
            <a:pPr marL="457200" indent="-457200">
              <a:lnSpc>
                <a:spcPct val="90000"/>
              </a:lnSpc>
              <a:buFont typeface="Arial" panose="020B0604020202020204" pitchFamily="34" charset="0"/>
              <a:buChar char="•"/>
            </a:pPr>
            <a:r>
              <a:rPr lang="en-US" sz="2200" dirty="0"/>
              <a:t>Cities/towns have bylaws in place restricting vaping areas such as parks, playgrounds, and sport fields</a:t>
            </a:r>
          </a:p>
          <a:p>
            <a:pPr marL="457200" indent="-457200">
              <a:lnSpc>
                <a:spcPct val="90000"/>
              </a:lnSpc>
              <a:spcBef>
                <a:spcPts val="0"/>
              </a:spcBef>
              <a:spcAft>
                <a:spcPts val="1350"/>
              </a:spcAft>
              <a:buFont typeface="Arial" panose="020B0604020202020204" pitchFamily="34" charset="0"/>
              <a:buChar char="•"/>
            </a:pPr>
            <a:r>
              <a:rPr lang="en-US" sz="2200" dirty="0"/>
              <a:t>Supplying youth under 19 years (giving a tobacco product, a vape, or any vape component- including e-juice) is illegal </a:t>
            </a:r>
          </a:p>
          <a:p>
            <a:pPr marL="457200" indent="-457200">
              <a:lnSpc>
                <a:spcPct val="90000"/>
              </a:lnSpc>
              <a:buFont typeface="Arial" panose="020B0604020202020204" pitchFamily="34" charset="0"/>
              <a:buChar char="•"/>
            </a:pPr>
            <a:endParaRPr lang="en-US" sz="2000" dirty="0"/>
          </a:p>
          <a:p>
            <a:pPr marL="457200" indent="-457200">
              <a:lnSpc>
                <a:spcPct val="90000"/>
              </a:lnSpc>
              <a:buFont typeface="Arial" panose="020B0604020202020204" pitchFamily="34" charset="0"/>
              <a:buChar char="•"/>
            </a:pPr>
            <a:endParaRPr lang="en-CA" sz="2000" dirty="0"/>
          </a:p>
        </p:txBody>
      </p:sp>
      <p:sp>
        <p:nvSpPr>
          <p:cNvPr id="4" name="Date Placeholder 3">
            <a:extLst>
              <a:ext uri="{FF2B5EF4-FFF2-40B4-BE49-F238E27FC236}">
                <a16:creationId xmlns:a16="http://schemas.microsoft.com/office/drawing/2014/main" id="{6401E7BB-B92A-250E-09EE-CBD11468C602}"/>
              </a:ext>
            </a:extLst>
          </p:cNvPr>
          <p:cNvSpPr>
            <a:spLocks noGrp="1"/>
          </p:cNvSpPr>
          <p:nvPr>
            <p:ph type="dt" sz="half" idx="10"/>
          </p:nvPr>
        </p:nvSpPr>
        <p:spPr>
          <a:xfrm>
            <a:off x="6629400" y="6491772"/>
            <a:ext cx="1227266" cy="365125"/>
          </a:xfrm>
        </p:spPr>
        <p:txBody>
          <a:bodyPr anchor="ctr">
            <a:normAutofit/>
          </a:bodyPr>
          <a:lstStyle/>
          <a:p>
            <a:pPr>
              <a:spcAft>
                <a:spcPts val="600"/>
              </a:spcAft>
            </a:pPr>
            <a:fld id="{68DF24FC-FD17-422E-9504-E2F69FF5C7D2}" type="datetime1">
              <a:rPr lang="en-CA" smtClean="0"/>
              <a:pPr>
                <a:spcAft>
                  <a:spcPts val="600"/>
                </a:spcAft>
              </a:pPr>
              <a:t>2025-08-29</a:t>
            </a:fld>
            <a:endParaRPr lang="en-CA"/>
          </a:p>
        </p:txBody>
      </p:sp>
      <p:sp>
        <p:nvSpPr>
          <p:cNvPr id="5" name="Footer Placeholder 4">
            <a:extLst>
              <a:ext uri="{FF2B5EF4-FFF2-40B4-BE49-F238E27FC236}">
                <a16:creationId xmlns:a16="http://schemas.microsoft.com/office/drawing/2014/main" id="{B873C646-D31F-A190-2D80-733525622619}"/>
              </a:ext>
            </a:extLst>
          </p:cNvPr>
          <p:cNvSpPr>
            <a:spLocks noGrp="1"/>
          </p:cNvSpPr>
          <p:nvPr>
            <p:ph type="ftr" sz="quarter" idx="11"/>
          </p:nvPr>
        </p:nvSpPr>
        <p:spPr>
          <a:xfrm>
            <a:off x="2987824" y="6491772"/>
            <a:ext cx="4896544" cy="365125"/>
          </a:xfrm>
        </p:spPr>
        <p:txBody>
          <a:bodyPr anchor="ctr">
            <a:normAutofit/>
          </a:bodyPr>
          <a:lstStyle/>
          <a:p>
            <a:pPr>
              <a:spcAft>
                <a:spcPts val="600"/>
              </a:spcAft>
            </a:pPr>
            <a:r>
              <a:rPr lang="en-CA"/>
              <a:t>WINDSOR-ESSEX COUNTY HEALTH UNIT</a:t>
            </a:r>
          </a:p>
        </p:txBody>
      </p:sp>
      <p:sp>
        <p:nvSpPr>
          <p:cNvPr id="6" name="Slide Number Placeholder 5">
            <a:extLst>
              <a:ext uri="{FF2B5EF4-FFF2-40B4-BE49-F238E27FC236}">
                <a16:creationId xmlns:a16="http://schemas.microsoft.com/office/drawing/2014/main" id="{8C537740-4D5C-E7E6-F3A6-B0E86EDFEDF9}"/>
              </a:ext>
            </a:extLst>
          </p:cNvPr>
          <p:cNvSpPr>
            <a:spLocks noGrp="1"/>
          </p:cNvSpPr>
          <p:nvPr>
            <p:ph type="sldNum" sz="quarter" idx="12"/>
          </p:nvPr>
        </p:nvSpPr>
        <p:spPr>
          <a:xfrm>
            <a:off x="7884368" y="6491772"/>
            <a:ext cx="802432" cy="365125"/>
          </a:xfrm>
        </p:spPr>
        <p:txBody>
          <a:bodyPr anchor="ctr">
            <a:normAutofit/>
          </a:bodyPr>
          <a:lstStyle/>
          <a:p>
            <a:pPr>
              <a:spcAft>
                <a:spcPts val="600"/>
              </a:spcAft>
            </a:pPr>
            <a:fld id="{C027CEAB-E64B-42C9-9CB6-F0577637CFD9}" type="slidenum">
              <a:rPr lang="en-CA" smtClean="0"/>
              <a:pPr>
                <a:spcAft>
                  <a:spcPts val="600"/>
                </a:spcAft>
              </a:pPr>
              <a:t>18</a:t>
            </a:fld>
            <a:endParaRPr lang="en-CA"/>
          </a:p>
        </p:txBody>
      </p:sp>
    </p:spTree>
    <p:extLst>
      <p:ext uri="{BB962C8B-B14F-4D97-AF65-F5344CB8AC3E}">
        <p14:creationId xmlns:p14="http://schemas.microsoft.com/office/powerpoint/2010/main" val="2852075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69996-3256-1A1D-B4F5-2175F0F91B64}"/>
              </a:ext>
            </a:extLst>
          </p:cNvPr>
          <p:cNvSpPr>
            <a:spLocks noGrp="1"/>
          </p:cNvSpPr>
          <p:nvPr>
            <p:ph type="title"/>
          </p:nvPr>
        </p:nvSpPr>
        <p:spPr>
          <a:xfrm>
            <a:off x="457200" y="274638"/>
            <a:ext cx="8229600" cy="1282154"/>
          </a:xfrm>
        </p:spPr>
        <p:txBody>
          <a:bodyPr anchor="b">
            <a:normAutofit/>
          </a:bodyPr>
          <a:lstStyle/>
          <a:p>
            <a:r>
              <a:rPr lang="en-US" dirty="0"/>
              <a:t>WHERE TO GET HELP?</a:t>
            </a:r>
            <a:endParaRPr lang="en-CA" dirty="0"/>
          </a:p>
        </p:txBody>
      </p:sp>
      <p:sp>
        <p:nvSpPr>
          <p:cNvPr id="14" name="Date Placeholder 3">
            <a:extLst>
              <a:ext uri="{FF2B5EF4-FFF2-40B4-BE49-F238E27FC236}">
                <a16:creationId xmlns:a16="http://schemas.microsoft.com/office/drawing/2014/main" id="{044F2725-3CEF-14AB-6825-4BB0149FC16A}"/>
              </a:ext>
            </a:extLst>
          </p:cNvPr>
          <p:cNvSpPr>
            <a:spLocks noGrp="1"/>
          </p:cNvSpPr>
          <p:nvPr>
            <p:ph type="dt" sz="half" idx="10"/>
          </p:nvPr>
        </p:nvSpPr>
        <p:spPr>
          <a:xfrm>
            <a:off x="6629400" y="6491772"/>
            <a:ext cx="1227266" cy="365125"/>
          </a:xfrm>
        </p:spPr>
        <p:txBody>
          <a:bodyPr/>
          <a:lstStyle/>
          <a:p>
            <a:pPr>
              <a:spcAft>
                <a:spcPts val="600"/>
              </a:spcAft>
            </a:pPr>
            <a:fld id="{68DF24FC-FD17-422E-9504-E2F69FF5C7D2}" type="datetime1">
              <a:rPr lang="en-CA" smtClean="0"/>
              <a:pPr>
                <a:spcAft>
                  <a:spcPts val="600"/>
                </a:spcAft>
              </a:pPr>
              <a:t>2025-08-29</a:t>
            </a:fld>
            <a:endParaRPr lang="en-CA"/>
          </a:p>
        </p:txBody>
      </p:sp>
      <p:sp>
        <p:nvSpPr>
          <p:cNvPr id="16" name="Footer Placeholder 4">
            <a:extLst>
              <a:ext uri="{FF2B5EF4-FFF2-40B4-BE49-F238E27FC236}">
                <a16:creationId xmlns:a16="http://schemas.microsoft.com/office/drawing/2014/main" id="{2D9B5BA1-B77B-DD20-7C8F-EC89B0F03257}"/>
              </a:ext>
            </a:extLst>
          </p:cNvPr>
          <p:cNvSpPr>
            <a:spLocks noGrp="1"/>
          </p:cNvSpPr>
          <p:nvPr>
            <p:ph type="ftr" sz="quarter" idx="11"/>
          </p:nvPr>
        </p:nvSpPr>
        <p:spPr>
          <a:xfrm>
            <a:off x="2987824" y="6491772"/>
            <a:ext cx="4896544" cy="365125"/>
          </a:xfrm>
        </p:spPr>
        <p:txBody>
          <a:bodyPr/>
          <a:lstStyle/>
          <a:p>
            <a:pPr>
              <a:spcAft>
                <a:spcPts val="600"/>
              </a:spcAft>
            </a:pPr>
            <a:r>
              <a:rPr lang="en-CA"/>
              <a:t>WINDSOR-ESSEX COUNTY HEALTH UNIT</a:t>
            </a:r>
          </a:p>
        </p:txBody>
      </p:sp>
      <p:sp>
        <p:nvSpPr>
          <p:cNvPr id="18" name="Slide Number Placeholder 5">
            <a:extLst>
              <a:ext uri="{FF2B5EF4-FFF2-40B4-BE49-F238E27FC236}">
                <a16:creationId xmlns:a16="http://schemas.microsoft.com/office/drawing/2014/main" id="{FA15C9E2-D01E-3628-A5E8-14074C8ACB42}"/>
              </a:ext>
            </a:extLst>
          </p:cNvPr>
          <p:cNvSpPr>
            <a:spLocks noGrp="1"/>
          </p:cNvSpPr>
          <p:nvPr>
            <p:ph type="sldNum" sz="quarter" idx="12"/>
          </p:nvPr>
        </p:nvSpPr>
        <p:spPr>
          <a:xfrm>
            <a:off x="7884368" y="6491772"/>
            <a:ext cx="802432" cy="365125"/>
          </a:xfrm>
        </p:spPr>
        <p:txBody>
          <a:bodyPr/>
          <a:lstStyle/>
          <a:p>
            <a:pPr>
              <a:spcAft>
                <a:spcPts val="600"/>
              </a:spcAft>
            </a:pPr>
            <a:fld id="{C027CEAB-E64B-42C9-9CB6-F0577637CFD9}" type="slidenum">
              <a:rPr lang="en-CA" smtClean="0"/>
              <a:pPr>
                <a:spcAft>
                  <a:spcPts val="600"/>
                </a:spcAft>
              </a:pPr>
              <a:t>19</a:t>
            </a:fld>
            <a:endParaRPr lang="en-CA"/>
          </a:p>
        </p:txBody>
      </p:sp>
      <p:sp>
        <p:nvSpPr>
          <p:cNvPr id="3" name="Content Placeholder 2">
            <a:extLst>
              <a:ext uri="{FF2B5EF4-FFF2-40B4-BE49-F238E27FC236}">
                <a16:creationId xmlns:a16="http://schemas.microsoft.com/office/drawing/2014/main" id="{D3E532F9-872E-EF63-A429-ADEF8FCCC1FB}"/>
              </a:ext>
            </a:extLst>
          </p:cNvPr>
          <p:cNvSpPr>
            <a:spLocks/>
          </p:cNvSpPr>
          <p:nvPr/>
        </p:nvSpPr>
        <p:spPr>
          <a:xfrm>
            <a:off x="457200" y="1600200"/>
            <a:ext cx="8229600" cy="4525963"/>
          </a:xfrm>
          <a:prstGeom prst="rect">
            <a:avLst/>
          </a:prstGeom>
        </p:spPr>
        <p:txBody>
          <a:bodyPr/>
          <a:lstStyle/>
          <a:p>
            <a:pPr marL="457200" indent="-457200">
              <a:buFont typeface="Arial" panose="020B0604020202020204" pitchFamily="34" charset="0"/>
              <a:buChar char="•"/>
            </a:pPr>
            <a:endParaRPr lang="en-CA" dirty="0"/>
          </a:p>
        </p:txBody>
      </p:sp>
      <p:sp>
        <p:nvSpPr>
          <p:cNvPr id="6" name="Slide Number Placeholder 5">
            <a:extLst>
              <a:ext uri="{FF2B5EF4-FFF2-40B4-BE49-F238E27FC236}">
                <a16:creationId xmlns:a16="http://schemas.microsoft.com/office/drawing/2014/main" id="{E2DB5E33-F84D-11C6-20C8-7F3555CC1C7B}"/>
              </a:ext>
            </a:extLst>
          </p:cNvPr>
          <p:cNvSpPr>
            <a:spLocks/>
          </p:cNvSpPr>
          <p:nvPr/>
        </p:nvSpPr>
        <p:spPr>
          <a:xfrm>
            <a:off x="7315331" y="5811794"/>
            <a:ext cx="690886" cy="314369"/>
          </a:xfrm>
          <a:prstGeom prst="rect">
            <a:avLst/>
          </a:prstGeom>
        </p:spPr>
        <p:txBody>
          <a:bodyPr/>
          <a:lstStyle/>
          <a:p>
            <a:pPr defTabSz="786384">
              <a:spcAft>
                <a:spcPts val="600"/>
              </a:spcAft>
            </a:pPr>
            <a:endParaRPr lang="en-CA" dirty="0"/>
          </a:p>
        </p:txBody>
      </p:sp>
      <p:pic>
        <p:nvPicPr>
          <p:cNvPr id="7" name="Picture 6" descr="A picture containing wooden block, wooden, indoor, dice&#10;&#10;Description automatically generated">
            <a:extLst>
              <a:ext uri="{FF2B5EF4-FFF2-40B4-BE49-F238E27FC236}">
                <a16:creationId xmlns:a16="http://schemas.microsoft.com/office/drawing/2014/main" id="{83981635-B1DC-4FE8-9D0D-447B19B5983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82707" y="1624824"/>
            <a:ext cx="2612738" cy="3934182"/>
          </a:xfrm>
          <a:prstGeom prst="rect">
            <a:avLst/>
          </a:prstGeom>
        </p:spPr>
      </p:pic>
      <p:graphicFrame>
        <p:nvGraphicFramePr>
          <p:cNvPr id="8" name="Content Placeholder 2">
            <a:extLst>
              <a:ext uri="{FF2B5EF4-FFF2-40B4-BE49-F238E27FC236}">
                <a16:creationId xmlns:a16="http://schemas.microsoft.com/office/drawing/2014/main" id="{0295BCAD-A88C-2D04-631B-ABC828455201}"/>
              </a:ext>
            </a:extLst>
          </p:cNvPr>
          <p:cNvGraphicFramePr>
            <a:graphicFrameLocks/>
          </p:cNvGraphicFramePr>
          <p:nvPr>
            <p:extLst>
              <p:ext uri="{D42A27DB-BD31-4B8C-83A1-F6EECF244321}">
                <p14:modId xmlns:p14="http://schemas.microsoft.com/office/powerpoint/2010/main" val="1525486681"/>
              </p:ext>
            </p:extLst>
          </p:nvPr>
        </p:nvGraphicFramePr>
        <p:xfrm>
          <a:off x="3566191" y="1778920"/>
          <a:ext cx="4649862" cy="381018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277424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Date Placeholder 3"/>
          <p:cNvSpPr>
            <a:spLocks noGrp="1"/>
          </p:cNvSpPr>
          <p:nvPr>
            <p:ph type="dt" sz="half" idx="10"/>
          </p:nvPr>
        </p:nvSpPr>
        <p:spPr/>
        <p:txBody>
          <a:bodyPr/>
          <a:lstStyle/>
          <a:p>
            <a:fld id="{68DF24FC-FD17-422E-9504-E2F69FF5C7D2}" type="datetime1">
              <a:rPr lang="en-CA" smtClean="0"/>
              <a:t>2025-08-29</a:t>
            </a:fld>
            <a:endParaRPr lang="en-CA"/>
          </a:p>
        </p:txBody>
      </p:sp>
      <p:sp>
        <p:nvSpPr>
          <p:cNvPr id="5" name="Footer Placeholder 4"/>
          <p:cNvSpPr>
            <a:spLocks noGrp="1"/>
          </p:cNvSpPr>
          <p:nvPr>
            <p:ph type="ftr" sz="quarter" idx="11"/>
          </p:nvPr>
        </p:nvSpPr>
        <p:spPr/>
        <p:txBody>
          <a:bodyPr/>
          <a:lstStyle/>
          <a:p>
            <a:r>
              <a:rPr lang="en-CA"/>
              <a:t>WINDSOR-ESSEX COUNTY HEALTH UNIT</a:t>
            </a:r>
          </a:p>
        </p:txBody>
      </p:sp>
      <p:sp>
        <p:nvSpPr>
          <p:cNvPr id="6" name="Slide Number Placeholder 5"/>
          <p:cNvSpPr>
            <a:spLocks noGrp="1"/>
          </p:cNvSpPr>
          <p:nvPr>
            <p:ph type="sldNum" sz="quarter" idx="12"/>
          </p:nvPr>
        </p:nvSpPr>
        <p:spPr/>
        <p:txBody>
          <a:bodyPr/>
          <a:lstStyle/>
          <a:p>
            <a:fld id="{C027CEAB-E64B-42C9-9CB6-F0577637CFD9}" type="slidenum">
              <a:rPr lang="en-CA" smtClean="0"/>
              <a:t>2</a:t>
            </a:fld>
            <a:endParaRPr lang="en-CA"/>
          </a:p>
        </p:txBody>
      </p:sp>
      <p:sp>
        <p:nvSpPr>
          <p:cNvPr id="3" name="Content Placeholder 2">
            <a:extLst>
              <a:ext uri="{FF2B5EF4-FFF2-40B4-BE49-F238E27FC236}">
                <a16:creationId xmlns:a16="http://schemas.microsoft.com/office/drawing/2014/main" id="{F0E73261-61E7-9F63-CBF7-B86F81DCD291}"/>
              </a:ext>
            </a:extLst>
          </p:cNvPr>
          <p:cNvSpPr>
            <a:spLocks noGrp="1"/>
          </p:cNvSpPr>
          <p:nvPr>
            <p:ph idx="1"/>
          </p:nvPr>
        </p:nvSpPr>
        <p:spPr/>
        <p:txBody>
          <a:bodyPr/>
          <a:lstStyle/>
          <a:p>
            <a:pPr algn="ctr"/>
            <a:endParaRPr lang="en-US" dirty="0"/>
          </a:p>
          <a:p>
            <a:pPr algn="ctr"/>
            <a:endParaRPr lang="en-US" dirty="0"/>
          </a:p>
          <a:p>
            <a:pPr algn="ctr"/>
            <a:r>
              <a:rPr lang="en-US" dirty="0"/>
              <a:t>This information was developed by the Comprehensive Health Promotion Public Health Nurses for teachers to use to assist in teaching All About Vaping.  </a:t>
            </a:r>
          </a:p>
          <a:p>
            <a:endParaRPr lang="en-CA" dirty="0"/>
          </a:p>
        </p:txBody>
      </p:sp>
    </p:spTree>
    <p:extLst>
      <p:ext uri="{BB962C8B-B14F-4D97-AF65-F5344CB8AC3E}">
        <p14:creationId xmlns:p14="http://schemas.microsoft.com/office/powerpoint/2010/main" val="867915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3E3E3-E482-6698-0B31-FE98454830D2}"/>
              </a:ext>
            </a:extLst>
          </p:cNvPr>
          <p:cNvSpPr>
            <a:spLocks noGrp="1"/>
          </p:cNvSpPr>
          <p:nvPr>
            <p:ph type="title"/>
          </p:nvPr>
        </p:nvSpPr>
        <p:spPr>
          <a:xfrm>
            <a:off x="457200" y="274638"/>
            <a:ext cx="8229600" cy="1282154"/>
          </a:xfrm>
        </p:spPr>
        <p:txBody>
          <a:bodyPr anchor="b">
            <a:normAutofit/>
          </a:bodyPr>
          <a:lstStyle/>
          <a:p>
            <a:r>
              <a:rPr lang="en-US" dirty="0"/>
              <a:t>KEY MESSAGES</a:t>
            </a:r>
            <a:endParaRPr lang="en-CA" dirty="0"/>
          </a:p>
        </p:txBody>
      </p:sp>
      <p:sp>
        <p:nvSpPr>
          <p:cNvPr id="4" name="Date Placeholder 3">
            <a:extLst>
              <a:ext uri="{FF2B5EF4-FFF2-40B4-BE49-F238E27FC236}">
                <a16:creationId xmlns:a16="http://schemas.microsoft.com/office/drawing/2014/main" id="{49929CAB-8A0C-7FD6-0A9F-4A1C32D42D81}"/>
              </a:ext>
            </a:extLst>
          </p:cNvPr>
          <p:cNvSpPr>
            <a:spLocks noGrp="1"/>
          </p:cNvSpPr>
          <p:nvPr>
            <p:ph type="dt" sz="half" idx="10"/>
          </p:nvPr>
        </p:nvSpPr>
        <p:spPr>
          <a:xfrm>
            <a:off x="6629400" y="6491772"/>
            <a:ext cx="1227266" cy="365125"/>
          </a:xfrm>
        </p:spPr>
        <p:txBody>
          <a:bodyPr anchor="ctr">
            <a:normAutofit/>
          </a:bodyPr>
          <a:lstStyle/>
          <a:p>
            <a:pPr>
              <a:spcAft>
                <a:spcPts val="600"/>
              </a:spcAft>
            </a:pPr>
            <a:fld id="{68DF24FC-FD17-422E-9504-E2F69FF5C7D2}" type="datetime1">
              <a:rPr lang="en-CA" smtClean="0"/>
              <a:pPr>
                <a:spcAft>
                  <a:spcPts val="600"/>
                </a:spcAft>
              </a:pPr>
              <a:t>2025-08-29</a:t>
            </a:fld>
            <a:endParaRPr lang="en-CA"/>
          </a:p>
        </p:txBody>
      </p:sp>
      <p:sp>
        <p:nvSpPr>
          <p:cNvPr id="5" name="Footer Placeholder 4">
            <a:extLst>
              <a:ext uri="{FF2B5EF4-FFF2-40B4-BE49-F238E27FC236}">
                <a16:creationId xmlns:a16="http://schemas.microsoft.com/office/drawing/2014/main" id="{BC74802A-AD61-4A86-D7F0-A06ED568730D}"/>
              </a:ext>
            </a:extLst>
          </p:cNvPr>
          <p:cNvSpPr>
            <a:spLocks noGrp="1"/>
          </p:cNvSpPr>
          <p:nvPr>
            <p:ph type="ftr" sz="quarter" idx="11"/>
          </p:nvPr>
        </p:nvSpPr>
        <p:spPr>
          <a:xfrm>
            <a:off x="2987824" y="6491772"/>
            <a:ext cx="4896544" cy="365125"/>
          </a:xfrm>
        </p:spPr>
        <p:txBody>
          <a:bodyPr anchor="ctr">
            <a:normAutofit/>
          </a:bodyPr>
          <a:lstStyle/>
          <a:p>
            <a:pPr>
              <a:spcAft>
                <a:spcPts val="600"/>
              </a:spcAft>
            </a:pPr>
            <a:r>
              <a:rPr lang="en-CA"/>
              <a:t>WINDSOR-ESSEX COUNTY HEALTH UNIT</a:t>
            </a:r>
          </a:p>
        </p:txBody>
      </p:sp>
      <p:sp>
        <p:nvSpPr>
          <p:cNvPr id="6" name="Slide Number Placeholder 5">
            <a:extLst>
              <a:ext uri="{FF2B5EF4-FFF2-40B4-BE49-F238E27FC236}">
                <a16:creationId xmlns:a16="http://schemas.microsoft.com/office/drawing/2014/main" id="{E2448AC5-263E-5C9C-89A7-6097D88F31C7}"/>
              </a:ext>
            </a:extLst>
          </p:cNvPr>
          <p:cNvSpPr>
            <a:spLocks noGrp="1"/>
          </p:cNvSpPr>
          <p:nvPr>
            <p:ph type="sldNum" sz="quarter" idx="12"/>
          </p:nvPr>
        </p:nvSpPr>
        <p:spPr>
          <a:xfrm>
            <a:off x="7884368" y="6491772"/>
            <a:ext cx="802432" cy="365125"/>
          </a:xfrm>
        </p:spPr>
        <p:txBody>
          <a:bodyPr anchor="ctr">
            <a:normAutofit/>
          </a:bodyPr>
          <a:lstStyle/>
          <a:p>
            <a:pPr>
              <a:spcAft>
                <a:spcPts val="600"/>
              </a:spcAft>
            </a:pPr>
            <a:fld id="{C027CEAB-E64B-42C9-9CB6-F0577637CFD9}" type="slidenum">
              <a:rPr lang="en-CA" smtClean="0"/>
              <a:pPr>
                <a:spcAft>
                  <a:spcPts val="600"/>
                </a:spcAft>
              </a:pPr>
              <a:t>20</a:t>
            </a:fld>
            <a:endParaRPr lang="en-CA"/>
          </a:p>
        </p:txBody>
      </p:sp>
      <p:graphicFrame>
        <p:nvGraphicFramePr>
          <p:cNvPr id="8" name="Content Placeholder 2">
            <a:extLst>
              <a:ext uri="{FF2B5EF4-FFF2-40B4-BE49-F238E27FC236}">
                <a16:creationId xmlns:a16="http://schemas.microsoft.com/office/drawing/2014/main" id="{529B7751-D4F5-642C-A590-78ABE2201680}"/>
              </a:ext>
            </a:extLst>
          </p:cNvPr>
          <p:cNvGraphicFramePr>
            <a:graphicFrameLocks noGrp="1"/>
          </p:cNvGraphicFramePr>
          <p:nvPr>
            <p:ph idx="1"/>
            <p:extLst>
              <p:ext uri="{D42A27DB-BD31-4B8C-83A1-F6EECF244321}">
                <p14:modId xmlns:p14="http://schemas.microsoft.com/office/powerpoint/2010/main" val="239057324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4818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644659EC-6FEE-EE50-77E5-E331F6F4261C}"/>
              </a:ext>
            </a:extLst>
          </p:cNvPr>
          <p:cNvPicPr>
            <a:picLocks noGrp="1" noChangeAspect="1"/>
          </p:cNvPicPr>
          <p:nvPr>
            <p:ph idx="1"/>
          </p:nvPr>
        </p:nvPicPr>
        <p:blipFill>
          <a:blip r:embed="rId2"/>
          <a:stretch>
            <a:fillRect/>
          </a:stretch>
        </p:blipFill>
        <p:spPr>
          <a:xfrm>
            <a:off x="652123" y="381000"/>
            <a:ext cx="7839753" cy="5745163"/>
          </a:xfrm>
          <a:prstGeom prst="rect">
            <a:avLst/>
          </a:prstGeom>
          <a:noFill/>
        </p:spPr>
      </p:pic>
      <p:sp>
        <p:nvSpPr>
          <p:cNvPr id="4" name="Date Placeholder 3">
            <a:extLst>
              <a:ext uri="{FF2B5EF4-FFF2-40B4-BE49-F238E27FC236}">
                <a16:creationId xmlns:a16="http://schemas.microsoft.com/office/drawing/2014/main" id="{6380E9AE-348C-B3E1-3DE2-3F95BC676B82}"/>
              </a:ext>
            </a:extLst>
          </p:cNvPr>
          <p:cNvSpPr>
            <a:spLocks noGrp="1"/>
          </p:cNvSpPr>
          <p:nvPr>
            <p:ph type="dt" sz="half" idx="10"/>
          </p:nvPr>
        </p:nvSpPr>
        <p:spPr>
          <a:xfrm>
            <a:off x="6629400" y="6491772"/>
            <a:ext cx="1227266" cy="365125"/>
          </a:xfrm>
        </p:spPr>
        <p:txBody>
          <a:bodyPr anchor="ctr">
            <a:normAutofit/>
          </a:bodyPr>
          <a:lstStyle/>
          <a:p>
            <a:pPr>
              <a:spcAft>
                <a:spcPts val="600"/>
              </a:spcAft>
            </a:pPr>
            <a:fld id="{68DF24FC-FD17-422E-9504-E2F69FF5C7D2}" type="datetime1">
              <a:rPr lang="en-CA" smtClean="0"/>
              <a:pPr>
                <a:spcAft>
                  <a:spcPts val="600"/>
                </a:spcAft>
              </a:pPr>
              <a:t>2025-08-29</a:t>
            </a:fld>
            <a:endParaRPr lang="en-CA"/>
          </a:p>
        </p:txBody>
      </p:sp>
      <p:sp>
        <p:nvSpPr>
          <p:cNvPr id="5" name="Footer Placeholder 4">
            <a:extLst>
              <a:ext uri="{FF2B5EF4-FFF2-40B4-BE49-F238E27FC236}">
                <a16:creationId xmlns:a16="http://schemas.microsoft.com/office/drawing/2014/main" id="{58AF552C-00B2-62C6-E633-BC0E3D9A72D8}"/>
              </a:ext>
            </a:extLst>
          </p:cNvPr>
          <p:cNvSpPr>
            <a:spLocks noGrp="1"/>
          </p:cNvSpPr>
          <p:nvPr>
            <p:ph type="ftr" sz="quarter" idx="11"/>
          </p:nvPr>
        </p:nvSpPr>
        <p:spPr>
          <a:xfrm>
            <a:off x="2987824" y="6491772"/>
            <a:ext cx="4896544" cy="365125"/>
          </a:xfrm>
        </p:spPr>
        <p:txBody>
          <a:bodyPr anchor="ctr">
            <a:normAutofit/>
          </a:bodyPr>
          <a:lstStyle/>
          <a:p>
            <a:pPr>
              <a:spcAft>
                <a:spcPts val="600"/>
              </a:spcAft>
            </a:pPr>
            <a:r>
              <a:rPr lang="en-CA"/>
              <a:t>WINDSOR-ESSEX COUNTY HEALTH UNIT</a:t>
            </a:r>
          </a:p>
        </p:txBody>
      </p:sp>
      <p:sp>
        <p:nvSpPr>
          <p:cNvPr id="6" name="Slide Number Placeholder 5">
            <a:extLst>
              <a:ext uri="{FF2B5EF4-FFF2-40B4-BE49-F238E27FC236}">
                <a16:creationId xmlns:a16="http://schemas.microsoft.com/office/drawing/2014/main" id="{E4F179C0-229B-7BA2-CB21-3106C72A0673}"/>
              </a:ext>
            </a:extLst>
          </p:cNvPr>
          <p:cNvSpPr>
            <a:spLocks noGrp="1"/>
          </p:cNvSpPr>
          <p:nvPr>
            <p:ph type="sldNum" sz="quarter" idx="12"/>
          </p:nvPr>
        </p:nvSpPr>
        <p:spPr>
          <a:xfrm>
            <a:off x="7884368" y="6491772"/>
            <a:ext cx="802432" cy="365125"/>
          </a:xfrm>
        </p:spPr>
        <p:txBody>
          <a:bodyPr anchor="ctr">
            <a:normAutofit/>
          </a:bodyPr>
          <a:lstStyle/>
          <a:p>
            <a:pPr>
              <a:spcAft>
                <a:spcPts val="600"/>
              </a:spcAft>
            </a:pPr>
            <a:fld id="{C027CEAB-E64B-42C9-9CB6-F0577637CFD9}" type="slidenum">
              <a:rPr lang="en-CA" smtClean="0"/>
              <a:pPr>
                <a:spcAft>
                  <a:spcPts val="600"/>
                </a:spcAft>
              </a:pPr>
              <a:t>21</a:t>
            </a:fld>
            <a:endParaRPr lang="en-CA"/>
          </a:p>
        </p:txBody>
      </p:sp>
    </p:spTree>
    <p:extLst>
      <p:ext uri="{BB962C8B-B14F-4D97-AF65-F5344CB8AC3E}">
        <p14:creationId xmlns:p14="http://schemas.microsoft.com/office/powerpoint/2010/main" val="876143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endParaRPr lang="en-CA" dirty="0"/>
          </a:p>
        </p:txBody>
      </p:sp>
      <p:sp>
        <p:nvSpPr>
          <p:cNvPr id="3" name="Content Placeholder 2"/>
          <p:cNvSpPr>
            <a:spLocks noGrp="1"/>
          </p:cNvSpPr>
          <p:nvPr>
            <p:ph idx="1"/>
          </p:nvPr>
        </p:nvSpPr>
        <p:spPr/>
        <p:txBody>
          <a:bodyPr>
            <a:normAutofit fontScale="47500" lnSpcReduction="20000"/>
          </a:bodyPr>
          <a:lstStyle/>
          <a:p>
            <a:pPr marL="457200" indent="-457200">
              <a:buFont typeface="Arial" panose="020B0604020202020204" pitchFamily="34" charset="0"/>
              <a:buChar char="•"/>
            </a:pPr>
            <a:r>
              <a:rPr lang="en-US" dirty="0">
                <a:solidFill>
                  <a:schemeClr val="tx1"/>
                </a:solidFill>
              </a:rPr>
              <a:t>Canadian Cancer Society. (2019). Study finds dramatic 74% increase in youth vaping in Canada. Available: </a:t>
            </a:r>
            <a:r>
              <a:rPr lang="en-US" u="sng" dirty="0">
                <a:solidFill>
                  <a:schemeClr val="tx1"/>
                </a:solidFill>
                <a:hlinkClick r:id="rId3"/>
              </a:rPr>
              <a:t>https://www.cancer.ca/en/about-us/for-media/media-releases/national/2019/youth-vaping/?region=on</a:t>
            </a:r>
            <a:r>
              <a:rPr lang="en-US" dirty="0">
                <a:solidFill>
                  <a:schemeClr val="tx1"/>
                </a:solidFill>
              </a:rPr>
              <a:t> </a:t>
            </a:r>
            <a:endParaRPr lang="en-CA" dirty="0">
              <a:solidFill>
                <a:schemeClr val="tx1"/>
              </a:solidFill>
            </a:endParaRPr>
          </a:p>
          <a:p>
            <a:pPr marL="457200" indent="-457200">
              <a:buFont typeface="Arial" panose="020B0604020202020204" pitchFamily="34" charset="0"/>
              <a:buChar char="•"/>
            </a:pPr>
            <a:r>
              <a:rPr lang="en-CA" dirty="0">
                <a:solidFill>
                  <a:schemeClr val="tx1"/>
                </a:solidFill>
              </a:rPr>
              <a:t>Hammond, D., Reid, J.L., </a:t>
            </a:r>
            <a:r>
              <a:rPr lang="en-CA" dirty="0" err="1">
                <a:solidFill>
                  <a:schemeClr val="tx1"/>
                </a:solidFill>
              </a:rPr>
              <a:t>Rynard</a:t>
            </a:r>
            <a:r>
              <a:rPr lang="en-CA" dirty="0">
                <a:solidFill>
                  <a:schemeClr val="tx1"/>
                </a:solidFill>
              </a:rPr>
              <a:t>, V., L., Fong, G.T., Cummings, K.M., McNeill, A., … &amp; O’Connor, R. (2019) </a:t>
            </a:r>
            <a:r>
              <a:rPr lang="en-CA" b="1" dirty="0">
                <a:solidFill>
                  <a:schemeClr val="tx1"/>
                </a:solidFill>
              </a:rPr>
              <a:t>Prevalence of vaping and smoking among adolescents in Canada, England, and the United States: repeat national cross sectional surveys</a:t>
            </a:r>
            <a:r>
              <a:rPr lang="en-CA" dirty="0">
                <a:solidFill>
                  <a:schemeClr val="tx1"/>
                </a:solidFill>
              </a:rPr>
              <a:t>.  </a:t>
            </a:r>
            <a:r>
              <a:rPr lang="en-CA" i="1" dirty="0" err="1">
                <a:solidFill>
                  <a:schemeClr val="tx1"/>
                </a:solidFill>
              </a:rPr>
              <a:t>bmj</a:t>
            </a:r>
            <a:r>
              <a:rPr lang="en-CA" i="1" dirty="0">
                <a:solidFill>
                  <a:schemeClr val="tx1"/>
                </a:solidFill>
              </a:rPr>
              <a:t>, 365</a:t>
            </a:r>
            <a:r>
              <a:rPr lang="en-CA" dirty="0">
                <a:solidFill>
                  <a:schemeClr val="tx1"/>
                </a:solidFill>
              </a:rPr>
              <a:t>, I2219.  </a:t>
            </a:r>
          </a:p>
          <a:p>
            <a:pPr marL="457200" indent="-457200">
              <a:buFont typeface="Arial" panose="020B0604020202020204" pitchFamily="34" charset="0"/>
              <a:buChar char="•"/>
            </a:pPr>
            <a:r>
              <a:rPr lang="en-CA" dirty="0">
                <a:solidFill>
                  <a:schemeClr val="tx1"/>
                </a:solidFill>
              </a:rPr>
              <a:t>Health Canada. (2019).  Risk of Vaping.  Retrieved from </a:t>
            </a:r>
            <a:r>
              <a:rPr lang="en-CA" dirty="0">
                <a:solidFill>
                  <a:schemeClr val="tx1"/>
                </a:solidFill>
                <a:hlinkClick r:id="rId4"/>
              </a:rPr>
              <a:t>https://www.canada.ca/en/health-canada/services/smoking-tobacco/vaping/risks.html</a:t>
            </a:r>
            <a:endParaRPr lang="en-CA" dirty="0">
              <a:solidFill>
                <a:schemeClr val="tx1"/>
              </a:solidFill>
            </a:endParaRPr>
          </a:p>
          <a:p>
            <a:pPr marL="457200" indent="-457200">
              <a:buFont typeface="Arial" panose="020B0604020202020204" pitchFamily="34" charset="0"/>
              <a:buChar char="•"/>
            </a:pPr>
            <a:r>
              <a:rPr lang="en-CA" dirty="0">
                <a:solidFill>
                  <a:schemeClr val="tx1"/>
                </a:solidFill>
              </a:rPr>
              <a:t>Hess, CA., </a:t>
            </a:r>
            <a:r>
              <a:rPr lang="en-CA" dirty="0" err="1">
                <a:solidFill>
                  <a:schemeClr val="tx1"/>
                </a:solidFill>
              </a:rPr>
              <a:t>Olmedo</a:t>
            </a:r>
            <a:r>
              <a:rPr lang="en-CA" dirty="0">
                <a:solidFill>
                  <a:schemeClr val="tx1"/>
                </a:solidFill>
              </a:rPr>
              <a:t>, P., </a:t>
            </a:r>
            <a:r>
              <a:rPr lang="en-CA" dirty="0" err="1">
                <a:solidFill>
                  <a:schemeClr val="tx1"/>
                </a:solidFill>
              </a:rPr>
              <a:t>Navas-Acien</a:t>
            </a:r>
            <a:r>
              <a:rPr lang="en-CA" dirty="0">
                <a:solidFill>
                  <a:schemeClr val="tx1"/>
                </a:solidFill>
              </a:rPr>
              <a:t>, A., </a:t>
            </a:r>
            <a:r>
              <a:rPr lang="en-CA" dirty="0" err="1">
                <a:solidFill>
                  <a:schemeClr val="tx1"/>
                </a:solidFill>
              </a:rPr>
              <a:t>Goessier</a:t>
            </a:r>
            <a:r>
              <a:rPr lang="en-CA" dirty="0">
                <a:solidFill>
                  <a:schemeClr val="tx1"/>
                </a:solidFill>
              </a:rPr>
              <a:t>, W., Cohen , JE., &amp; Rule, AM</a:t>
            </a:r>
            <a:r>
              <a:rPr lang="en-CA" b="1" dirty="0">
                <a:solidFill>
                  <a:schemeClr val="tx1"/>
                </a:solidFill>
              </a:rPr>
              <a:t>.  E-cigarettes as a source of toxic and potentially carcinogenic metals</a:t>
            </a:r>
            <a:r>
              <a:rPr lang="en-CA" i="1" dirty="0">
                <a:solidFill>
                  <a:schemeClr val="tx1"/>
                </a:solidFill>
              </a:rPr>
              <a:t>.  Environmental Research</a:t>
            </a:r>
            <a:r>
              <a:rPr lang="en-CA" dirty="0">
                <a:solidFill>
                  <a:schemeClr val="tx1"/>
                </a:solidFill>
              </a:rPr>
              <a:t>, 2017; 152:221 DOI:10.1016/j.envres.2016.09.026</a:t>
            </a:r>
          </a:p>
          <a:p>
            <a:pPr marL="457200" indent="-457200">
              <a:buFont typeface="Arial" panose="020B0604020202020204" pitchFamily="34" charset="0"/>
              <a:buChar char="•"/>
            </a:pPr>
            <a:r>
              <a:rPr lang="en-CA" dirty="0">
                <a:solidFill>
                  <a:schemeClr val="tx1"/>
                </a:solidFill>
              </a:rPr>
              <a:t>John Hopkins Bloomberg School of Public Health. (2017).  Study: Toxic metals found in e-cigarette liquids.  Retrieved from </a:t>
            </a:r>
            <a:r>
              <a:rPr lang="en-CA" dirty="0">
                <a:solidFill>
                  <a:schemeClr val="tx1"/>
                </a:solidFill>
                <a:hlinkClick r:id="rId5"/>
              </a:rPr>
              <a:t>https://www.jhsph.edu/news/news-releases/2017/study-toxic-metals-found-in-e-cigarette-liquids.html</a:t>
            </a:r>
            <a:endParaRPr lang="en-CA" dirty="0">
              <a:solidFill>
                <a:schemeClr val="tx1"/>
              </a:solidFill>
            </a:endParaRPr>
          </a:p>
          <a:p>
            <a:pPr marL="457200" indent="-457200">
              <a:buFont typeface="Arial" panose="020B0604020202020204" pitchFamily="34" charset="0"/>
              <a:buChar char="•"/>
            </a:pPr>
            <a:r>
              <a:rPr lang="en-US" dirty="0">
                <a:solidFill>
                  <a:schemeClr val="tx1"/>
                </a:solidFill>
              </a:rPr>
              <a:t>Ontario Agency for Health Protection and Promotion (Public Health Ontario), </a:t>
            </a:r>
            <a:r>
              <a:rPr lang="en-US" dirty="0" err="1">
                <a:solidFill>
                  <a:schemeClr val="tx1"/>
                </a:solidFill>
              </a:rPr>
              <a:t>Berenbaum</a:t>
            </a:r>
            <a:r>
              <a:rPr lang="en-US" dirty="0">
                <a:solidFill>
                  <a:schemeClr val="tx1"/>
                </a:solidFill>
              </a:rPr>
              <a:t> E, </a:t>
            </a:r>
            <a:r>
              <a:rPr lang="en-US" dirty="0" err="1">
                <a:solidFill>
                  <a:schemeClr val="tx1"/>
                </a:solidFill>
              </a:rPr>
              <a:t>KellerOlaman</a:t>
            </a:r>
            <a:r>
              <a:rPr lang="en-US" dirty="0">
                <a:solidFill>
                  <a:schemeClr val="tx1"/>
                </a:solidFill>
              </a:rPr>
              <a:t> S, Manson H, </a:t>
            </a:r>
            <a:r>
              <a:rPr lang="en-US" dirty="0" err="1">
                <a:solidFill>
                  <a:schemeClr val="tx1"/>
                </a:solidFill>
              </a:rPr>
              <a:t>Moloughney</a:t>
            </a:r>
            <a:r>
              <a:rPr lang="en-US" dirty="0">
                <a:solidFill>
                  <a:schemeClr val="tx1"/>
                </a:solidFill>
              </a:rPr>
              <a:t> B, Muir S, Simms C, Singh H, Watson K. Current evidence on </a:t>
            </a:r>
            <a:r>
              <a:rPr lang="en-US" dirty="0" err="1">
                <a:solidFill>
                  <a:schemeClr val="tx1"/>
                </a:solidFill>
              </a:rPr>
              <a:t>ecigarettes</a:t>
            </a:r>
            <a:r>
              <a:rPr lang="en-US" dirty="0">
                <a:solidFill>
                  <a:schemeClr val="tx1"/>
                </a:solidFill>
              </a:rPr>
              <a:t>: a summary of potential impacts. Toronto, ON: Queen’s Printer for Ontario; 2018.</a:t>
            </a:r>
          </a:p>
          <a:p>
            <a:pPr marL="457200" indent="-457200">
              <a:buFont typeface="Arial" panose="020B0604020202020204" pitchFamily="34" charset="0"/>
              <a:buChar char="•"/>
            </a:pPr>
            <a:r>
              <a:rPr lang="en-US" dirty="0">
                <a:solidFill>
                  <a:schemeClr val="tx1"/>
                </a:solidFill>
              </a:rPr>
              <a:t>Adapted from Niagara Public Health</a:t>
            </a:r>
            <a:endParaRPr lang="en-CA" dirty="0"/>
          </a:p>
        </p:txBody>
      </p:sp>
      <p:sp>
        <p:nvSpPr>
          <p:cNvPr id="4" name="Date Placeholder 3"/>
          <p:cNvSpPr>
            <a:spLocks noGrp="1"/>
          </p:cNvSpPr>
          <p:nvPr>
            <p:ph type="dt" sz="half" idx="10"/>
          </p:nvPr>
        </p:nvSpPr>
        <p:spPr/>
        <p:txBody>
          <a:bodyPr/>
          <a:lstStyle/>
          <a:p>
            <a:fld id="{68DF24FC-FD17-422E-9504-E2F69FF5C7D2}" type="datetime1">
              <a:rPr lang="en-CA" smtClean="0"/>
              <a:t>2025-08-29</a:t>
            </a:fld>
            <a:endParaRPr lang="en-CA"/>
          </a:p>
        </p:txBody>
      </p:sp>
      <p:sp>
        <p:nvSpPr>
          <p:cNvPr id="5" name="Footer Placeholder 4"/>
          <p:cNvSpPr>
            <a:spLocks noGrp="1"/>
          </p:cNvSpPr>
          <p:nvPr>
            <p:ph type="ftr" sz="quarter" idx="11"/>
          </p:nvPr>
        </p:nvSpPr>
        <p:spPr/>
        <p:txBody>
          <a:bodyPr/>
          <a:lstStyle/>
          <a:p>
            <a:r>
              <a:rPr lang="en-CA"/>
              <a:t>WINDSOR-ESSEX COUNTY HEALTH UNIT</a:t>
            </a:r>
          </a:p>
        </p:txBody>
      </p:sp>
      <p:sp>
        <p:nvSpPr>
          <p:cNvPr id="6" name="Slide Number Placeholder 5"/>
          <p:cNvSpPr>
            <a:spLocks noGrp="1"/>
          </p:cNvSpPr>
          <p:nvPr>
            <p:ph type="sldNum" sz="quarter" idx="12"/>
          </p:nvPr>
        </p:nvSpPr>
        <p:spPr/>
        <p:txBody>
          <a:bodyPr/>
          <a:lstStyle/>
          <a:p>
            <a:fld id="{C027CEAB-E64B-42C9-9CB6-F0577637CFD9}" type="slidenum">
              <a:rPr lang="en-CA" smtClean="0"/>
              <a:t>22</a:t>
            </a:fld>
            <a:endParaRPr lang="en-CA"/>
          </a:p>
        </p:txBody>
      </p:sp>
    </p:spTree>
    <p:extLst>
      <p:ext uri="{BB962C8B-B14F-4D97-AF65-F5344CB8AC3E}">
        <p14:creationId xmlns:p14="http://schemas.microsoft.com/office/powerpoint/2010/main" val="17905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843262-4FB8-00AD-8660-CF3127A96F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61ABAB-101A-C133-FD87-C9E4ED6BA1A8}"/>
              </a:ext>
            </a:extLst>
          </p:cNvPr>
          <p:cNvSpPr>
            <a:spLocks noGrp="1"/>
          </p:cNvSpPr>
          <p:nvPr>
            <p:ph type="title"/>
          </p:nvPr>
        </p:nvSpPr>
        <p:spPr/>
        <p:txBody>
          <a:bodyPr/>
          <a:lstStyle/>
          <a:p>
            <a:r>
              <a:rPr lang="en-CA" dirty="0"/>
              <a:t>ICE BREAKER </a:t>
            </a:r>
            <a:endParaRPr lang="en-US" dirty="0"/>
          </a:p>
        </p:txBody>
      </p:sp>
      <p:sp>
        <p:nvSpPr>
          <p:cNvPr id="4" name="Date Placeholder 3">
            <a:extLst>
              <a:ext uri="{FF2B5EF4-FFF2-40B4-BE49-F238E27FC236}">
                <a16:creationId xmlns:a16="http://schemas.microsoft.com/office/drawing/2014/main" id="{BDEB915A-F458-9DCC-3F9B-49868554E36E}"/>
              </a:ext>
            </a:extLst>
          </p:cNvPr>
          <p:cNvSpPr>
            <a:spLocks noGrp="1"/>
          </p:cNvSpPr>
          <p:nvPr>
            <p:ph type="dt" sz="half" idx="10"/>
          </p:nvPr>
        </p:nvSpPr>
        <p:spPr/>
        <p:txBody>
          <a:bodyPr/>
          <a:lstStyle/>
          <a:p>
            <a:fld id="{68DF24FC-FD17-422E-9504-E2F69FF5C7D2}" type="datetime1">
              <a:rPr lang="en-CA" smtClean="0"/>
              <a:t>2025-08-29</a:t>
            </a:fld>
            <a:endParaRPr lang="en-CA"/>
          </a:p>
        </p:txBody>
      </p:sp>
      <p:sp>
        <p:nvSpPr>
          <p:cNvPr id="5" name="Footer Placeholder 4">
            <a:extLst>
              <a:ext uri="{FF2B5EF4-FFF2-40B4-BE49-F238E27FC236}">
                <a16:creationId xmlns:a16="http://schemas.microsoft.com/office/drawing/2014/main" id="{0070CD10-7C69-3FCD-C9ED-51301687A85C}"/>
              </a:ext>
            </a:extLst>
          </p:cNvPr>
          <p:cNvSpPr>
            <a:spLocks noGrp="1"/>
          </p:cNvSpPr>
          <p:nvPr>
            <p:ph type="ftr" sz="quarter" idx="11"/>
          </p:nvPr>
        </p:nvSpPr>
        <p:spPr/>
        <p:txBody>
          <a:bodyPr/>
          <a:lstStyle/>
          <a:p>
            <a:r>
              <a:rPr lang="en-CA"/>
              <a:t>WINDSOR-ESSEX COUNTY HEALTH UNIT</a:t>
            </a:r>
          </a:p>
        </p:txBody>
      </p:sp>
      <p:sp>
        <p:nvSpPr>
          <p:cNvPr id="6" name="Slide Number Placeholder 5">
            <a:extLst>
              <a:ext uri="{FF2B5EF4-FFF2-40B4-BE49-F238E27FC236}">
                <a16:creationId xmlns:a16="http://schemas.microsoft.com/office/drawing/2014/main" id="{A0BDB4E6-34FF-4994-B68C-AC330AD4CACD}"/>
              </a:ext>
            </a:extLst>
          </p:cNvPr>
          <p:cNvSpPr>
            <a:spLocks noGrp="1"/>
          </p:cNvSpPr>
          <p:nvPr>
            <p:ph type="sldNum" sz="quarter" idx="12"/>
          </p:nvPr>
        </p:nvSpPr>
        <p:spPr/>
        <p:txBody>
          <a:bodyPr/>
          <a:lstStyle/>
          <a:p>
            <a:fld id="{C027CEAB-E64B-42C9-9CB6-F0577637CFD9}" type="slidenum">
              <a:rPr lang="en-CA" smtClean="0"/>
              <a:t>3</a:t>
            </a:fld>
            <a:endParaRPr lang="en-CA"/>
          </a:p>
        </p:txBody>
      </p:sp>
      <p:pic>
        <p:nvPicPr>
          <p:cNvPr id="9" name="Content Placeholder 3" descr="C:\Users\cfilipetti\AppData\Local\Microsoft\Windows\Temporary Internet Files\Content.IE5\HD0U5B48\MP900430632[1].jpg">
            <a:extLst>
              <a:ext uri="{FF2B5EF4-FFF2-40B4-BE49-F238E27FC236}">
                <a16:creationId xmlns:a16="http://schemas.microsoft.com/office/drawing/2014/main" id="{B8A1AD29-ED33-9D6B-74F1-D086C3FEDA5D}"/>
              </a:ext>
            </a:extLs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a:xfrm>
            <a:off x="1608266" y="1828800"/>
            <a:ext cx="6248400" cy="3657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1698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82154"/>
          </a:xfrm>
        </p:spPr>
        <p:txBody>
          <a:bodyPr anchor="b">
            <a:normAutofit/>
          </a:bodyPr>
          <a:lstStyle/>
          <a:p>
            <a:r>
              <a:rPr lang="en-US" dirty="0"/>
              <a:t>WHAT IS A VAPE AND HOW DOES IT WORK?</a:t>
            </a:r>
            <a:endParaRPr lang="en-CA" dirty="0"/>
          </a:p>
        </p:txBody>
      </p:sp>
      <p:pic>
        <p:nvPicPr>
          <p:cNvPr id="7" name="Content Placeholder 6">
            <a:extLst>
              <a:ext uri="{FF2B5EF4-FFF2-40B4-BE49-F238E27FC236}">
                <a16:creationId xmlns:a16="http://schemas.microsoft.com/office/drawing/2014/main" id="{7B402B59-4F86-6176-7614-441483846CF9}"/>
              </a:ext>
            </a:extLst>
          </p:cNvPr>
          <p:cNvPicPr>
            <a:picLocks noGrp="1" noChangeAspect="1"/>
          </p:cNvPicPr>
          <p:nvPr>
            <p:ph idx="1"/>
          </p:nvPr>
        </p:nvPicPr>
        <p:blipFill>
          <a:blip r:embed="rId3"/>
          <a:stretch>
            <a:fillRect/>
          </a:stretch>
        </p:blipFill>
        <p:spPr>
          <a:xfrm>
            <a:off x="457200" y="2546446"/>
            <a:ext cx="8229600" cy="2633471"/>
          </a:xfrm>
          <a:prstGeom prst="rect">
            <a:avLst/>
          </a:prstGeom>
          <a:noFill/>
        </p:spPr>
      </p:pic>
      <p:sp>
        <p:nvSpPr>
          <p:cNvPr id="4" name="Date Placeholder 3"/>
          <p:cNvSpPr>
            <a:spLocks noGrp="1"/>
          </p:cNvSpPr>
          <p:nvPr>
            <p:ph type="dt" sz="half" idx="10"/>
          </p:nvPr>
        </p:nvSpPr>
        <p:spPr>
          <a:xfrm>
            <a:off x="6629400" y="6491772"/>
            <a:ext cx="1227266" cy="365125"/>
          </a:xfrm>
        </p:spPr>
        <p:txBody>
          <a:bodyPr anchor="ctr">
            <a:normAutofit/>
          </a:bodyPr>
          <a:lstStyle/>
          <a:p>
            <a:pPr>
              <a:spcAft>
                <a:spcPts val="600"/>
              </a:spcAft>
            </a:pPr>
            <a:fld id="{06B0784C-2256-4850-A48D-3C738F7296CD}" type="datetime1">
              <a:rPr lang="en-CA" smtClean="0"/>
              <a:pPr>
                <a:spcAft>
                  <a:spcPts val="600"/>
                </a:spcAft>
              </a:pPr>
              <a:t>2025-08-29</a:t>
            </a:fld>
            <a:endParaRPr lang="en-CA"/>
          </a:p>
        </p:txBody>
      </p:sp>
      <p:sp>
        <p:nvSpPr>
          <p:cNvPr id="5" name="Footer Placeholder 4"/>
          <p:cNvSpPr>
            <a:spLocks noGrp="1"/>
          </p:cNvSpPr>
          <p:nvPr>
            <p:ph type="ftr" sz="quarter" idx="11"/>
          </p:nvPr>
        </p:nvSpPr>
        <p:spPr>
          <a:xfrm>
            <a:off x="2987824" y="6491772"/>
            <a:ext cx="4896544" cy="365125"/>
          </a:xfrm>
        </p:spPr>
        <p:txBody>
          <a:bodyPr anchor="ctr">
            <a:normAutofit/>
          </a:bodyPr>
          <a:lstStyle/>
          <a:p>
            <a:pPr>
              <a:spcAft>
                <a:spcPts val="600"/>
              </a:spcAft>
            </a:pPr>
            <a:r>
              <a:rPr lang="en-CA" dirty="0"/>
              <a:t>WINDSOR-ESSEX COUNTY HEALTH UNIT</a:t>
            </a:r>
            <a:endParaRPr lang="en-CA"/>
          </a:p>
        </p:txBody>
      </p:sp>
      <p:sp>
        <p:nvSpPr>
          <p:cNvPr id="6" name="Slide Number Placeholder 5"/>
          <p:cNvSpPr>
            <a:spLocks noGrp="1"/>
          </p:cNvSpPr>
          <p:nvPr>
            <p:ph type="sldNum" sz="quarter" idx="12"/>
          </p:nvPr>
        </p:nvSpPr>
        <p:spPr>
          <a:xfrm>
            <a:off x="7884368" y="6491772"/>
            <a:ext cx="802432" cy="365125"/>
          </a:xfrm>
        </p:spPr>
        <p:txBody>
          <a:bodyPr anchor="ctr">
            <a:normAutofit/>
          </a:bodyPr>
          <a:lstStyle/>
          <a:p>
            <a:pPr>
              <a:spcAft>
                <a:spcPts val="600"/>
              </a:spcAft>
            </a:pPr>
            <a:fld id="{C027CEAB-E64B-42C9-9CB6-F0577637CFD9}" type="slidenum">
              <a:rPr lang="en-CA" smtClean="0"/>
              <a:pPr>
                <a:spcAft>
                  <a:spcPts val="600"/>
                </a:spcAft>
              </a:pPr>
              <a:t>4</a:t>
            </a:fld>
            <a:endParaRPr lang="en-CA"/>
          </a:p>
        </p:txBody>
      </p:sp>
    </p:spTree>
    <p:extLst>
      <p:ext uri="{BB962C8B-B14F-4D97-AF65-F5344CB8AC3E}">
        <p14:creationId xmlns:p14="http://schemas.microsoft.com/office/powerpoint/2010/main" val="264544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3C011-B55A-505F-5767-1B7FD24A4C24}"/>
              </a:ext>
            </a:extLst>
          </p:cNvPr>
          <p:cNvSpPr>
            <a:spLocks noGrp="1"/>
          </p:cNvSpPr>
          <p:nvPr>
            <p:ph type="title"/>
          </p:nvPr>
        </p:nvSpPr>
        <p:spPr/>
        <p:txBody>
          <a:bodyPr/>
          <a:lstStyle/>
          <a:p>
            <a:r>
              <a:rPr lang="en-US" dirty="0"/>
              <a:t>E-JUICE: IS IT JUST WATER?</a:t>
            </a:r>
            <a:endParaRPr lang="en-CA" dirty="0"/>
          </a:p>
        </p:txBody>
      </p:sp>
      <p:sp>
        <p:nvSpPr>
          <p:cNvPr id="3" name="Content Placeholder 2">
            <a:extLst>
              <a:ext uri="{FF2B5EF4-FFF2-40B4-BE49-F238E27FC236}">
                <a16:creationId xmlns:a16="http://schemas.microsoft.com/office/drawing/2014/main" id="{1C32BC38-8A6F-2012-4700-3C38AEEC6CB9}"/>
              </a:ext>
            </a:extLst>
          </p:cNvPr>
          <p:cNvSpPr>
            <a:spLocks noGrp="1"/>
          </p:cNvSpPr>
          <p:nvPr>
            <p:ph idx="1"/>
          </p:nvPr>
        </p:nvSpPr>
        <p:spPr/>
        <p:txBody>
          <a:bodyPr/>
          <a:lstStyle/>
          <a:p>
            <a:pPr marL="457200" indent="-457200">
              <a:buFont typeface="Arial" panose="020B0604020202020204" pitchFamily="34" charset="0"/>
              <a:buChar char="•"/>
            </a:pPr>
            <a:r>
              <a:rPr lang="en-US" dirty="0">
                <a:latin typeface="Calibri" panose="020F0502020204030204" pitchFamily="34" charset="0"/>
              </a:rPr>
              <a:t>All e-juices are different</a:t>
            </a:r>
          </a:p>
          <a:p>
            <a:pPr marL="457200" indent="-457200">
              <a:buFont typeface="Arial" panose="020B0604020202020204" pitchFamily="34" charset="0"/>
              <a:buChar char="•"/>
            </a:pPr>
            <a:r>
              <a:rPr lang="en-US" dirty="0">
                <a:latin typeface="Calibri" panose="020F0502020204030204" pitchFamily="34" charset="0"/>
              </a:rPr>
              <a:t>Unregulated until 2020</a:t>
            </a:r>
          </a:p>
          <a:p>
            <a:pPr marL="457200" indent="-457200">
              <a:buFont typeface="Arial" panose="020B0604020202020204" pitchFamily="34" charset="0"/>
              <a:buChar char="•"/>
            </a:pPr>
            <a:r>
              <a:rPr lang="en-US" dirty="0">
                <a:latin typeface="Calibri" panose="020F0502020204030204" pitchFamily="34" charset="0"/>
              </a:rPr>
              <a:t>When heated– chemical reaction changes the compounds</a:t>
            </a:r>
          </a:p>
          <a:p>
            <a:endParaRPr lang="en-CA" dirty="0"/>
          </a:p>
        </p:txBody>
      </p:sp>
      <p:sp>
        <p:nvSpPr>
          <p:cNvPr id="4" name="Date Placeholder 3">
            <a:extLst>
              <a:ext uri="{FF2B5EF4-FFF2-40B4-BE49-F238E27FC236}">
                <a16:creationId xmlns:a16="http://schemas.microsoft.com/office/drawing/2014/main" id="{23A1D7BF-53B7-27C1-7D85-D0E2B855E885}"/>
              </a:ext>
            </a:extLst>
          </p:cNvPr>
          <p:cNvSpPr>
            <a:spLocks noGrp="1"/>
          </p:cNvSpPr>
          <p:nvPr>
            <p:ph type="dt" sz="half" idx="10"/>
          </p:nvPr>
        </p:nvSpPr>
        <p:spPr/>
        <p:txBody>
          <a:bodyPr/>
          <a:lstStyle/>
          <a:p>
            <a:fld id="{68DF24FC-FD17-422E-9504-E2F69FF5C7D2}" type="datetime1">
              <a:rPr lang="en-CA" smtClean="0"/>
              <a:t>2025-08-29</a:t>
            </a:fld>
            <a:endParaRPr lang="en-CA"/>
          </a:p>
        </p:txBody>
      </p:sp>
      <p:sp>
        <p:nvSpPr>
          <p:cNvPr id="5" name="Footer Placeholder 4">
            <a:extLst>
              <a:ext uri="{FF2B5EF4-FFF2-40B4-BE49-F238E27FC236}">
                <a16:creationId xmlns:a16="http://schemas.microsoft.com/office/drawing/2014/main" id="{29CBC053-D751-F3C9-DD8F-56AF8BB05822}"/>
              </a:ext>
            </a:extLst>
          </p:cNvPr>
          <p:cNvSpPr>
            <a:spLocks noGrp="1"/>
          </p:cNvSpPr>
          <p:nvPr>
            <p:ph type="ftr" sz="quarter" idx="11"/>
          </p:nvPr>
        </p:nvSpPr>
        <p:spPr/>
        <p:txBody>
          <a:bodyPr/>
          <a:lstStyle/>
          <a:p>
            <a:r>
              <a:rPr lang="en-CA"/>
              <a:t>WINDSOR-ESSEX COUNTY HEALTH UNIT</a:t>
            </a:r>
          </a:p>
        </p:txBody>
      </p:sp>
      <p:sp>
        <p:nvSpPr>
          <p:cNvPr id="6" name="Slide Number Placeholder 5">
            <a:extLst>
              <a:ext uri="{FF2B5EF4-FFF2-40B4-BE49-F238E27FC236}">
                <a16:creationId xmlns:a16="http://schemas.microsoft.com/office/drawing/2014/main" id="{3CA5EEC5-D699-783D-81F9-F09824AFB299}"/>
              </a:ext>
            </a:extLst>
          </p:cNvPr>
          <p:cNvSpPr>
            <a:spLocks noGrp="1"/>
          </p:cNvSpPr>
          <p:nvPr>
            <p:ph type="sldNum" sz="quarter" idx="12"/>
          </p:nvPr>
        </p:nvSpPr>
        <p:spPr/>
        <p:txBody>
          <a:bodyPr/>
          <a:lstStyle/>
          <a:p>
            <a:fld id="{C027CEAB-E64B-42C9-9CB6-F0577637CFD9}" type="slidenum">
              <a:rPr lang="en-CA" smtClean="0"/>
              <a:t>5</a:t>
            </a:fld>
            <a:endParaRPr lang="en-CA"/>
          </a:p>
        </p:txBody>
      </p:sp>
      <p:pic>
        <p:nvPicPr>
          <p:cNvPr id="7" name="Picture 6" descr="0ed283c455a17d4fecdb692e3a03f123--vape-juice-clouds.jpg">
            <a:extLst>
              <a:ext uri="{FF2B5EF4-FFF2-40B4-BE49-F238E27FC236}">
                <a16:creationId xmlns:a16="http://schemas.microsoft.com/office/drawing/2014/main" id="{FD66D10C-A28C-7CFC-4EB2-84D1D040E8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4164655"/>
            <a:ext cx="1905332" cy="1944216"/>
          </a:xfrm>
          <a:prstGeom prst="rect">
            <a:avLst/>
          </a:prstGeom>
        </p:spPr>
      </p:pic>
      <p:pic>
        <p:nvPicPr>
          <p:cNvPr id="8" name="Picture 7" descr="High_Voltage_-_Electric_Edition_-_Red_Energy_900x.jpg">
            <a:extLst>
              <a:ext uri="{FF2B5EF4-FFF2-40B4-BE49-F238E27FC236}">
                <a16:creationId xmlns:a16="http://schemas.microsoft.com/office/drawing/2014/main" id="{9D2C703D-6F18-E7B6-005B-1CDC441AD6F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02739" y="4166082"/>
            <a:ext cx="1738522" cy="1738522"/>
          </a:xfrm>
          <a:prstGeom prst="rect">
            <a:avLst/>
          </a:prstGeom>
        </p:spPr>
      </p:pic>
      <p:pic>
        <p:nvPicPr>
          <p:cNvPr id="9" name="Picture 8" descr="joosy_box_bottle100ml.jpg">
            <a:extLst>
              <a:ext uri="{FF2B5EF4-FFF2-40B4-BE49-F238E27FC236}">
                <a16:creationId xmlns:a16="http://schemas.microsoft.com/office/drawing/2014/main" id="{69CA9751-428B-6115-9CAB-FF92160B543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56176" y="4263532"/>
            <a:ext cx="1491421" cy="1584176"/>
          </a:xfrm>
          <a:prstGeom prst="rect">
            <a:avLst/>
          </a:prstGeom>
        </p:spPr>
      </p:pic>
    </p:spTree>
    <p:extLst>
      <p:ext uri="{BB962C8B-B14F-4D97-AF65-F5344CB8AC3E}">
        <p14:creationId xmlns:p14="http://schemas.microsoft.com/office/powerpoint/2010/main" val="1617994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C0293-1283-1E1D-0229-4A8BB8E11D1B}"/>
              </a:ext>
            </a:extLst>
          </p:cNvPr>
          <p:cNvSpPr>
            <a:spLocks noGrp="1"/>
          </p:cNvSpPr>
          <p:nvPr>
            <p:ph type="title"/>
          </p:nvPr>
        </p:nvSpPr>
        <p:spPr/>
        <p:txBody>
          <a:bodyPr/>
          <a:lstStyle/>
          <a:p>
            <a:r>
              <a:rPr lang="en-US" dirty="0"/>
              <a:t>IS IT JUST WATER VAPOUR?</a:t>
            </a:r>
            <a:endParaRPr lang="en-CA" dirty="0"/>
          </a:p>
        </p:txBody>
      </p:sp>
      <p:sp>
        <p:nvSpPr>
          <p:cNvPr id="4" name="Date Placeholder 3">
            <a:extLst>
              <a:ext uri="{FF2B5EF4-FFF2-40B4-BE49-F238E27FC236}">
                <a16:creationId xmlns:a16="http://schemas.microsoft.com/office/drawing/2014/main" id="{5C106F38-509A-D6EF-F7F4-E33DADD8711B}"/>
              </a:ext>
            </a:extLst>
          </p:cNvPr>
          <p:cNvSpPr>
            <a:spLocks noGrp="1"/>
          </p:cNvSpPr>
          <p:nvPr>
            <p:ph type="dt" sz="half" idx="10"/>
          </p:nvPr>
        </p:nvSpPr>
        <p:spPr/>
        <p:txBody>
          <a:bodyPr/>
          <a:lstStyle/>
          <a:p>
            <a:fld id="{68DF24FC-FD17-422E-9504-E2F69FF5C7D2}" type="datetime1">
              <a:rPr lang="en-CA" smtClean="0"/>
              <a:t>2025-08-29</a:t>
            </a:fld>
            <a:endParaRPr lang="en-CA"/>
          </a:p>
        </p:txBody>
      </p:sp>
      <p:sp>
        <p:nvSpPr>
          <p:cNvPr id="5" name="Footer Placeholder 4">
            <a:extLst>
              <a:ext uri="{FF2B5EF4-FFF2-40B4-BE49-F238E27FC236}">
                <a16:creationId xmlns:a16="http://schemas.microsoft.com/office/drawing/2014/main" id="{FFD91A55-7DD0-4354-5CD8-854E907B8DAA}"/>
              </a:ext>
            </a:extLst>
          </p:cNvPr>
          <p:cNvSpPr>
            <a:spLocks noGrp="1"/>
          </p:cNvSpPr>
          <p:nvPr>
            <p:ph type="ftr" sz="quarter" idx="11"/>
          </p:nvPr>
        </p:nvSpPr>
        <p:spPr/>
        <p:txBody>
          <a:bodyPr/>
          <a:lstStyle/>
          <a:p>
            <a:r>
              <a:rPr lang="en-CA"/>
              <a:t>WINDSOR-ESSEX COUNTY HEALTH UNIT</a:t>
            </a:r>
          </a:p>
        </p:txBody>
      </p:sp>
      <p:sp>
        <p:nvSpPr>
          <p:cNvPr id="6" name="Slide Number Placeholder 5">
            <a:extLst>
              <a:ext uri="{FF2B5EF4-FFF2-40B4-BE49-F238E27FC236}">
                <a16:creationId xmlns:a16="http://schemas.microsoft.com/office/drawing/2014/main" id="{F84A9C26-467C-59DB-EC45-1CA93816A06B}"/>
              </a:ext>
            </a:extLst>
          </p:cNvPr>
          <p:cNvSpPr>
            <a:spLocks noGrp="1"/>
          </p:cNvSpPr>
          <p:nvPr>
            <p:ph type="sldNum" sz="quarter" idx="12"/>
          </p:nvPr>
        </p:nvSpPr>
        <p:spPr/>
        <p:txBody>
          <a:bodyPr/>
          <a:lstStyle/>
          <a:p>
            <a:fld id="{C027CEAB-E64B-42C9-9CB6-F0577637CFD9}" type="slidenum">
              <a:rPr lang="en-CA" smtClean="0"/>
              <a:t>6</a:t>
            </a:fld>
            <a:endParaRPr lang="en-CA"/>
          </a:p>
        </p:txBody>
      </p:sp>
      <p:pic>
        <p:nvPicPr>
          <p:cNvPr id="7" name="MfQ6pKVkkl4">
            <a:hlinkClick r:id="rId4"/>
            <a:extLst>
              <a:ext uri="{FF2B5EF4-FFF2-40B4-BE49-F238E27FC236}">
                <a16:creationId xmlns:a16="http://schemas.microsoft.com/office/drawing/2014/main" id="{21F48E53-93DD-8F38-6CD3-F341BE5451B4}"/>
              </a:ext>
            </a:extLst>
          </p:cNvPr>
          <p:cNvPicPr>
            <a:picLocks noGrp="1" noRot="1" noChangeAspect="1"/>
          </p:cNvPicPr>
          <p:nvPr>
            <p:ph idx="1"/>
            <a:videoFile r:link="rId1"/>
          </p:nvPr>
        </p:nvPicPr>
        <p:blipFill>
          <a:blip r:embed="rId5"/>
          <a:stretch>
            <a:fillRect/>
          </a:stretch>
        </p:blipFill>
        <p:spPr>
          <a:xfrm>
            <a:off x="2286000" y="2148681"/>
            <a:ext cx="4572000" cy="3429000"/>
          </a:xfrm>
          <a:prstGeom prst="rect">
            <a:avLst/>
          </a:prstGeom>
        </p:spPr>
      </p:pic>
    </p:spTree>
    <p:extLst>
      <p:ext uri="{BB962C8B-B14F-4D97-AF65-F5344CB8AC3E}">
        <p14:creationId xmlns:p14="http://schemas.microsoft.com/office/powerpoint/2010/main" val="2252949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F0929-F7AB-9880-07FB-880E07558CDE}"/>
              </a:ext>
            </a:extLst>
          </p:cNvPr>
          <p:cNvSpPr>
            <a:spLocks noGrp="1"/>
          </p:cNvSpPr>
          <p:nvPr>
            <p:ph type="title"/>
          </p:nvPr>
        </p:nvSpPr>
        <p:spPr>
          <a:xfrm>
            <a:off x="457200" y="274638"/>
            <a:ext cx="8229600" cy="1282154"/>
          </a:xfrm>
        </p:spPr>
        <p:txBody>
          <a:bodyPr anchor="b">
            <a:normAutofit/>
          </a:bodyPr>
          <a:lstStyle/>
          <a:p>
            <a:r>
              <a:rPr lang="en-US" dirty="0"/>
              <a:t>HARMFUL CHEMICALS FOUND IN VAPES</a:t>
            </a:r>
            <a:endParaRPr lang="en-CA" dirty="0"/>
          </a:p>
        </p:txBody>
      </p:sp>
      <p:sp>
        <p:nvSpPr>
          <p:cNvPr id="4" name="Date Placeholder 3">
            <a:extLst>
              <a:ext uri="{FF2B5EF4-FFF2-40B4-BE49-F238E27FC236}">
                <a16:creationId xmlns:a16="http://schemas.microsoft.com/office/drawing/2014/main" id="{1546706D-B1C3-26E9-3F63-732E138502D7}"/>
              </a:ext>
            </a:extLst>
          </p:cNvPr>
          <p:cNvSpPr>
            <a:spLocks noGrp="1"/>
          </p:cNvSpPr>
          <p:nvPr>
            <p:ph type="dt" sz="half" idx="10"/>
          </p:nvPr>
        </p:nvSpPr>
        <p:spPr>
          <a:xfrm>
            <a:off x="6629400" y="6491772"/>
            <a:ext cx="1227266" cy="365125"/>
          </a:xfrm>
        </p:spPr>
        <p:txBody>
          <a:bodyPr anchor="ctr">
            <a:normAutofit/>
          </a:bodyPr>
          <a:lstStyle/>
          <a:p>
            <a:pPr>
              <a:spcAft>
                <a:spcPts val="600"/>
              </a:spcAft>
            </a:pPr>
            <a:fld id="{68DF24FC-FD17-422E-9504-E2F69FF5C7D2}" type="datetime1">
              <a:rPr lang="en-CA" smtClean="0"/>
              <a:pPr>
                <a:spcAft>
                  <a:spcPts val="600"/>
                </a:spcAft>
              </a:pPr>
              <a:t>2025-08-29</a:t>
            </a:fld>
            <a:endParaRPr lang="en-CA"/>
          </a:p>
        </p:txBody>
      </p:sp>
      <p:sp>
        <p:nvSpPr>
          <p:cNvPr id="5" name="Footer Placeholder 4">
            <a:extLst>
              <a:ext uri="{FF2B5EF4-FFF2-40B4-BE49-F238E27FC236}">
                <a16:creationId xmlns:a16="http://schemas.microsoft.com/office/drawing/2014/main" id="{0D65F273-15EA-9276-BB7B-B2C3E0E0C5DE}"/>
              </a:ext>
            </a:extLst>
          </p:cNvPr>
          <p:cNvSpPr>
            <a:spLocks noGrp="1"/>
          </p:cNvSpPr>
          <p:nvPr>
            <p:ph type="ftr" sz="quarter" idx="11"/>
          </p:nvPr>
        </p:nvSpPr>
        <p:spPr>
          <a:xfrm>
            <a:off x="2987824" y="6491772"/>
            <a:ext cx="4896544" cy="365125"/>
          </a:xfrm>
        </p:spPr>
        <p:txBody>
          <a:bodyPr anchor="ctr">
            <a:normAutofit/>
          </a:bodyPr>
          <a:lstStyle/>
          <a:p>
            <a:pPr>
              <a:spcAft>
                <a:spcPts val="600"/>
              </a:spcAft>
            </a:pPr>
            <a:r>
              <a:rPr lang="en-CA"/>
              <a:t>WINDSOR-ESSEX COUNTY HEALTH UNIT</a:t>
            </a:r>
          </a:p>
        </p:txBody>
      </p:sp>
      <p:sp>
        <p:nvSpPr>
          <p:cNvPr id="6" name="Slide Number Placeholder 5">
            <a:extLst>
              <a:ext uri="{FF2B5EF4-FFF2-40B4-BE49-F238E27FC236}">
                <a16:creationId xmlns:a16="http://schemas.microsoft.com/office/drawing/2014/main" id="{55CDF13E-9738-200B-F674-94AC03243B5E}"/>
              </a:ext>
            </a:extLst>
          </p:cNvPr>
          <p:cNvSpPr>
            <a:spLocks noGrp="1"/>
          </p:cNvSpPr>
          <p:nvPr>
            <p:ph type="sldNum" sz="quarter" idx="12"/>
          </p:nvPr>
        </p:nvSpPr>
        <p:spPr>
          <a:xfrm>
            <a:off x="7884368" y="6491772"/>
            <a:ext cx="802432" cy="365125"/>
          </a:xfrm>
        </p:spPr>
        <p:txBody>
          <a:bodyPr anchor="ctr">
            <a:normAutofit/>
          </a:bodyPr>
          <a:lstStyle/>
          <a:p>
            <a:pPr>
              <a:spcAft>
                <a:spcPts val="600"/>
              </a:spcAft>
            </a:pPr>
            <a:fld id="{C027CEAB-E64B-42C9-9CB6-F0577637CFD9}" type="slidenum">
              <a:rPr lang="en-CA" smtClean="0"/>
              <a:pPr>
                <a:spcAft>
                  <a:spcPts val="600"/>
                </a:spcAft>
              </a:pPr>
              <a:t>7</a:t>
            </a:fld>
            <a:endParaRPr lang="en-CA"/>
          </a:p>
        </p:txBody>
      </p:sp>
      <p:graphicFrame>
        <p:nvGraphicFramePr>
          <p:cNvPr id="11" name="Content Placeholder 8">
            <a:extLst>
              <a:ext uri="{FF2B5EF4-FFF2-40B4-BE49-F238E27FC236}">
                <a16:creationId xmlns:a16="http://schemas.microsoft.com/office/drawing/2014/main" id="{58D31E84-5674-1AA0-B41D-D0503FDD6A33}"/>
              </a:ext>
            </a:extLst>
          </p:cNvPr>
          <p:cNvGraphicFramePr>
            <a:graphicFrameLocks noGrp="1"/>
          </p:cNvGraphicFramePr>
          <p:nvPr>
            <p:ph idx="1"/>
            <p:extLst>
              <p:ext uri="{D42A27DB-BD31-4B8C-83A1-F6EECF244321}">
                <p14:modId xmlns:p14="http://schemas.microsoft.com/office/powerpoint/2010/main" val="163369253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53702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97403-E81A-5A20-1CE5-77DD1D4343F2}"/>
              </a:ext>
            </a:extLst>
          </p:cNvPr>
          <p:cNvSpPr>
            <a:spLocks noGrp="1"/>
          </p:cNvSpPr>
          <p:nvPr>
            <p:ph type="title"/>
          </p:nvPr>
        </p:nvSpPr>
        <p:spPr>
          <a:xfrm>
            <a:off x="457200" y="274638"/>
            <a:ext cx="8229600" cy="1282154"/>
          </a:xfrm>
        </p:spPr>
        <p:txBody>
          <a:bodyPr anchor="b">
            <a:normAutofit/>
          </a:bodyPr>
          <a:lstStyle/>
          <a:p>
            <a:r>
              <a:rPr lang="en-US" dirty="0"/>
              <a:t>QUESTION?</a:t>
            </a:r>
            <a:endParaRPr lang="en-CA" dirty="0"/>
          </a:p>
        </p:txBody>
      </p:sp>
      <p:sp>
        <p:nvSpPr>
          <p:cNvPr id="3" name="Content Placeholder 2">
            <a:extLst>
              <a:ext uri="{FF2B5EF4-FFF2-40B4-BE49-F238E27FC236}">
                <a16:creationId xmlns:a16="http://schemas.microsoft.com/office/drawing/2014/main" id="{589E46F4-83DF-D580-98EE-33AD1F98E7A2}"/>
              </a:ext>
            </a:extLst>
          </p:cNvPr>
          <p:cNvSpPr>
            <a:spLocks noGrp="1"/>
          </p:cNvSpPr>
          <p:nvPr>
            <p:ph sz="half" idx="1"/>
          </p:nvPr>
        </p:nvSpPr>
        <p:spPr>
          <a:xfrm>
            <a:off x="457200" y="1600200"/>
            <a:ext cx="4038600" cy="4525963"/>
          </a:xfrm>
        </p:spPr>
        <p:txBody>
          <a:bodyPr>
            <a:normAutofit/>
          </a:bodyPr>
          <a:lstStyle/>
          <a:p>
            <a:endParaRPr lang="en-US" dirty="0"/>
          </a:p>
          <a:p>
            <a:endParaRPr lang="en-US" dirty="0"/>
          </a:p>
          <a:p>
            <a:endParaRPr lang="en-US" dirty="0"/>
          </a:p>
          <a:p>
            <a:r>
              <a:rPr lang="en-US" dirty="0"/>
              <a:t>What do you think makes vaping so addictive?</a:t>
            </a:r>
            <a:endParaRPr lang="en-CA" dirty="0"/>
          </a:p>
          <a:p>
            <a:endParaRPr lang="en-CA" dirty="0"/>
          </a:p>
        </p:txBody>
      </p:sp>
      <p:pic>
        <p:nvPicPr>
          <p:cNvPr id="7" name="Content Placeholder 7" descr="Person wearing yellow">
            <a:extLst>
              <a:ext uri="{FF2B5EF4-FFF2-40B4-BE49-F238E27FC236}">
                <a16:creationId xmlns:a16="http://schemas.microsoft.com/office/drawing/2014/main" id="{EE09AB17-F60F-F22D-393C-74F61129435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0661" b="1"/>
          <a:stretch/>
        </p:blipFill>
        <p:spPr>
          <a:xfrm>
            <a:off x="4648200" y="1600200"/>
            <a:ext cx="4038600" cy="4525963"/>
          </a:xfrm>
          <a:prstGeom prst="rect">
            <a:avLst/>
          </a:prstGeom>
          <a:noFill/>
        </p:spPr>
      </p:pic>
      <p:sp>
        <p:nvSpPr>
          <p:cNvPr id="4" name="Date Placeholder 3">
            <a:extLst>
              <a:ext uri="{FF2B5EF4-FFF2-40B4-BE49-F238E27FC236}">
                <a16:creationId xmlns:a16="http://schemas.microsoft.com/office/drawing/2014/main" id="{850B9087-6C2A-9959-A1FF-8013A2254FF3}"/>
              </a:ext>
            </a:extLst>
          </p:cNvPr>
          <p:cNvSpPr>
            <a:spLocks noGrp="1"/>
          </p:cNvSpPr>
          <p:nvPr>
            <p:ph type="dt" sz="half" idx="10"/>
          </p:nvPr>
        </p:nvSpPr>
        <p:spPr>
          <a:xfrm>
            <a:off x="6629400" y="6491772"/>
            <a:ext cx="1227266" cy="365125"/>
          </a:xfrm>
        </p:spPr>
        <p:txBody>
          <a:bodyPr anchor="ctr">
            <a:normAutofit/>
          </a:bodyPr>
          <a:lstStyle/>
          <a:p>
            <a:pPr>
              <a:spcAft>
                <a:spcPts val="600"/>
              </a:spcAft>
            </a:pPr>
            <a:fld id="{68DF24FC-FD17-422E-9504-E2F69FF5C7D2}" type="datetime1">
              <a:rPr lang="en-CA" smtClean="0"/>
              <a:pPr>
                <a:spcAft>
                  <a:spcPts val="600"/>
                </a:spcAft>
              </a:pPr>
              <a:t>2025-08-29</a:t>
            </a:fld>
            <a:endParaRPr lang="en-CA"/>
          </a:p>
        </p:txBody>
      </p:sp>
      <p:sp>
        <p:nvSpPr>
          <p:cNvPr id="5" name="Footer Placeholder 4">
            <a:extLst>
              <a:ext uri="{FF2B5EF4-FFF2-40B4-BE49-F238E27FC236}">
                <a16:creationId xmlns:a16="http://schemas.microsoft.com/office/drawing/2014/main" id="{FD531FB1-EDB3-56C9-CEAA-E8C3F9763787}"/>
              </a:ext>
            </a:extLst>
          </p:cNvPr>
          <p:cNvSpPr>
            <a:spLocks noGrp="1"/>
          </p:cNvSpPr>
          <p:nvPr>
            <p:ph type="ftr" sz="quarter" idx="11"/>
          </p:nvPr>
        </p:nvSpPr>
        <p:spPr>
          <a:xfrm>
            <a:off x="2987824" y="6491772"/>
            <a:ext cx="4896544" cy="365125"/>
          </a:xfrm>
        </p:spPr>
        <p:txBody>
          <a:bodyPr anchor="ctr">
            <a:normAutofit/>
          </a:bodyPr>
          <a:lstStyle/>
          <a:p>
            <a:pPr>
              <a:spcAft>
                <a:spcPts val="600"/>
              </a:spcAft>
            </a:pPr>
            <a:r>
              <a:rPr lang="en-CA"/>
              <a:t>WINDSOR-ESSEX COUNTY HEALTH UNIT</a:t>
            </a:r>
          </a:p>
        </p:txBody>
      </p:sp>
      <p:sp>
        <p:nvSpPr>
          <p:cNvPr id="6" name="Slide Number Placeholder 5">
            <a:extLst>
              <a:ext uri="{FF2B5EF4-FFF2-40B4-BE49-F238E27FC236}">
                <a16:creationId xmlns:a16="http://schemas.microsoft.com/office/drawing/2014/main" id="{06A1CE2A-0685-A482-04F4-1DBFC6EA31EC}"/>
              </a:ext>
            </a:extLst>
          </p:cNvPr>
          <p:cNvSpPr>
            <a:spLocks noGrp="1"/>
          </p:cNvSpPr>
          <p:nvPr>
            <p:ph type="sldNum" sz="quarter" idx="12"/>
          </p:nvPr>
        </p:nvSpPr>
        <p:spPr>
          <a:xfrm>
            <a:off x="7884368" y="6491772"/>
            <a:ext cx="802432" cy="365125"/>
          </a:xfrm>
        </p:spPr>
        <p:txBody>
          <a:bodyPr anchor="ctr">
            <a:normAutofit/>
          </a:bodyPr>
          <a:lstStyle/>
          <a:p>
            <a:pPr>
              <a:spcAft>
                <a:spcPts val="600"/>
              </a:spcAft>
            </a:pPr>
            <a:fld id="{C027CEAB-E64B-42C9-9CB6-F0577637CFD9}" type="slidenum">
              <a:rPr lang="en-CA" smtClean="0"/>
              <a:pPr>
                <a:spcAft>
                  <a:spcPts val="600"/>
                </a:spcAft>
              </a:pPr>
              <a:t>8</a:t>
            </a:fld>
            <a:endParaRPr lang="en-CA"/>
          </a:p>
        </p:txBody>
      </p:sp>
    </p:spTree>
    <p:extLst>
      <p:ext uri="{BB962C8B-B14F-4D97-AF65-F5344CB8AC3E}">
        <p14:creationId xmlns:p14="http://schemas.microsoft.com/office/powerpoint/2010/main" val="307123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F14DA-09E1-5771-E85D-38C4D1292639}"/>
              </a:ext>
            </a:extLst>
          </p:cNvPr>
          <p:cNvSpPr>
            <a:spLocks noGrp="1"/>
          </p:cNvSpPr>
          <p:nvPr>
            <p:ph type="title"/>
          </p:nvPr>
        </p:nvSpPr>
        <p:spPr/>
        <p:txBody>
          <a:bodyPr/>
          <a:lstStyle/>
          <a:p>
            <a:r>
              <a:rPr lang="en-US" b="0" dirty="0"/>
              <a:t>NICOTINE-IT’S ADDICTIVE</a:t>
            </a:r>
            <a:endParaRPr lang="en-CA" dirty="0"/>
          </a:p>
        </p:txBody>
      </p:sp>
      <p:sp>
        <p:nvSpPr>
          <p:cNvPr id="4" name="Date Placeholder 3">
            <a:extLst>
              <a:ext uri="{FF2B5EF4-FFF2-40B4-BE49-F238E27FC236}">
                <a16:creationId xmlns:a16="http://schemas.microsoft.com/office/drawing/2014/main" id="{5B7A83F0-913F-32F3-03DF-0A1F1B8904D4}"/>
              </a:ext>
            </a:extLst>
          </p:cNvPr>
          <p:cNvSpPr>
            <a:spLocks noGrp="1"/>
          </p:cNvSpPr>
          <p:nvPr>
            <p:ph type="dt" sz="half" idx="10"/>
          </p:nvPr>
        </p:nvSpPr>
        <p:spPr/>
        <p:txBody>
          <a:bodyPr/>
          <a:lstStyle/>
          <a:p>
            <a:fld id="{68DF24FC-FD17-422E-9504-E2F69FF5C7D2}" type="datetime1">
              <a:rPr lang="en-CA" smtClean="0"/>
              <a:t>2025-08-29</a:t>
            </a:fld>
            <a:endParaRPr lang="en-CA"/>
          </a:p>
        </p:txBody>
      </p:sp>
      <p:sp>
        <p:nvSpPr>
          <p:cNvPr id="5" name="Footer Placeholder 4">
            <a:extLst>
              <a:ext uri="{FF2B5EF4-FFF2-40B4-BE49-F238E27FC236}">
                <a16:creationId xmlns:a16="http://schemas.microsoft.com/office/drawing/2014/main" id="{D1D69373-F828-4F7A-CC80-5808B7707575}"/>
              </a:ext>
            </a:extLst>
          </p:cNvPr>
          <p:cNvSpPr>
            <a:spLocks noGrp="1"/>
          </p:cNvSpPr>
          <p:nvPr>
            <p:ph type="ftr" sz="quarter" idx="11"/>
          </p:nvPr>
        </p:nvSpPr>
        <p:spPr/>
        <p:txBody>
          <a:bodyPr/>
          <a:lstStyle/>
          <a:p>
            <a:r>
              <a:rPr lang="en-CA"/>
              <a:t>WINDSOR-ESSEX COUNTY HEALTH UNIT</a:t>
            </a:r>
          </a:p>
        </p:txBody>
      </p:sp>
      <p:sp>
        <p:nvSpPr>
          <p:cNvPr id="6" name="Slide Number Placeholder 5">
            <a:extLst>
              <a:ext uri="{FF2B5EF4-FFF2-40B4-BE49-F238E27FC236}">
                <a16:creationId xmlns:a16="http://schemas.microsoft.com/office/drawing/2014/main" id="{81E01FF1-C89F-F4B9-882A-BD3F70D85AB5}"/>
              </a:ext>
            </a:extLst>
          </p:cNvPr>
          <p:cNvSpPr>
            <a:spLocks noGrp="1"/>
          </p:cNvSpPr>
          <p:nvPr>
            <p:ph type="sldNum" sz="quarter" idx="12"/>
          </p:nvPr>
        </p:nvSpPr>
        <p:spPr/>
        <p:txBody>
          <a:bodyPr/>
          <a:lstStyle/>
          <a:p>
            <a:fld id="{C027CEAB-E64B-42C9-9CB6-F0577637CFD9}" type="slidenum">
              <a:rPr lang="en-CA" smtClean="0"/>
              <a:t>9</a:t>
            </a:fld>
            <a:endParaRPr lang="en-CA"/>
          </a:p>
        </p:txBody>
      </p:sp>
      <p:pic>
        <p:nvPicPr>
          <p:cNvPr id="7" name="Content Placeholder 6" descr="A colorful balls in the shape of a brain&#10;&#10;Description automatically generated with low confidence">
            <a:extLst>
              <a:ext uri="{FF2B5EF4-FFF2-40B4-BE49-F238E27FC236}">
                <a16:creationId xmlns:a16="http://schemas.microsoft.com/office/drawing/2014/main" id="{67AFFBC2-F59F-A756-B182-A224B10EF9C2}"/>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23528" y="1700808"/>
            <a:ext cx="4104796" cy="4525963"/>
          </a:xfrm>
          <a:prstGeom prst="rect">
            <a:avLst/>
          </a:prstGeom>
        </p:spPr>
      </p:pic>
      <p:graphicFrame>
        <p:nvGraphicFramePr>
          <p:cNvPr id="8" name="Content Placeholder 2">
            <a:extLst>
              <a:ext uri="{FF2B5EF4-FFF2-40B4-BE49-F238E27FC236}">
                <a16:creationId xmlns:a16="http://schemas.microsoft.com/office/drawing/2014/main" id="{EB961B7F-2B0A-1707-1A86-2EDB35C92C9E}"/>
              </a:ext>
            </a:extLst>
          </p:cNvPr>
          <p:cNvGraphicFramePr>
            <a:graphicFrameLocks/>
          </p:cNvGraphicFramePr>
          <p:nvPr>
            <p:extLst>
              <p:ext uri="{D42A27DB-BD31-4B8C-83A1-F6EECF244321}">
                <p14:modId xmlns:p14="http://schemas.microsoft.com/office/powerpoint/2010/main" val="3876691922"/>
              </p:ext>
            </p:extLst>
          </p:nvPr>
        </p:nvGraphicFramePr>
        <p:xfrm>
          <a:off x="5353744" y="1821793"/>
          <a:ext cx="3466728" cy="430437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346607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WECHU2016">
      <a:dk1>
        <a:sysClr val="windowText" lastClr="000000"/>
      </a:dk1>
      <a:lt1>
        <a:sysClr val="window" lastClr="FFFFFF"/>
      </a:lt1>
      <a:dk2>
        <a:srgbClr val="00596F"/>
      </a:dk2>
      <a:lt2>
        <a:srgbClr val="D2D3D3"/>
      </a:lt2>
      <a:accent1>
        <a:srgbClr val="67C8C7"/>
      </a:accent1>
      <a:accent2>
        <a:srgbClr val="333E48"/>
      </a:accent2>
      <a:accent3>
        <a:srgbClr val="FFDA00"/>
      </a:accent3>
      <a:accent4>
        <a:srgbClr val="79BC43"/>
      </a:accent4>
      <a:accent5>
        <a:srgbClr val="00596F"/>
      </a:accent5>
      <a:accent6>
        <a:srgbClr val="7E868C"/>
      </a:accent6>
      <a:hlink>
        <a:srgbClr val="00596F"/>
      </a:hlink>
      <a:folHlink>
        <a:srgbClr val="79BC4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WECHU_CorporatePP" id="{1EBDFED0-5821-4C56-B565-29B71490A66E}" vid="{1A40E495-B20C-4B30-BFDC-1695785C31C1}"/>
    </a:ext>
  </a:extLst>
</a:theme>
</file>

<file path=ppt/theme/theme2.xml><?xml version="1.0" encoding="utf-8"?>
<a:theme xmlns:a="http://schemas.openxmlformats.org/drawingml/2006/main" name="1_Office Theme">
  <a:themeElements>
    <a:clrScheme name="WECHU2016">
      <a:dk1>
        <a:sysClr val="windowText" lastClr="000000"/>
      </a:dk1>
      <a:lt1>
        <a:sysClr val="window" lastClr="FFFFFF"/>
      </a:lt1>
      <a:dk2>
        <a:srgbClr val="00596F"/>
      </a:dk2>
      <a:lt2>
        <a:srgbClr val="D2D3D3"/>
      </a:lt2>
      <a:accent1>
        <a:srgbClr val="67C8C7"/>
      </a:accent1>
      <a:accent2>
        <a:srgbClr val="333E48"/>
      </a:accent2>
      <a:accent3>
        <a:srgbClr val="FFDA00"/>
      </a:accent3>
      <a:accent4>
        <a:srgbClr val="79BC43"/>
      </a:accent4>
      <a:accent5>
        <a:srgbClr val="00596F"/>
      </a:accent5>
      <a:accent6>
        <a:srgbClr val="7E868C"/>
      </a:accent6>
      <a:hlink>
        <a:srgbClr val="00596F"/>
      </a:hlink>
      <a:folHlink>
        <a:srgbClr val="79BC4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WECHU_CorporatePP" id="{1EBDFED0-5821-4C56-B565-29B71490A66E}" vid="{1A40E495-B20C-4B30-BFDC-1695785C31C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521d2d6e-7d0d-4af9-af44-011aad182e43}" enabled="1" method="Standard" siteId="{2285467f-c96f-4143-9edf-e88d6878f6ab}" removed="0"/>
</clbl:labelList>
</file>

<file path=docProps/app.xml><?xml version="1.0" encoding="utf-8"?>
<Properties xmlns="http://schemas.openxmlformats.org/officeDocument/2006/extended-properties" xmlns:vt="http://schemas.openxmlformats.org/officeDocument/2006/docPropsVTypes">
  <Template>WECHU_CorporatePP</Template>
  <TotalTime>1059</TotalTime>
  <Words>3293</Words>
  <Application>Microsoft Office PowerPoint</Application>
  <PresentationFormat>On-screen Show (4:3)</PresentationFormat>
  <Paragraphs>328</Paragraphs>
  <Slides>22</Slides>
  <Notes>20</Notes>
  <HiddenSlides>0</HiddenSlides>
  <MMClips>1</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22</vt:i4>
      </vt:variant>
    </vt:vector>
  </HeadingPairs>
  <TitlesOfParts>
    <vt:vector size="35" baseType="lpstr">
      <vt:lpstr>Aeonik</vt:lpstr>
      <vt:lpstr>Aeonik-Regular</vt:lpstr>
      <vt:lpstr>-apple-system</vt:lpstr>
      <vt:lpstr>Aptos</vt:lpstr>
      <vt:lpstr>Arial</vt:lpstr>
      <vt:lpstr>Calibri</vt:lpstr>
      <vt:lpstr>Calibri-Bold</vt:lpstr>
      <vt:lpstr>Calibri-BoldItalic</vt:lpstr>
      <vt:lpstr>Calibri-Light</vt:lpstr>
      <vt:lpstr>Noto Sans</vt:lpstr>
      <vt:lpstr>SymbolMT</vt:lpstr>
      <vt:lpstr>Office Theme</vt:lpstr>
      <vt:lpstr>1_Office Theme</vt:lpstr>
      <vt:lpstr>PowerPoint Presentation</vt:lpstr>
      <vt:lpstr>PowerPoint Presentation</vt:lpstr>
      <vt:lpstr>ICE BREAKER </vt:lpstr>
      <vt:lpstr>WHAT IS A VAPE AND HOW DOES IT WORK?</vt:lpstr>
      <vt:lpstr>E-JUICE: IS IT JUST WATER?</vt:lpstr>
      <vt:lpstr>IS IT JUST WATER VAPOUR?</vt:lpstr>
      <vt:lpstr>HARMFUL CHEMICALS FOUND IN VAPES</vt:lpstr>
      <vt:lpstr>QUESTION?</vt:lpstr>
      <vt:lpstr>NICOTINE-IT’S ADDICTIVE</vt:lpstr>
      <vt:lpstr>ACTIVITY </vt:lpstr>
      <vt:lpstr>PowerPoint Presentation</vt:lpstr>
      <vt:lpstr>SECOND &amp; THIRD HAND EXPOSURE </vt:lpstr>
      <vt:lpstr>WHAT IS PEER PRESSURE? </vt:lpstr>
      <vt:lpstr>WHAT IS A GOOD FRIEND?</vt:lpstr>
      <vt:lpstr>HOW DO I SAY NO!</vt:lpstr>
      <vt:lpstr>   WAYS TO SAY NO!  </vt:lpstr>
      <vt:lpstr>ACTIVITY</vt:lpstr>
      <vt:lpstr>VAPING REGULATIONS</vt:lpstr>
      <vt:lpstr>WHERE TO GET HELP?</vt:lpstr>
      <vt:lpstr>KEY MESSAGES</vt:lpstr>
      <vt:lpstr>PowerPoint Presentation</vt:lpstr>
      <vt:lpstr>REFERENCES</vt:lpstr>
    </vt:vector>
  </TitlesOfParts>
  <Company>Windsor-Essex County Health Unit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Stacey</dc:creator>
  <cp:lastModifiedBy>Jason Barrera</cp:lastModifiedBy>
  <cp:revision>33</cp:revision>
  <dcterms:created xsi:type="dcterms:W3CDTF">2024-03-06T19:56:27Z</dcterms:created>
  <dcterms:modified xsi:type="dcterms:W3CDTF">2025-08-29T15:39:53Z</dcterms:modified>
</cp:coreProperties>
</file>